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87" r:id="rId12"/>
    <p:sldId id="266" r:id="rId13"/>
    <p:sldId id="288" r:id="rId14"/>
    <p:sldId id="267" r:id="rId15"/>
    <p:sldId id="268" r:id="rId16"/>
    <p:sldId id="269" r:id="rId17"/>
    <p:sldId id="289" r:id="rId18"/>
    <p:sldId id="270" r:id="rId19"/>
    <p:sldId id="271" r:id="rId20"/>
    <p:sldId id="272" r:id="rId21"/>
    <p:sldId id="273" r:id="rId22"/>
    <p:sldId id="290" r:id="rId23"/>
    <p:sldId id="274" r:id="rId24"/>
    <p:sldId id="275" r:id="rId25"/>
    <p:sldId id="293" r:id="rId26"/>
    <p:sldId id="276" r:id="rId27"/>
    <p:sldId id="277" r:id="rId28"/>
    <p:sldId id="291" r:id="rId29"/>
    <p:sldId id="278" r:id="rId30"/>
    <p:sldId id="292" r:id="rId31"/>
    <p:sldId id="279" r:id="rId32"/>
    <p:sldId id="280" r:id="rId33"/>
    <p:sldId id="281" r:id="rId34"/>
    <p:sldId id="294" r:id="rId35"/>
    <p:sldId id="282" r:id="rId36"/>
    <p:sldId id="283" r:id="rId37"/>
    <p:sldId id="284" r:id="rId38"/>
    <p:sldId id="285" r:id="rId39"/>
    <p:sldId id="286"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i7dUDuwSadhr3l5NcpPL9N0+9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1456"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6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53447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935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6612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7459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0096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28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1027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4afb10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24afb10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g"/><Relationship Id="rId7" Type="http://schemas.openxmlformats.org/officeDocument/2006/relationships/hyperlink" Target="https://www.facebook.com/pczrovertea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nstagram.com/pczroverteam/" TargetMode="External"/><Relationship Id="rId5" Type="http://schemas.openxmlformats.org/officeDocument/2006/relationships/hyperlink" Target="https://www.linkedin.com/company/pcz-rover-team/" TargetMode="External"/><Relationship Id="rId4" Type="http://schemas.openxmlformats.org/officeDocument/2006/relationships/hyperlink" Target="mailto:pczroverteam@pcz.pl"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jp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a:stretch/>
        </p:blipFill>
        <p:spPr>
          <a:xfrm>
            <a:off x="3201380" y="784252"/>
            <a:ext cx="2741239" cy="3214700"/>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a:t>
            </a:fld>
            <a:endParaRPr dirty="0"/>
          </a:p>
        </p:txBody>
      </p:sp>
      <p:sp>
        <p:nvSpPr>
          <p:cNvPr id="57" name="Google Shape;57;p1"/>
          <p:cNvSpPr txBox="1"/>
          <p:nvPr/>
        </p:nvSpPr>
        <p:spPr>
          <a:xfrm>
            <a:off x="311699" y="3129449"/>
            <a:ext cx="8520600" cy="572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tr-TR" sz="2400" b="1" i="0" u="none" strike="noStrike" cap="none">
                <a:solidFill>
                  <a:schemeClr val="lt1"/>
                </a:solidFill>
                <a:latin typeface="Calibri"/>
                <a:ea typeface="Calibri"/>
                <a:cs typeface="Calibri"/>
                <a:sym typeface="Calibri"/>
              </a:rPr>
              <a:t>202</a:t>
            </a:r>
            <a:r>
              <a:rPr lang="tr-TR" sz="2400" b="1">
                <a:solidFill>
                  <a:schemeClr val="lt1"/>
                </a:solidFill>
                <a:latin typeface="Calibri"/>
                <a:ea typeface="Calibri"/>
                <a:cs typeface="Calibri"/>
                <a:sym typeface="Calibri"/>
              </a:rPr>
              <a:t>3</a:t>
            </a:r>
            <a:endParaRPr sz="1400" b="0" i="0" u="none" strike="noStrike" cap="none" dirty="0">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tr-TR" sz="3200" b="0" i="0" u="none" strike="noStrike" cap="none">
                <a:solidFill>
                  <a:schemeClr val="lt1"/>
                </a:solidFill>
                <a:latin typeface="Calibri"/>
                <a:ea typeface="Calibri"/>
                <a:cs typeface="Calibri"/>
                <a:sym typeface="Calibri"/>
              </a:rPr>
              <a:t>Design Report</a:t>
            </a:r>
            <a:endParaRPr sz="1400" b="0" i="0" u="none" strike="noStrike" cap="none" dirty="0">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w="9525" cap="flat" cmpd="sng">
            <a:solidFill>
              <a:schemeClr val="lt1"/>
            </a:solidFill>
            <a:prstDash val="solid"/>
            <a:round/>
            <a:headEnd type="none" w="sm" len="sm"/>
            <a:tailEnd type="none" w="sm" len="sm"/>
          </a:ln>
        </p:spPr>
      </p:cxnSp>
      <p:cxnSp>
        <p:nvCxnSpPr>
          <p:cNvPr id="60" name="Google Shape;60;p1"/>
          <p:cNvCxnSpPr/>
          <p:nvPr/>
        </p:nvCxnSpPr>
        <p:spPr>
          <a:xfrm>
            <a:off x="3436116" y="3426409"/>
            <a:ext cx="54963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9"/>
          <p:cNvSpPr txBox="1"/>
          <p:nvPr/>
        </p:nvSpPr>
        <p:spPr>
          <a:xfrm>
            <a:off x="3165831" y="119138"/>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56B5BF"/>
                </a:solidFill>
                <a:latin typeface="Calibri"/>
                <a:ea typeface="Calibri"/>
                <a:cs typeface="Calibri"/>
                <a:sym typeface="Calibri"/>
              </a:rPr>
              <a:t>Funding :</a:t>
            </a:r>
            <a:endParaRPr sz="2400" b="1" i="0" u="none" strike="noStrike" cap="none" dirty="0">
              <a:solidFill>
                <a:srgbClr val="56B5BF"/>
              </a:solidFill>
              <a:latin typeface="Calibri"/>
              <a:ea typeface="Calibri"/>
              <a:cs typeface="Calibri"/>
              <a:sym typeface="Calibri"/>
            </a:endParaRPr>
          </a:p>
        </p:txBody>
      </p:sp>
      <p:sp>
        <p:nvSpPr>
          <p:cNvPr id="171" name="Google Shape;171;p9"/>
          <p:cNvSpPr txBox="1"/>
          <p:nvPr/>
        </p:nvSpPr>
        <p:spPr>
          <a:xfrm>
            <a:off x="3830690" y="865300"/>
            <a:ext cx="4916118" cy="190818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dirty="0" err="1">
                <a:solidFill>
                  <a:schemeClr val="tx1"/>
                </a:solidFill>
                <a:latin typeface="Calibri"/>
                <a:ea typeface="Calibri"/>
                <a:cs typeface="Calibri"/>
                <a:sym typeface="Calibri"/>
              </a:rPr>
              <a:t>Main</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funds</a:t>
            </a:r>
            <a:r>
              <a:rPr lang="pl-PL" dirty="0">
                <a:solidFill>
                  <a:schemeClr val="tx1"/>
                </a:solidFill>
                <a:latin typeface="Calibri"/>
                <a:ea typeface="Calibri"/>
                <a:cs typeface="Calibri"/>
                <a:sym typeface="Calibri"/>
              </a:rPr>
              <a:t> of the team </a:t>
            </a:r>
            <a:r>
              <a:rPr lang="pl-PL" dirty="0" err="1">
                <a:solidFill>
                  <a:schemeClr val="tx1"/>
                </a:solidFill>
                <a:latin typeface="Calibri"/>
                <a:ea typeface="Calibri"/>
                <a:cs typeface="Calibri"/>
                <a:sym typeface="Calibri"/>
              </a:rPr>
              <a:t>are</a:t>
            </a:r>
            <a:r>
              <a:rPr lang="pl-PL" dirty="0">
                <a:solidFill>
                  <a:schemeClr val="tx1"/>
                </a:solidFill>
                <a:latin typeface="Calibri"/>
                <a:ea typeface="Calibri"/>
                <a:cs typeface="Calibri"/>
                <a:sym typeface="Calibri"/>
              </a:rPr>
              <a:t> from the University. </a:t>
            </a:r>
            <a:r>
              <a:rPr lang="pl-PL" dirty="0" err="1">
                <a:solidFill>
                  <a:schemeClr val="tx1"/>
                </a:solidFill>
                <a:latin typeface="Calibri"/>
                <a:ea typeface="Calibri"/>
                <a:cs typeface="Calibri"/>
                <a:sym typeface="Calibri"/>
              </a:rPr>
              <a:t>All</a:t>
            </a:r>
            <a:r>
              <a:rPr lang="pl-PL" dirty="0">
                <a:solidFill>
                  <a:schemeClr val="tx1"/>
                </a:solidFill>
                <a:latin typeface="Calibri"/>
                <a:ea typeface="Calibri"/>
                <a:cs typeface="Calibri"/>
                <a:sym typeface="Calibri"/>
              </a:rPr>
              <a:t> the </a:t>
            </a:r>
            <a:r>
              <a:rPr lang="pl-PL" dirty="0" err="1">
                <a:solidFill>
                  <a:schemeClr val="tx1"/>
                </a:solidFill>
                <a:latin typeface="Calibri"/>
                <a:ea typeface="Calibri"/>
                <a:cs typeface="Calibri"/>
                <a:sym typeface="Calibri"/>
              </a:rPr>
              <a:t>time</a:t>
            </a:r>
            <a:r>
              <a:rPr lang="pl-PL" dirty="0">
                <a:solidFill>
                  <a:schemeClr val="tx1"/>
                </a:solidFill>
                <a:latin typeface="Calibri"/>
                <a:ea typeface="Calibri"/>
                <a:cs typeface="Calibri"/>
                <a:sym typeface="Calibri"/>
              </a:rPr>
              <a:t> we </a:t>
            </a:r>
            <a:r>
              <a:rPr lang="pl-PL" dirty="0" err="1">
                <a:solidFill>
                  <a:schemeClr val="tx1"/>
                </a:solidFill>
                <a:latin typeface="Calibri"/>
                <a:ea typeface="Calibri"/>
                <a:cs typeface="Calibri"/>
                <a:sym typeface="Calibri"/>
              </a:rPr>
              <a:t>are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striving</a:t>
            </a:r>
            <a:r>
              <a:rPr lang="pl-PL" dirty="0">
                <a:solidFill>
                  <a:schemeClr val="tx1"/>
                </a:solidFill>
                <a:latin typeface="Calibri"/>
                <a:ea typeface="Calibri"/>
                <a:cs typeface="Calibri"/>
                <a:sym typeface="Calibri"/>
              </a:rPr>
              <a:t> for a </a:t>
            </a:r>
            <a:r>
              <a:rPr lang="pl-PL" dirty="0" err="1">
                <a:solidFill>
                  <a:schemeClr val="tx1"/>
                </a:solidFill>
                <a:latin typeface="Calibri"/>
                <a:ea typeface="Calibri"/>
                <a:cs typeface="Calibri"/>
                <a:sym typeface="Calibri"/>
              </a:rPr>
              <a:t>new</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sponsors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who</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are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able</a:t>
            </a:r>
            <a:r>
              <a:rPr lang="pl-PL" dirty="0">
                <a:solidFill>
                  <a:schemeClr val="tx1"/>
                </a:solidFill>
                <a:latin typeface="Calibri"/>
                <a:ea typeface="Calibri"/>
                <a:cs typeface="Calibri"/>
                <a:sym typeface="Calibri"/>
              </a:rPr>
              <a:t> to </a:t>
            </a:r>
            <a:r>
              <a:rPr lang="pl-PL" dirty="0" err="1">
                <a:solidFill>
                  <a:schemeClr val="tx1"/>
                </a:solidFill>
                <a:latin typeface="Calibri"/>
                <a:ea typeface="Calibri"/>
                <a:cs typeface="Calibri"/>
                <a:sym typeface="Calibri"/>
              </a:rPr>
              <a:t>support</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our</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project</a:t>
            </a:r>
            <a:r>
              <a:rPr lang="pl-PL" dirty="0">
                <a:solidFill>
                  <a:schemeClr val="tx1"/>
                </a:solidFill>
                <a:latin typeface="Calibri"/>
                <a:ea typeface="Calibri"/>
                <a:cs typeface="Calibri"/>
                <a:sym typeface="Calibri"/>
              </a:rPr>
              <a:t> and </a:t>
            </a:r>
            <a:r>
              <a:rPr lang="pl-PL" dirty="0" err="1">
                <a:solidFill>
                  <a:schemeClr val="tx1"/>
                </a:solidFill>
                <a:latin typeface="Calibri"/>
                <a:ea typeface="Calibri"/>
                <a:cs typeface="Calibri"/>
                <a:sym typeface="Calibri"/>
              </a:rPr>
              <a:t>bring</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us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money</a:t>
            </a:r>
            <a:r>
              <a:rPr lang="pl-PL" dirty="0">
                <a:solidFill>
                  <a:schemeClr val="tx1"/>
                </a:solidFill>
                <a:latin typeface="Calibri"/>
                <a:ea typeface="Calibri"/>
                <a:cs typeface="Calibri"/>
                <a:sym typeface="Calibri"/>
              </a:rPr>
              <a:t> for </a:t>
            </a:r>
            <a:r>
              <a:rPr lang="pl-PL" dirty="0" err="1">
                <a:solidFill>
                  <a:schemeClr val="tx1"/>
                </a:solidFill>
                <a:latin typeface="Calibri"/>
                <a:ea typeface="Calibri"/>
                <a:cs typeface="Calibri"/>
                <a:sym typeface="Calibri"/>
              </a:rPr>
              <a:t>travels</a:t>
            </a:r>
            <a:r>
              <a:rPr lang="pl-PL" dirty="0">
                <a:solidFill>
                  <a:schemeClr val="tx1"/>
                </a:solidFill>
                <a:latin typeface="Calibri"/>
                <a:ea typeface="Calibri"/>
                <a:cs typeface="Calibri"/>
                <a:sym typeface="Calibri"/>
              </a:rPr>
              <a:t> to </a:t>
            </a:r>
            <a:r>
              <a:rPr lang="pl-PL" dirty="0" err="1">
                <a:solidFill>
                  <a:schemeClr val="tx1"/>
                </a:solidFill>
                <a:latin typeface="Calibri"/>
                <a:ea typeface="Calibri"/>
                <a:cs typeface="Calibri"/>
                <a:sym typeface="Calibri"/>
              </a:rPr>
              <a:t>competitions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This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year</a:t>
            </a:r>
            <a:r>
              <a:rPr lang="pl-PL" dirty="0">
                <a:solidFill>
                  <a:schemeClr val="tx1"/>
                </a:solidFill>
                <a:latin typeface="Calibri"/>
                <a:ea typeface="Calibri"/>
                <a:cs typeface="Calibri"/>
                <a:sym typeface="Calibri"/>
              </a:rPr>
              <a:t> we </a:t>
            </a:r>
            <a:r>
              <a:rPr lang="pl-PL" dirty="0" err="1">
                <a:solidFill>
                  <a:schemeClr val="tx1"/>
                </a:solidFill>
                <a:latin typeface="Calibri"/>
                <a:ea typeface="Calibri"/>
                <a:cs typeface="Calibri"/>
                <a:sym typeface="Calibri"/>
              </a:rPr>
              <a:t>are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mainly</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focused</a:t>
            </a:r>
            <a:r>
              <a:rPr lang="pl-PL" dirty="0">
                <a:solidFill>
                  <a:schemeClr val="tx1"/>
                </a:solidFill>
                <a:latin typeface="Calibri"/>
                <a:ea typeface="Calibri"/>
                <a:cs typeface="Calibri"/>
                <a:sym typeface="Calibri"/>
              </a:rPr>
              <a:t> on </a:t>
            </a:r>
            <a:r>
              <a:rPr lang="pl-PL" dirty="0" err="1">
                <a:solidFill>
                  <a:schemeClr val="tx1"/>
                </a:solidFill>
                <a:latin typeface="Calibri"/>
                <a:ea typeface="Calibri"/>
                <a:cs typeface="Calibri"/>
                <a:sym typeface="Calibri"/>
              </a:rPr>
              <a:t>new</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wheels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electronic</a:t>
            </a:r>
            <a:r>
              <a:rPr lang="pl-PL" dirty="0">
                <a:solidFill>
                  <a:schemeClr val="tx1"/>
                </a:solidFill>
                <a:latin typeface="Calibri"/>
                <a:ea typeface="Calibri"/>
                <a:cs typeface="Calibri"/>
                <a:sym typeface="Calibri"/>
              </a:rPr>
              <a:t> system and 3D </a:t>
            </a:r>
            <a:r>
              <a:rPr lang="pl-PL" dirty="0" err="1">
                <a:solidFill>
                  <a:schemeClr val="tx1"/>
                </a:solidFill>
                <a:latin typeface="Calibri"/>
                <a:ea typeface="Calibri"/>
                <a:cs typeface="Calibri"/>
                <a:sym typeface="Calibri"/>
              </a:rPr>
              <a:t>vision</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camera</a:t>
            </a:r>
            <a:r>
              <a:rPr lang="pl-PL" dirty="0">
                <a:solidFill>
                  <a:schemeClr val="tx1"/>
                </a:solidFill>
                <a:latin typeface="Calibri"/>
                <a:ea typeface="Calibri"/>
                <a:cs typeface="Calibri"/>
                <a:sym typeface="Calibri"/>
              </a:rPr>
              <a:t>. Development </a:t>
            </a:r>
            <a:r>
              <a:rPr lang="pl-PL" dirty="0" err="1">
                <a:solidFill>
                  <a:schemeClr val="tx1"/>
                </a:solidFill>
                <a:latin typeface="Calibri"/>
                <a:ea typeface="Calibri"/>
                <a:cs typeface="Calibri"/>
                <a:sym typeface="Calibri"/>
              </a:rPr>
              <a:t>costs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this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year</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are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focused</a:t>
            </a:r>
            <a:r>
              <a:rPr lang="pl-PL" dirty="0">
                <a:solidFill>
                  <a:schemeClr val="tx1"/>
                </a:solidFill>
                <a:latin typeface="Calibri"/>
                <a:ea typeface="Calibri"/>
                <a:cs typeface="Calibri"/>
                <a:sym typeface="Calibri"/>
              </a:rPr>
              <a:t> on </a:t>
            </a:r>
            <a:r>
              <a:rPr lang="pl-PL" dirty="0" err="1">
                <a:solidFill>
                  <a:schemeClr val="tx1"/>
                </a:solidFill>
                <a:latin typeface="Calibri"/>
                <a:ea typeface="Calibri"/>
                <a:cs typeface="Calibri"/>
                <a:sym typeface="Calibri"/>
              </a:rPr>
              <a:t>improvement</a:t>
            </a:r>
            <a:r>
              <a:rPr lang="pl-PL" dirty="0">
                <a:solidFill>
                  <a:schemeClr val="tx1"/>
                </a:solidFill>
                <a:latin typeface="Calibri"/>
                <a:ea typeface="Calibri"/>
                <a:cs typeface="Calibri"/>
                <a:sym typeface="Calibri"/>
              </a:rPr>
              <a:t> of </a:t>
            </a:r>
            <a:r>
              <a:rPr lang="pl-PL" dirty="0" err="1">
                <a:solidFill>
                  <a:schemeClr val="tx1"/>
                </a:solidFill>
                <a:latin typeface="Calibri"/>
                <a:ea typeface="Calibri"/>
                <a:cs typeface="Calibri"/>
                <a:sym typeface="Calibri"/>
              </a:rPr>
              <a:t>vision</a:t>
            </a:r>
            <a:r>
              <a:rPr lang="pl-PL" dirty="0">
                <a:solidFill>
                  <a:schemeClr val="tx1"/>
                </a:solidFill>
                <a:latin typeface="Calibri"/>
                <a:ea typeface="Calibri"/>
                <a:cs typeface="Calibri"/>
                <a:sym typeface="Calibri"/>
              </a:rPr>
              <a:t> system, </a:t>
            </a:r>
            <a:r>
              <a:rPr lang="pl-PL" dirty="0" err="1">
                <a:solidFill>
                  <a:schemeClr val="tx1"/>
                </a:solidFill>
                <a:latin typeface="Calibri"/>
                <a:ea typeface="Calibri"/>
                <a:cs typeface="Calibri"/>
                <a:sym typeface="Calibri"/>
              </a:rPr>
              <a:t>new</a:t>
            </a:r>
            <a:r>
              <a:rPr lang="pl-PL" dirty="0">
                <a:solidFill>
                  <a:schemeClr val="tx1"/>
                </a:solidFill>
                <a:latin typeface="Calibri"/>
                <a:ea typeface="Calibri"/>
                <a:cs typeface="Calibri"/>
                <a:sym typeface="Calibri"/>
              </a:rPr>
              <a:t> 3D </a:t>
            </a:r>
            <a:r>
              <a:rPr lang="pl-PL" dirty="0" err="1">
                <a:solidFill>
                  <a:schemeClr val="tx1"/>
                </a:solidFill>
                <a:latin typeface="Calibri"/>
                <a:ea typeface="Calibri"/>
                <a:cs typeface="Calibri"/>
                <a:sym typeface="Calibri"/>
              </a:rPr>
              <a:t>printed</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wheels</a:t>
            </a:r>
            <a:r>
              <a:rPr lang="pl-PL" dirty="0">
                <a:solidFill>
                  <a:schemeClr val="tx1"/>
                </a:solidFill>
                <a:latin typeface="Calibri"/>
                <a:ea typeface="Calibri"/>
                <a:cs typeface="Calibri"/>
                <a:sym typeface="Calibri"/>
              </a:rPr>
              <a:t> and </a:t>
            </a:r>
            <a:r>
              <a:rPr lang="pl-PL" dirty="0" err="1">
                <a:solidFill>
                  <a:schemeClr val="tx1"/>
                </a:solidFill>
                <a:latin typeface="Calibri"/>
                <a:ea typeface="Calibri"/>
                <a:cs typeface="Calibri"/>
                <a:sym typeface="Calibri"/>
              </a:rPr>
              <a:t>new</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proccessing</a:t>
            </a:r>
            <a:r>
              <a:rPr lang="pl-PL" dirty="0">
                <a:solidFill>
                  <a:schemeClr val="tx1"/>
                </a:solidFill>
                <a:latin typeface="Calibri"/>
                <a:ea typeface="Calibri"/>
                <a:cs typeface="Calibri"/>
                <a:sym typeface="Calibri"/>
              </a:rPr>
              <a:t> unit and </a:t>
            </a:r>
            <a:r>
              <a:rPr lang="pl-PL" dirty="0" err="1">
                <a:solidFill>
                  <a:schemeClr val="tx1"/>
                </a:solidFill>
                <a:latin typeface="Calibri"/>
                <a:ea typeface="Calibri"/>
                <a:cs typeface="Calibri"/>
                <a:sym typeface="Calibri"/>
              </a:rPr>
              <a:t>all</a:t>
            </a:r>
            <a:r>
              <a:rPr lang="pl-PL" dirty="0">
                <a:solidFill>
                  <a:schemeClr val="tx1"/>
                </a:solidFill>
                <a:latin typeface="Calibri"/>
                <a:ea typeface="Calibri"/>
                <a:cs typeface="Calibri"/>
                <a:sym typeface="Calibri"/>
              </a:rPr>
              <a:t> of </a:t>
            </a:r>
            <a:r>
              <a:rPr lang="pl-PL" dirty="0" err="1">
                <a:solidFill>
                  <a:schemeClr val="tx1"/>
                </a:solidFill>
                <a:latin typeface="Calibri"/>
                <a:ea typeface="Calibri"/>
                <a:cs typeface="Calibri"/>
                <a:sym typeface="Calibri"/>
              </a:rPr>
              <a:t>them</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are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expected</a:t>
            </a:r>
            <a:r>
              <a:rPr lang="pl-PL" dirty="0">
                <a:solidFill>
                  <a:schemeClr val="tx1"/>
                </a:solidFill>
                <a:latin typeface="Calibri"/>
                <a:ea typeface="Calibri"/>
                <a:cs typeface="Calibri"/>
                <a:sym typeface="Calibri"/>
              </a:rPr>
              <a:t> as 10 420$.</a:t>
            </a: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a:solidFill>
                  <a:schemeClr val="tx1"/>
                </a:solidFill>
                <a:latin typeface="Calibri"/>
                <a:ea typeface="Calibri"/>
                <a:cs typeface="Calibri"/>
                <a:sym typeface="Calibri"/>
              </a:rPr>
              <a:t>Exchange </a:t>
            </a:r>
            <a:r>
              <a:rPr lang="pl-PL" sz="1400" b="0" i="0" u="none" strike="noStrike" cap="none" dirty="0" err="1">
                <a:solidFill>
                  <a:schemeClr val="tx1"/>
                </a:solidFill>
                <a:latin typeface="Calibri"/>
                <a:ea typeface="Calibri"/>
                <a:cs typeface="Calibri"/>
                <a:sym typeface="Calibri"/>
              </a:rPr>
              <a:t>rate</a:t>
            </a:r>
            <a:r>
              <a:rPr lang="pl-PL" sz="1400" b="0" i="0" u="none" strike="noStrike" cap="none" dirty="0">
                <a:solidFill>
                  <a:schemeClr val="tx1"/>
                </a:solidFill>
                <a:latin typeface="Calibri"/>
                <a:ea typeface="Calibri"/>
                <a:cs typeface="Calibri"/>
                <a:sym typeface="Calibri"/>
              </a:rPr>
              <a:t> for PLN/USD: 4,17 as for 1st May 2023.</a:t>
            </a:r>
            <a:endParaRPr sz="1400" b="0" i="0" u="none" strike="noStrike" cap="none" dirty="0">
              <a:solidFill>
                <a:schemeClr val="tx1"/>
              </a:solidFill>
              <a:latin typeface="Calibri"/>
              <a:ea typeface="Calibri"/>
              <a:cs typeface="Calibri"/>
              <a:sym typeface="Calibri"/>
            </a:endParaRPr>
          </a:p>
        </p:txBody>
      </p:sp>
      <p:sp>
        <p:nvSpPr>
          <p:cNvPr id="177" name="Google Shape;17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10</a:t>
            </a:fld>
            <a:endParaRPr/>
          </a:p>
        </p:txBody>
      </p:sp>
      <p:pic>
        <p:nvPicPr>
          <p:cNvPr id="179" name="Google Shape;179;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0" name="Google Shape;180;p9"/>
          <p:cNvSpPr txBox="1"/>
          <p:nvPr/>
        </p:nvSpPr>
        <p:spPr>
          <a:xfrm>
            <a:off x="109744" y="119138"/>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dirty="0">
                <a:solidFill>
                  <a:srgbClr val="56B5BF"/>
                </a:solidFill>
                <a:latin typeface="Calibri"/>
                <a:ea typeface="Calibri"/>
                <a:cs typeface="Calibri"/>
                <a:sym typeface="Calibri"/>
              </a:rPr>
              <a:t>MANAGEMENT</a:t>
            </a:r>
            <a:endParaRPr sz="3600" b="1" i="0" u="none" strike="noStrike" cap="none" dirty="0">
              <a:solidFill>
                <a:srgbClr val="56B5BF"/>
              </a:solidFill>
              <a:latin typeface="Calibri"/>
              <a:ea typeface="Calibri"/>
              <a:cs typeface="Calibri"/>
              <a:sym typeface="Calibri"/>
            </a:endParaRPr>
          </a:p>
        </p:txBody>
      </p:sp>
      <p:pic>
        <p:nvPicPr>
          <p:cNvPr id="9" name="Obraz 8" descr="Obraz zawierający stół&#10;&#10;Opis wygenerowany automatycznie">
            <a:extLst>
              <a:ext uri="{FF2B5EF4-FFF2-40B4-BE49-F238E27FC236}">
                <a16:creationId xmlns:a16="http://schemas.microsoft.com/office/drawing/2014/main" id="{B74ACEEF-BB53-41A8-3CCB-7AA251627858}"/>
              </a:ext>
            </a:extLst>
          </p:cNvPr>
          <p:cNvPicPr>
            <a:picLocks noChangeAspect="1"/>
          </p:cNvPicPr>
          <p:nvPr/>
        </p:nvPicPr>
        <p:blipFill>
          <a:blip r:embed="rId5"/>
          <a:stretch>
            <a:fillRect/>
          </a:stretch>
        </p:blipFill>
        <p:spPr>
          <a:xfrm>
            <a:off x="3830690" y="2851598"/>
            <a:ext cx="2742638" cy="1650907"/>
          </a:xfrm>
          <a:prstGeom prst="rect">
            <a:avLst/>
          </a:prstGeom>
        </p:spPr>
      </p:pic>
      <p:pic>
        <p:nvPicPr>
          <p:cNvPr id="11" name="Obraz 10" descr="Obraz zawierający stół&#10;&#10;Opis wygenerowany automatycznie">
            <a:extLst>
              <a:ext uri="{FF2B5EF4-FFF2-40B4-BE49-F238E27FC236}">
                <a16:creationId xmlns:a16="http://schemas.microsoft.com/office/drawing/2014/main" id="{7C7964BE-1956-6D9C-6360-E76AF68FE5E1}"/>
              </a:ext>
            </a:extLst>
          </p:cNvPr>
          <p:cNvPicPr>
            <a:picLocks noChangeAspect="1"/>
          </p:cNvPicPr>
          <p:nvPr/>
        </p:nvPicPr>
        <p:blipFill>
          <a:blip r:embed="rId6"/>
          <a:stretch>
            <a:fillRect/>
          </a:stretch>
        </p:blipFill>
        <p:spPr>
          <a:xfrm>
            <a:off x="109744" y="865300"/>
            <a:ext cx="3591349" cy="3637689"/>
          </a:xfrm>
          <a:prstGeom prst="rect">
            <a:avLst/>
          </a:prstGeom>
        </p:spPr>
      </p:pic>
      <p:pic>
        <p:nvPicPr>
          <p:cNvPr id="12" name="Obraz 11">
            <a:extLst>
              <a:ext uri="{FF2B5EF4-FFF2-40B4-BE49-F238E27FC236}">
                <a16:creationId xmlns:a16="http://schemas.microsoft.com/office/drawing/2014/main" id="{26DF7DC8-0640-7611-C7AD-F5B827EB01A7}"/>
              </a:ext>
            </a:extLst>
          </p:cNvPr>
          <p:cNvPicPr>
            <a:picLocks noChangeAspect="1"/>
          </p:cNvPicPr>
          <p:nvPr/>
        </p:nvPicPr>
        <p:blipFill>
          <a:blip r:embed="rId7"/>
          <a:stretch>
            <a:fillRect/>
          </a:stretch>
        </p:blipFill>
        <p:spPr>
          <a:xfrm>
            <a:off x="7550025" y="3671660"/>
            <a:ext cx="1079292" cy="8012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9"/>
          <p:cNvSpPr txBox="1"/>
          <p:nvPr/>
        </p:nvSpPr>
        <p:spPr>
          <a:xfrm>
            <a:off x="3545394" y="327877"/>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56B5BF"/>
                </a:solidFill>
                <a:latin typeface="Calibri"/>
                <a:ea typeface="Calibri"/>
                <a:cs typeface="Calibri"/>
                <a:sym typeface="Calibri"/>
              </a:rPr>
              <a:t>Funding :</a:t>
            </a:r>
            <a:endParaRPr sz="2400" b="1" i="0" u="none" strike="noStrike" cap="none" dirty="0">
              <a:solidFill>
                <a:srgbClr val="56B5BF"/>
              </a:solidFill>
              <a:latin typeface="Calibri"/>
              <a:ea typeface="Calibri"/>
              <a:cs typeface="Calibri"/>
              <a:sym typeface="Calibri"/>
            </a:endParaRPr>
          </a:p>
        </p:txBody>
      </p:sp>
      <p:sp>
        <p:nvSpPr>
          <p:cNvPr id="171" name="Google Shape;171;p9"/>
          <p:cNvSpPr txBox="1"/>
          <p:nvPr/>
        </p:nvSpPr>
        <p:spPr>
          <a:xfrm>
            <a:off x="1159613" y="1057555"/>
            <a:ext cx="6604161" cy="2123628"/>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l-PL" sz="1400" b="0" i="0" u="none" strike="noStrike" cap="none" dirty="0">
                <a:solidFill>
                  <a:schemeClr val="tx1"/>
                </a:solidFill>
                <a:latin typeface="Calibri"/>
                <a:ea typeface="Calibri"/>
                <a:cs typeface="Calibri"/>
                <a:sym typeface="Calibri"/>
              </a:rPr>
              <a:t>Travel </a:t>
            </a:r>
            <a:r>
              <a:rPr lang="pl-PL" sz="1400" b="0" i="0" u="none" strike="noStrike" cap="none" dirty="0" err="1">
                <a:solidFill>
                  <a:schemeClr val="tx1"/>
                </a:solidFill>
                <a:latin typeface="Calibri"/>
                <a:ea typeface="Calibri"/>
                <a:cs typeface="Calibri"/>
                <a:sym typeface="Calibri"/>
              </a:rPr>
              <a:t>is</a:t>
            </a:r>
            <a:r>
              <a:rPr lang="pl-PL" sz="1400" b="0" i="0" u="none" strike="noStrike" cap="none" dirty="0">
                <a:solidFill>
                  <a:schemeClr val="tx1"/>
                </a:solidFill>
                <a:latin typeface="Calibri"/>
                <a:ea typeface="Calibri"/>
                <a:cs typeface="Calibri"/>
                <a:sym typeface="Calibri"/>
              </a:rPr>
              <a:t> one of the </a:t>
            </a:r>
            <a:r>
              <a:rPr lang="pl-PL" sz="1400" b="0" i="0" u="none" strike="noStrike" cap="none" dirty="0" err="1">
                <a:solidFill>
                  <a:schemeClr val="tx1"/>
                </a:solidFill>
                <a:latin typeface="Calibri"/>
                <a:ea typeface="Calibri"/>
                <a:cs typeface="Calibri"/>
                <a:sym typeface="Calibri"/>
              </a:rPr>
              <a:t>biggest</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cost</a:t>
            </a:r>
            <a:r>
              <a:rPr lang="pl-PL" sz="1400" b="0" i="0" u="none" strike="noStrike" cap="none" dirty="0">
                <a:solidFill>
                  <a:schemeClr val="tx1"/>
                </a:solidFill>
                <a:latin typeface="Calibri"/>
                <a:ea typeface="Calibri"/>
                <a:cs typeface="Calibri"/>
                <a:sym typeface="Calibri"/>
              </a:rPr>
              <a:t>. We </a:t>
            </a:r>
            <a:r>
              <a:rPr lang="pl-PL" sz="1400" b="0" i="0" u="none" strike="noStrike" cap="none" dirty="0" err="1">
                <a:solidFill>
                  <a:schemeClr val="tx1"/>
                </a:solidFill>
                <a:latin typeface="Calibri"/>
                <a:ea typeface="Calibri"/>
                <a:cs typeface="Calibri"/>
                <a:sym typeface="Calibri"/>
              </a:rPr>
              <a:t>are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sending</a:t>
            </a:r>
            <a:r>
              <a:rPr lang="pl-PL" sz="1400" b="0" i="0" u="none" strike="noStrike" cap="none" dirty="0">
                <a:solidFill>
                  <a:schemeClr val="tx1"/>
                </a:solidFill>
                <a:latin typeface="Calibri"/>
                <a:ea typeface="Calibri"/>
                <a:cs typeface="Calibri"/>
                <a:sym typeface="Calibri"/>
              </a:rPr>
              <a:t> 200kg </a:t>
            </a:r>
            <a:r>
              <a:rPr lang="pl-PL" sz="1400" b="0" i="0" u="none" strike="noStrike" cap="none" dirty="0" err="1">
                <a:solidFill>
                  <a:schemeClr val="tx1"/>
                </a:solidFill>
                <a:latin typeface="Calibri"/>
                <a:ea typeface="Calibri"/>
                <a:cs typeface="Calibri"/>
                <a:sym typeface="Calibri"/>
              </a:rPr>
              <a:t>box</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that</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is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filled</a:t>
            </a:r>
            <a:r>
              <a:rPr lang="pl-PL" sz="1400" b="0" i="0" u="none" strike="noStrike" cap="none" dirty="0">
                <a:solidFill>
                  <a:schemeClr val="tx1"/>
                </a:solidFill>
                <a:latin typeface="Calibri"/>
                <a:ea typeface="Calibri"/>
                <a:cs typeface="Calibri"/>
                <a:sym typeface="Calibri"/>
              </a:rPr>
              <a:t> with </a:t>
            </a:r>
            <a:r>
              <a:rPr lang="pl-PL" sz="1400" b="0" i="0" u="none" strike="noStrike" cap="none" dirty="0" err="1">
                <a:solidFill>
                  <a:schemeClr val="tx1"/>
                </a:solidFill>
                <a:latin typeface="Calibri"/>
                <a:ea typeface="Calibri"/>
                <a:cs typeface="Calibri"/>
                <a:sym typeface="Calibri"/>
              </a:rPr>
              <a:t>all</a:t>
            </a:r>
            <a:r>
              <a:rPr lang="pl-PL" sz="1400" b="0" i="0" u="none" strike="noStrike" cap="none" dirty="0">
                <a:solidFill>
                  <a:schemeClr val="tx1"/>
                </a:solidFill>
                <a:latin typeface="Calibri"/>
                <a:ea typeface="Calibri"/>
                <a:cs typeface="Calibri"/>
                <a:sym typeface="Calibri"/>
              </a:rPr>
              <a:t> the </a:t>
            </a:r>
            <a:r>
              <a:rPr lang="pl-PL" sz="1400" b="0" i="0" u="none" strike="noStrike" cap="none" dirty="0" err="1">
                <a:solidFill>
                  <a:schemeClr val="tx1"/>
                </a:solidFill>
                <a:latin typeface="Calibri"/>
                <a:ea typeface="Calibri"/>
                <a:cs typeface="Calibri"/>
                <a:sym typeface="Calibri"/>
              </a:rPr>
              <a:t>necessary</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components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like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base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station</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or</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spare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parts</a:t>
            </a:r>
            <a:r>
              <a:rPr lang="pl-PL" sz="1400" b="0" i="0" u="none" strike="noStrike" cap="none" dirty="0">
                <a:solidFill>
                  <a:schemeClr val="tx1"/>
                </a:solidFill>
                <a:latin typeface="Calibri"/>
                <a:ea typeface="Calibri"/>
                <a:cs typeface="Calibri"/>
                <a:sym typeface="Calibri"/>
              </a:rPr>
              <a:t> an</a:t>
            </a:r>
            <a:r>
              <a:rPr lang="pl-PL" dirty="0">
                <a:solidFill>
                  <a:schemeClr val="tx1"/>
                </a:solidFill>
                <a:latin typeface="Calibri"/>
                <a:ea typeface="Calibri"/>
                <a:cs typeface="Calibri"/>
                <a:sym typeface="Calibri"/>
              </a:rPr>
              <a:t>d of </a:t>
            </a:r>
            <a:r>
              <a:rPr lang="pl-PL" dirty="0" err="1">
                <a:solidFill>
                  <a:schemeClr val="tx1"/>
                </a:solidFill>
                <a:latin typeface="Calibri"/>
                <a:ea typeface="Calibri"/>
                <a:cs typeface="Calibri"/>
                <a:sym typeface="Calibri"/>
              </a:rPr>
              <a:t>course</a:t>
            </a:r>
            <a:r>
              <a:rPr lang="pl-PL" dirty="0">
                <a:solidFill>
                  <a:schemeClr val="tx1"/>
                </a:solidFill>
                <a:latin typeface="Calibri"/>
                <a:ea typeface="Calibri"/>
                <a:cs typeface="Calibri"/>
                <a:sym typeface="Calibri"/>
              </a:rPr>
              <a:t> the rover.</a:t>
            </a:r>
            <a:r>
              <a:rPr lang="pl-PL" sz="1400" b="0" i="0" u="none" strike="noStrike" cap="none" dirty="0">
                <a:solidFill>
                  <a:schemeClr val="tx1"/>
                </a:solidFill>
                <a:latin typeface="Calibri"/>
                <a:ea typeface="Calibri"/>
                <a:cs typeface="Calibri"/>
                <a:sym typeface="Calibri"/>
              </a:rPr>
              <a:t> We </a:t>
            </a:r>
            <a:r>
              <a:rPr lang="pl-PL" sz="1400" b="0" i="0" u="none" strike="noStrike" cap="none" dirty="0" err="1">
                <a:solidFill>
                  <a:schemeClr val="tx1"/>
                </a:solidFill>
                <a:latin typeface="Calibri"/>
                <a:ea typeface="Calibri"/>
                <a:cs typeface="Calibri"/>
                <a:sym typeface="Calibri"/>
              </a:rPr>
              <a:t>send</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our</a:t>
            </a:r>
            <a:r>
              <a:rPr lang="pl-PL" sz="1400" b="0" i="0" u="none" strike="noStrike" cap="none" dirty="0">
                <a:solidFill>
                  <a:schemeClr val="tx1"/>
                </a:solidFill>
                <a:latin typeface="Calibri"/>
                <a:ea typeface="Calibri"/>
                <a:cs typeface="Calibri"/>
                <a:sym typeface="Calibri"/>
              </a:rPr>
              <a:t> rover via </a:t>
            </a:r>
            <a:r>
              <a:rPr lang="pl-PL" sz="1400" b="0" i="0" u="none" strike="noStrike" cap="none" dirty="0" err="1">
                <a:solidFill>
                  <a:schemeClr val="tx1"/>
                </a:solidFill>
                <a:latin typeface="Calibri"/>
                <a:ea typeface="Calibri"/>
                <a:cs typeface="Calibri"/>
                <a:sym typeface="Calibri"/>
              </a:rPr>
              <a:t>international</a:t>
            </a:r>
            <a:r>
              <a:rPr lang="pl-PL" sz="1400" b="0" i="0" u="none" strike="noStrike" cap="none" dirty="0">
                <a:solidFill>
                  <a:schemeClr val="tx1"/>
                </a:solidFill>
                <a:latin typeface="Calibri"/>
                <a:ea typeface="Calibri"/>
                <a:cs typeface="Calibri"/>
                <a:sym typeface="Calibri"/>
              </a:rPr>
              <a:t> Logistics </a:t>
            </a:r>
            <a:r>
              <a:rPr lang="pl-PL" sz="1400" b="0" i="0" u="none" strike="noStrike" cap="none" dirty="0" err="1">
                <a:solidFill>
                  <a:schemeClr val="tx1"/>
                </a:solidFill>
                <a:latin typeface="Calibri"/>
                <a:ea typeface="Calibri"/>
                <a:cs typeface="Calibri"/>
                <a:sym typeface="Calibri"/>
              </a:rPr>
              <a:t>company</a:t>
            </a:r>
            <a:r>
              <a:rPr lang="pl-PL" sz="1400" b="0" i="0" u="none" strike="noStrike" cap="none" dirty="0">
                <a:solidFill>
                  <a:schemeClr val="tx1"/>
                </a:solidFill>
                <a:latin typeface="Calibri"/>
                <a:ea typeface="Calibri"/>
                <a:cs typeface="Calibri"/>
                <a:sym typeface="Calibri"/>
              </a:rPr>
              <a:t> and the </a:t>
            </a:r>
            <a:r>
              <a:rPr lang="pl-PL" sz="1400" b="0" i="0" u="none" strike="noStrike" cap="none" dirty="0" err="1">
                <a:solidFill>
                  <a:schemeClr val="tx1"/>
                </a:solidFill>
                <a:latin typeface="Calibri"/>
                <a:ea typeface="Calibri"/>
                <a:cs typeface="Calibri"/>
                <a:sym typeface="Calibri"/>
              </a:rPr>
              <a:t>cost</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is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near</a:t>
            </a:r>
            <a:r>
              <a:rPr lang="pl-PL" sz="1400" b="0" i="0" u="none" strike="noStrike" cap="none" dirty="0">
                <a:solidFill>
                  <a:schemeClr val="tx1"/>
                </a:solidFill>
                <a:latin typeface="Calibri"/>
                <a:ea typeface="Calibri"/>
                <a:cs typeface="Calibri"/>
                <a:sym typeface="Calibri"/>
              </a:rPr>
              <a:t> to 3600$. Team </a:t>
            </a:r>
            <a:r>
              <a:rPr lang="pl-PL" sz="1400" b="0" i="0" u="none" strike="noStrike" cap="none" dirty="0" err="1">
                <a:solidFill>
                  <a:schemeClr val="tx1"/>
                </a:solidFill>
                <a:latin typeface="Calibri"/>
                <a:ea typeface="Calibri"/>
                <a:cs typeface="Calibri"/>
                <a:sym typeface="Calibri"/>
              </a:rPr>
              <a:t>accomodation</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is</a:t>
            </a:r>
            <a:r>
              <a:rPr lang="pl-PL" sz="1400" b="0" i="0" u="none" strike="noStrike" cap="none" dirty="0">
                <a:solidFill>
                  <a:schemeClr val="tx1"/>
                </a:solidFill>
                <a:latin typeface="Calibri"/>
                <a:ea typeface="Calibri"/>
                <a:cs typeface="Calibri"/>
                <a:sym typeface="Calibri"/>
              </a:rPr>
              <a:t> ca. 1920$. The team </a:t>
            </a:r>
            <a:r>
              <a:rPr lang="pl-PL" sz="1400" b="0" i="0" u="none" strike="noStrike" cap="none" dirty="0" err="1">
                <a:solidFill>
                  <a:schemeClr val="tx1"/>
                </a:solidFill>
                <a:latin typeface="Calibri"/>
                <a:ea typeface="Calibri"/>
                <a:cs typeface="Calibri"/>
                <a:sym typeface="Calibri"/>
              </a:rPr>
              <a:t>will</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flight</a:t>
            </a:r>
            <a:r>
              <a:rPr lang="pl-PL" sz="1400" b="0" i="0" u="none" strike="noStrike" cap="none" dirty="0">
                <a:solidFill>
                  <a:schemeClr val="tx1"/>
                </a:solidFill>
                <a:latin typeface="Calibri"/>
                <a:ea typeface="Calibri"/>
                <a:cs typeface="Calibri"/>
                <a:sym typeface="Calibri"/>
              </a:rPr>
              <a:t> by the </a:t>
            </a:r>
            <a:r>
              <a:rPr lang="pl-PL" sz="1400" b="0" i="0" u="none" strike="noStrike" cap="none" dirty="0" err="1">
                <a:solidFill>
                  <a:schemeClr val="tx1"/>
                </a:solidFill>
                <a:latin typeface="Calibri"/>
                <a:ea typeface="Calibri"/>
                <a:cs typeface="Calibri"/>
                <a:sym typeface="Calibri"/>
              </a:rPr>
              <a:t>plane</a:t>
            </a:r>
            <a:r>
              <a:rPr lang="pl-PL" sz="1400" b="0" i="0" u="none" strike="noStrike" cap="none" dirty="0">
                <a:solidFill>
                  <a:schemeClr val="tx1"/>
                </a:solidFill>
                <a:latin typeface="Calibri"/>
                <a:ea typeface="Calibri"/>
                <a:cs typeface="Calibri"/>
                <a:sym typeface="Calibri"/>
              </a:rPr>
              <a:t> and It </a:t>
            </a:r>
            <a:r>
              <a:rPr lang="pl-PL" sz="1400" b="0" i="0" u="none" strike="noStrike" cap="none" dirty="0" err="1">
                <a:solidFill>
                  <a:schemeClr val="tx1"/>
                </a:solidFill>
                <a:latin typeface="Calibri"/>
                <a:ea typeface="Calibri"/>
                <a:cs typeface="Calibri"/>
                <a:sym typeface="Calibri"/>
              </a:rPr>
              <a:t>will</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cost</a:t>
            </a:r>
            <a:r>
              <a:rPr lang="pl-PL" sz="1400" b="0" i="0" u="none" strike="noStrike" cap="none" dirty="0">
                <a:solidFill>
                  <a:schemeClr val="tx1"/>
                </a:solidFill>
                <a:latin typeface="Calibri"/>
                <a:ea typeface="Calibri"/>
                <a:cs typeface="Calibri"/>
                <a:sym typeface="Calibri"/>
              </a:rPr>
              <a:t> ca. 4900 USD. We </a:t>
            </a:r>
            <a:r>
              <a:rPr lang="pl-PL" sz="1400" b="0" i="0" u="none" strike="noStrike" cap="none" dirty="0" err="1">
                <a:solidFill>
                  <a:schemeClr val="tx1"/>
                </a:solidFill>
                <a:latin typeface="Calibri"/>
                <a:ea typeface="Calibri"/>
                <a:cs typeface="Calibri"/>
                <a:sym typeface="Calibri"/>
              </a:rPr>
              <a:t>have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prepared</a:t>
            </a:r>
            <a:r>
              <a:rPr lang="pl-PL" dirty="0">
                <a:solidFill>
                  <a:schemeClr val="tx1"/>
                </a:solidFill>
                <a:latin typeface="Calibri"/>
                <a:ea typeface="Calibri"/>
                <a:cs typeface="Calibri"/>
                <a:sym typeface="Calibri"/>
              </a:rPr>
              <a:t> plan B and plan C to </a:t>
            </a:r>
            <a:r>
              <a:rPr lang="pl-PL" dirty="0" err="1">
                <a:solidFill>
                  <a:schemeClr val="tx1"/>
                </a:solidFill>
                <a:latin typeface="Calibri"/>
                <a:ea typeface="Calibri"/>
                <a:cs typeface="Calibri"/>
                <a:sym typeface="Calibri"/>
              </a:rPr>
              <a:t>fit</a:t>
            </a:r>
            <a:r>
              <a:rPr lang="pl-PL" dirty="0">
                <a:solidFill>
                  <a:schemeClr val="tx1"/>
                </a:solidFill>
                <a:latin typeface="Calibri"/>
                <a:ea typeface="Calibri"/>
                <a:cs typeface="Calibri"/>
                <a:sym typeface="Calibri"/>
              </a:rPr>
              <a:t> the </a:t>
            </a:r>
            <a:r>
              <a:rPr lang="pl-PL" dirty="0" err="1">
                <a:solidFill>
                  <a:schemeClr val="tx1"/>
                </a:solidFill>
                <a:latin typeface="Calibri"/>
                <a:ea typeface="Calibri"/>
                <a:cs typeface="Calibri"/>
                <a:sym typeface="Calibri"/>
              </a:rPr>
              <a:t>costs</a:t>
            </a:r>
            <a:r>
              <a:rPr lang="pl-PL" dirty="0">
                <a:solidFill>
                  <a:schemeClr val="tx1"/>
                </a:solidFill>
                <a:latin typeface="Calibri"/>
                <a:ea typeface="Calibri"/>
                <a:cs typeface="Calibri"/>
                <a:sym typeface="Calibri"/>
              </a:rPr>
              <a:t> to </a:t>
            </a:r>
            <a:r>
              <a:rPr lang="pl-PL" dirty="0" err="1">
                <a:solidFill>
                  <a:schemeClr val="tx1"/>
                </a:solidFill>
                <a:latin typeface="Calibri"/>
                <a:ea typeface="Calibri"/>
                <a:cs typeface="Calibri"/>
                <a:sym typeface="Calibri"/>
              </a:rPr>
              <a:t>our</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fundings</a:t>
            </a:r>
            <a:r>
              <a:rPr lang="pl-PL" dirty="0">
                <a:solidFill>
                  <a:schemeClr val="tx1"/>
                </a:solidFill>
                <a:latin typeface="Calibri"/>
                <a:ea typeface="Calibri"/>
                <a:cs typeface="Calibri"/>
                <a:sym typeface="Calibri"/>
              </a:rPr>
              <a:t>.</a:t>
            </a:r>
          </a:p>
          <a:p>
            <a:pPr marL="0" marR="0" lvl="0" indent="0" algn="just" rtl="0">
              <a:lnSpc>
                <a:spcPct val="100000"/>
              </a:lnSpc>
              <a:spcBef>
                <a:spcPts val="0"/>
              </a:spcBef>
              <a:spcAft>
                <a:spcPts val="0"/>
              </a:spcAft>
              <a:buClr>
                <a:srgbClr val="000000"/>
              </a:buClr>
              <a:buSzPts val="1400"/>
              <a:buFont typeface="Arial"/>
              <a:buNone/>
            </a:pPr>
            <a:r>
              <a:rPr lang="pl-PL" sz="1400" b="0" i="0" u="none" strike="noStrike" cap="none" dirty="0">
                <a:solidFill>
                  <a:schemeClr val="tx1"/>
                </a:solidFill>
                <a:latin typeface="Calibri"/>
                <a:ea typeface="Calibri"/>
                <a:cs typeface="Calibri"/>
                <a:sym typeface="Calibri"/>
              </a:rPr>
              <a:t>PLAN B: Rent 2 </a:t>
            </a:r>
            <a:r>
              <a:rPr lang="pl-PL" sz="1400" b="0" i="0" u="none" strike="noStrike" cap="none" dirty="0" err="1">
                <a:solidFill>
                  <a:schemeClr val="tx1"/>
                </a:solidFill>
                <a:latin typeface="Calibri"/>
                <a:ea typeface="Calibri"/>
                <a:cs typeface="Calibri"/>
                <a:sym typeface="Calibri"/>
              </a:rPr>
              <a:t>buses</a:t>
            </a:r>
            <a:r>
              <a:rPr lang="pl-PL" sz="1400" b="0" i="0" u="none" strike="noStrike" cap="none" dirty="0">
                <a:solidFill>
                  <a:schemeClr val="tx1"/>
                </a:solidFill>
                <a:latin typeface="Calibri"/>
                <a:ea typeface="Calibri"/>
                <a:cs typeface="Calibri"/>
                <a:sym typeface="Calibri"/>
              </a:rPr>
              <a:t> for the team and the rover </a:t>
            </a:r>
            <a:r>
              <a:rPr lang="pl-PL" sz="1400" b="0" i="0" u="none" strike="noStrike" cap="none" dirty="0" err="1">
                <a:solidFill>
                  <a:schemeClr val="tx1"/>
                </a:solidFill>
                <a:latin typeface="Calibri"/>
                <a:ea typeface="Calibri"/>
                <a:cs typeface="Calibri"/>
                <a:sym typeface="Calibri"/>
              </a:rPr>
              <a:t>allow</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us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reduce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travel</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cost</a:t>
            </a:r>
            <a:r>
              <a:rPr lang="pl-PL" sz="1400" b="0" i="0" u="none" strike="noStrike" cap="none" dirty="0">
                <a:solidFill>
                  <a:schemeClr val="tx1"/>
                </a:solidFill>
                <a:latin typeface="Calibri"/>
                <a:ea typeface="Calibri"/>
                <a:cs typeface="Calibri"/>
                <a:sym typeface="Calibri"/>
              </a:rPr>
              <a:t> from ca. 10420$ to 4900$ (</a:t>
            </a:r>
            <a:r>
              <a:rPr lang="pl-PL" sz="1400" b="0" i="0" u="none" strike="noStrike" cap="none" dirty="0" err="1">
                <a:solidFill>
                  <a:schemeClr val="tx1"/>
                </a:solidFill>
                <a:latin typeface="Calibri"/>
                <a:ea typeface="Calibri"/>
                <a:cs typeface="Calibri"/>
                <a:sym typeface="Calibri"/>
              </a:rPr>
              <a:t>including</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gas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oil</a:t>
            </a:r>
            <a:r>
              <a:rPr lang="pl-PL" sz="1400" b="0" i="0" u="none" strike="noStrike" cap="none" dirty="0">
                <a:solidFill>
                  <a:schemeClr val="tx1"/>
                </a:solidFill>
                <a:latin typeface="Calibri"/>
                <a:ea typeface="Calibri"/>
                <a:cs typeface="Calibri"/>
                <a:sym typeface="Calibri"/>
              </a:rPr>
              <a:t>).</a:t>
            </a:r>
          </a:p>
          <a:p>
            <a:pPr marL="0" marR="0" lvl="0" indent="0" algn="just" rtl="0">
              <a:lnSpc>
                <a:spcPct val="100000"/>
              </a:lnSpc>
              <a:spcBef>
                <a:spcPts val="0"/>
              </a:spcBef>
              <a:spcAft>
                <a:spcPts val="0"/>
              </a:spcAft>
              <a:buClr>
                <a:srgbClr val="000000"/>
              </a:buClr>
              <a:buSzPts val="1400"/>
              <a:buFont typeface="Arial"/>
              <a:buNone/>
            </a:pPr>
            <a:r>
              <a:rPr lang="pl-PL" dirty="0">
                <a:solidFill>
                  <a:schemeClr val="tx1"/>
                </a:solidFill>
                <a:latin typeface="Calibri"/>
                <a:ea typeface="Calibri"/>
                <a:cs typeface="Calibri"/>
                <a:sym typeface="Calibri"/>
              </a:rPr>
              <a:t>PLAN C: </a:t>
            </a:r>
            <a:r>
              <a:rPr lang="pl-PL" dirty="0" err="1">
                <a:solidFill>
                  <a:schemeClr val="tx1"/>
                </a:solidFill>
                <a:latin typeface="Calibri"/>
                <a:ea typeface="Calibri"/>
                <a:cs typeface="Calibri"/>
                <a:sym typeface="Calibri"/>
              </a:rPr>
              <a:t>Sending</a:t>
            </a:r>
            <a:r>
              <a:rPr lang="pl-PL" dirty="0">
                <a:solidFill>
                  <a:schemeClr val="tx1"/>
                </a:solidFill>
                <a:latin typeface="Calibri"/>
                <a:ea typeface="Calibri"/>
                <a:cs typeface="Calibri"/>
                <a:sym typeface="Calibri"/>
              </a:rPr>
              <a:t> to the </a:t>
            </a:r>
            <a:r>
              <a:rPr lang="pl-PL" dirty="0" err="1">
                <a:solidFill>
                  <a:schemeClr val="tx1"/>
                </a:solidFill>
                <a:latin typeface="Calibri"/>
                <a:ea typeface="Calibri"/>
                <a:cs typeface="Calibri"/>
                <a:sym typeface="Calibri"/>
              </a:rPr>
              <a:t>competition</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smaller</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group</a:t>
            </a:r>
            <a:r>
              <a:rPr lang="pl-PL" dirty="0">
                <a:solidFill>
                  <a:schemeClr val="tx1"/>
                </a:solidFill>
                <a:latin typeface="Calibri"/>
                <a:ea typeface="Calibri"/>
                <a:cs typeface="Calibri"/>
                <a:sym typeface="Calibri"/>
              </a:rPr>
              <a:t> of </a:t>
            </a:r>
            <a:r>
              <a:rPr lang="pl-PL" dirty="0" err="1">
                <a:solidFill>
                  <a:schemeClr val="tx1"/>
                </a:solidFill>
                <a:latin typeface="Calibri"/>
                <a:ea typeface="Calibri"/>
                <a:cs typeface="Calibri"/>
                <a:sym typeface="Calibri"/>
              </a:rPr>
              <a:t>students</a:t>
            </a:r>
            <a:r>
              <a:rPr lang="pl-PL" dirty="0">
                <a:solidFill>
                  <a:schemeClr val="tx1"/>
                </a:solidFill>
                <a:latin typeface="Calibri"/>
                <a:ea typeface="Calibri"/>
                <a:cs typeface="Calibri"/>
                <a:sym typeface="Calibri"/>
              </a:rPr>
              <a:t>: 6 </a:t>
            </a:r>
            <a:r>
              <a:rPr lang="pl-PL" dirty="0" err="1">
                <a:solidFill>
                  <a:schemeClr val="tx1"/>
                </a:solidFill>
                <a:latin typeface="Calibri"/>
                <a:ea typeface="Calibri"/>
                <a:cs typeface="Calibri"/>
                <a:sym typeface="Calibri"/>
              </a:rPr>
              <a:t>instead</a:t>
            </a:r>
            <a:r>
              <a:rPr lang="pl-PL" dirty="0">
                <a:solidFill>
                  <a:schemeClr val="tx1"/>
                </a:solidFill>
                <a:latin typeface="Calibri"/>
                <a:ea typeface="Calibri"/>
                <a:cs typeface="Calibri"/>
                <a:sym typeface="Calibri"/>
              </a:rPr>
              <a:t> 9 </a:t>
            </a:r>
            <a:r>
              <a:rPr lang="pl-PL" dirty="0" err="1">
                <a:solidFill>
                  <a:schemeClr val="tx1"/>
                </a:solidFill>
                <a:latin typeface="Calibri"/>
                <a:ea typeface="Calibri"/>
                <a:cs typeface="Calibri"/>
                <a:sym typeface="Calibri"/>
              </a:rPr>
              <a:t>people</a:t>
            </a:r>
            <a:r>
              <a:rPr lang="pl-PL" dirty="0">
                <a:solidFill>
                  <a:schemeClr val="tx1"/>
                </a:solidFill>
                <a:latin typeface="Calibri"/>
                <a:ea typeface="Calibri"/>
                <a:cs typeface="Calibri"/>
                <a:sym typeface="Calibri"/>
              </a:rPr>
              <a:t>. </a:t>
            </a:r>
            <a:br>
              <a:rPr lang="pl-PL" dirty="0">
                <a:solidFill>
                  <a:schemeClr val="tx1"/>
                </a:solidFill>
                <a:latin typeface="Calibri"/>
                <a:ea typeface="Calibri"/>
                <a:cs typeface="Calibri"/>
                <a:sym typeface="Calibri"/>
              </a:rPr>
            </a:br>
            <a:r>
              <a:rPr lang="pl-PL" dirty="0">
                <a:solidFill>
                  <a:schemeClr val="tx1"/>
                </a:solidFill>
                <a:latin typeface="Calibri"/>
                <a:ea typeface="Calibri"/>
                <a:cs typeface="Calibri"/>
                <a:sym typeface="Calibri"/>
              </a:rPr>
              <a:t>It </a:t>
            </a:r>
            <a:r>
              <a:rPr lang="pl-PL" dirty="0" err="1">
                <a:solidFill>
                  <a:schemeClr val="tx1"/>
                </a:solidFill>
                <a:latin typeface="Calibri"/>
                <a:ea typeface="Calibri"/>
                <a:cs typeface="Calibri"/>
                <a:sym typeface="Calibri"/>
              </a:rPr>
              <a:t>allow</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us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reduce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travel</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costs</a:t>
            </a:r>
            <a:r>
              <a:rPr lang="pl-PL" dirty="0">
                <a:solidFill>
                  <a:schemeClr val="tx1"/>
                </a:solidFill>
                <a:latin typeface="Calibri"/>
                <a:ea typeface="Calibri"/>
                <a:cs typeface="Calibri"/>
                <a:sym typeface="Calibri"/>
              </a:rPr>
              <a:t> from ca. 10420$ to 4500$</a:t>
            </a:r>
            <a:endParaRPr sz="1400" b="0" i="0" u="none" strike="noStrike" cap="none" dirty="0">
              <a:solidFill>
                <a:schemeClr val="tx1"/>
              </a:solidFill>
              <a:latin typeface="Calibri"/>
              <a:ea typeface="Calibri"/>
              <a:cs typeface="Calibri"/>
              <a:sym typeface="Calibri"/>
            </a:endParaRPr>
          </a:p>
        </p:txBody>
      </p:sp>
      <p:sp>
        <p:nvSpPr>
          <p:cNvPr id="177" name="Google Shape;17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11</a:t>
            </a:fld>
            <a:endParaRPr/>
          </a:p>
        </p:txBody>
      </p:sp>
      <p:pic>
        <p:nvPicPr>
          <p:cNvPr id="179" name="Google Shape;179;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0" name="Google Shape;180;p9"/>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2" name="Obraz 1">
            <a:extLst>
              <a:ext uri="{FF2B5EF4-FFF2-40B4-BE49-F238E27FC236}">
                <a16:creationId xmlns:a16="http://schemas.microsoft.com/office/drawing/2014/main" id="{0EFF76A1-92D2-EEEF-09C9-3116B517651C}"/>
              </a:ext>
            </a:extLst>
          </p:cNvPr>
          <p:cNvPicPr>
            <a:picLocks noChangeAspect="1"/>
          </p:cNvPicPr>
          <p:nvPr/>
        </p:nvPicPr>
        <p:blipFill>
          <a:blip r:embed="rId5"/>
          <a:stretch>
            <a:fillRect/>
          </a:stretch>
        </p:blipFill>
        <p:spPr>
          <a:xfrm>
            <a:off x="469499" y="4084604"/>
            <a:ext cx="1079292" cy="801292"/>
          </a:xfrm>
          <a:prstGeom prst="rect">
            <a:avLst/>
          </a:prstGeom>
        </p:spPr>
      </p:pic>
      <p:pic>
        <p:nvPicPr>
          <p:cNvPr id="8" name="Obraz 7" descr="Obraz zawierający stół&#10;&#10;Opis wygenerowany automatycznie">
            <a:extLst>
              <a:ext uri="{FF2B5EF4-FFF2-40B4-BE49-F238E27FC236}">
                <a16:creationId xmlns:a16="http://schemas.microsoft.com/office/drawing/2014/main" id="{C88A248C-D11C-789D-9550-9C210B8B473C}"/>
              </a:ext>
            </a:extLst>
          </p:cNvPr>
          <p:cNvPicPr>
            <a:picLocks noChangeAspect="1"/>
          </p:cNvPicPr>
          <p:nvPr/>
        </p:nvPicPr>
        <p:blipFill>
          <a:blip r:embed="rId6"/>
          <a:stretch>
            <a:fillRect/>
          </a:stretch>
        </p:blipFill>
        <p:spPr>
          <a:xfrm>
            <a:off x="1656112" y="3409498"/>
            <a:ext cx="5831776" cy="1388929"/>
          </a:xfrm>
          <a:prstGeom prst="rect">
            <a:avLst/>
          </a:prstGeom>
        </p:spPr>
      </p:pic>
    </p:spTree>
    <p:extLst>
      <p:ext uri="{BB962C8B-B14F-4D97-AF65-F5344CB8AC3E}">
        <p14:creationId xmlns:p14="http://schemas.microsoft.com/office/powerpoint/2010/main" val="2130725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p:nvPr/>
        </p:nvSpPr>
        <p:spPr>
          <a:xfrm>
            <a:off x="3449830" y="378766"/>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56B5BF"/>
                </a:solidFill>
                <a:latin typeface="Calibri"/>
                <a:ea typeface="Calibri"/>
                <a:cs typeface="Calibri"/>
                <a:sym typeface="Calibri"/>
              </a:rPr>
              <a:t>Logistics:</a:t>
            </a:r>
            <a:endParaRPr sz="2400" b="1" i="0" u="none" strike="noStrike" cap="none" dirty="0">
              <a:solidFill>
                <a:srgbClr val="56B5BF"/>
              </a:solidFill>
              <a:latin typeface="Calibri"/>
              <a:ea typeface="Calibri"/>
              <a:cs typeface="Calibri"/>
              <a:sym typeface="Calibri"/>
            </a:endParaRPr>
          </a:p>
        </p:txBody>
      </p:sp>
      <p:sp>
        <p:nvSpPr>
          <p:cNvPr id="187" name="Google Shape;187;p10"/>
          <p:cNvSpPr txBox="1"/>
          <p:nvPr/>
        </p:nvSpPr>
        <p:spPr>
          <a:xfrm>
            <a:off x="3436581" y="1006666"/>
            <a:ext cx="4711835" cy="126185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l-PL" sz="1400" b="0" i="0" u="none" strike="noStrike" cap="none" dirty="0">
                <a:solidFill>
                  <a:schemeClr val="tx1"/>
                </a:solidFill>
                <a:latin typeface="Calibri"/>
                <a:ea typeface="Calibri"/>
                <a:cs typeface="Calibri"/>
                <a:sym typeface="Calibri"/>
              </a:rPr>
              <a:t>We </a:t>
            </a:r>
            <a:r>
              <a:rPr lang="pl-PL" sz="1400" b="0" i="0" u="none" strike="noStrike" cap="none" dirty="0" err="1">
                <a:solidFill>
                  <a:schemeClr val="tx1"/>
                </a:solidFill>
                <a:latin typeface="Calibri"/>
                <a:ea typeface="Calibri"/>
                <a:cs typeface="Calibri"/>
                <a:sym typeface="Calibri"/>
              </a:rPr>
              <a:t>have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special</a:t>
            </a:r>
            <a:r>
              <a:rPr lang="pl-PL" sz="1400" b="0" i="0" u="none" strike="noStrike" cap="none" dirty="0">
                <a:solidFill>
                  <a:schemeClr val="tx1"/>
                </a:solidFill>
                <a:latin typeface="Calibri"/>
                <a:ea typeface="Calibri"/>
                <a:cs typeface="Calibri"/>
                <a:sym typeface="Calibri"/>
              </a:rPr>
              <a:t> big </a:t>
            </a:r>
            <a:r>
              <a:rPr lang="pl-PL" sz="1400" b="0" i="0" u="none" strike="noStrike" cap="none" dirty="0" err="1">
                <a:solidFill>
                  <a:schemeClr val="tx1"/>
                </a:solidFill>
                <a:latin typeface="Calibri"/>
                <a:ea typeface="Calibri"/>
                <a:cs typeface="Calibri"/>
                <a:sym typeface="Calibri"/>
              </a:rPr>
              <a:t>box</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which</a:t>
            </a:r>
            <a:r>
              <a:rPr lang="pl-PL" sz="1400" b="0" i="0" u="none" strike="noStrike" cap="none" dirty="0">
                <a:solidFill>
                  <a:schemeClr val="tx1"/>
                </a:solidFill>
                <a:latin typeface="Calibri"/>
                <a:ea typeface="Calibri"/>
                <a:cs typeface="Calibri"/>
                <a:sym typeface="Calibri"/>
              </a:rPr>
              <a:t> was </a:t>
            </a:r>
            <a:r>
              <a:rPr lang="pl-PL" sz="1400" b="0" i="0" u="none" strike="noStrike" cap="none" dirty="0" err="1">
                <a:solidFill>
                  <a:schemeClr val="tx1"/>
                </a:solidFill>
                <a:latin typeface="Calibri"/>
                <a:ea typeface="Calibri"/>
                <a:cs typeface="Calibri"/>
                <a:sym typeface="Calibri"/>
              </a:rPr>
              <a:t>founded</a:t>
            </a:r>
            <a:r>
              <a:rPr lang="pl-PL" sz="1400" b="0" i="0" u="none" strike="noStrike" cap="none" dirty="0">
                <a:solidFill>
                  <a:schemeClr val="tx1"/>
                </a:solidFill>
                <a:latin typeface="Calibri"/>
                <a:ea typeface="Calibri"/>
                <a:cs typeface="Calibri"/>
                <a:sym typeface="Calibri"/>
              </a:rPr>
              <a:t> from one of </a:t>
            </a:r>
            <a:r>
              <a:rPr lang="pl-PL" sz="1400" b="0" i="0" u="none" strike="noStrike" cap="none" dirty="0" err="1">
                <a:solidFill>
                  <a:schemeClr val="tx1"/>
                </a:solidFill>
                <a:latin typeface="Calibri"/>
                <a:ea typeface="Calibri"/>
                <a:cs typeface="Calibri"/>
                <a:sym typeface="Calibri"/>
              </a:rPr>
              <a:t>our</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sponsors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This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box</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will</a:t>
            </a:r>
            <a:r>
              <a:rPr lang="pl-PL" sz="1400" b="0" i="0" u="none" strike="noStrike" cap="none" dirty="0">
                <a:solidFill>
                  <a:schemeClr val="tx1"/>
                </a:solidFill>
                <a:latin typeface="Calibri"/>
                <a:ea typeface="Calibri"/>
                <a:cs typeface="Calibri"/>
                <a:sym typeface="Calibri"/>
              </a:rPr>
              <a:t> be </a:t>
            </a:r>
            <a:r>
              <a:rPr lang="pl-PL" sz="1400" b="0" i="0" u="none" strike="noStrike" cap="none" dirty="0" err="1">
                <a:solidFill>
                  <a:schemeClr val="tx1"/>
                </a:solidFill>
                <a:latin typeface="Calibri"/>
                <a:ea typeface="Calibri"/>
                <a:cs typeface="Calibri"/>
                <a:sym typeface="Calibri"/>
              </a:rPr>
              <a:t>transported</a:t>
            </a:r>
            <a:r>
              <a:rPr lang="pl-PL" sz="1400" b="0" i="0" u="none" strike="noStrike" cap="none" dirty="0">
                <a:solidFill>
                  <a:schemeClr val="tx1"/>
                </a:solidFill>
                <a:latin typeface="Calibri"/>
                <a:ea typeface="Calibri"/>
                <a:cs typeface="Calibri"/>
                <a:sym typeface="Calibri"/>
              </a:rPr>
              <a:t> by the cargo </a:t>
            </a:r>
            <a:r>
              <a:rPr lang="pl-PL" sz="1400" b="0" i="0" u="none" strike="noStrike" cap="none" dirty="0" err="1">
                <a:solidFill>
                  <a:schemeClr val="tx1"/>
                </a:solidFill>
                <a:latin typeface="Calibri"/>
                <a:ea typeface="Calibri"/>
                <a:cs typeface="Calibri"/>
                <a:sym typeface="Calibri"/>
              </a:rPr>
              <a:t>plane</a:t>
            </a:r>
            <a:r>
              <a:rPr lang="pl-PL" sz="1400" b="0" i="0" u="none" strike="noStrike" cap="none" dirty="0">
                <a:solidFill>
                  <a:schemeClr val="tx1"/>
                </a:solidFill>
                <a:latin typeface="Calibri"/>
                <a:ea typeface="Calibri"/>
                <a:cs typeface="Calibri"/>
                <a:sym typeface="Calibri"/>
              </a:rPr>
              <a:t> to the </a:t>
            </a:r>
            <a:r>
              <a:rPr lang="pl-PL" sz="1400" b="0" i="0" u="none" strike="noStrike" cap="none" dirty="0" err="1">
                <a:solidFill>
                  <a:schemeClr val="tx1"/>
                </a:solidFill>
                <a:latin typeface="Calibri"/>
                <a:ea typeface="Calibri"/>
                <a:cs typeface="Calibri"/>
                <a:sym typeface="Calibri"/>
              </a:rPr>
              <a:t>collection</a:t>
            </a:r>
            <a:r>
              <a:rPr lang="pl-PL" sz="1400" b="0" i="0" u="none" strike="noStrike" cap="none" dirty="0">
                <a:solidFill>
                  <a:schemeClr val="tx1"/>
                </a:solidFill>
                <a:latin typeface="Calibri"/>
                <a:ea typeface="Calibri"/>
                <a:cs typeface="Calibri"/>
                <a:sym typeface="Calibri"/>
              </a:rPr>
              <a:t> point in </a:t>
            </a:r>
            <a:r>
              <a:rPr lang="pl-PL" sz="1400" b="0" i="0" u="none" strike="noStrike" cap="none" dirty="0" err="1">
                <a:solidFill>
                  <a:schemeClr val="tx1"/>
                </a:solidFill>
                <a:latin typeface="Calibri"/>
                <a:ea typeface="Calibri"/>
                <a:cs typeface="Calibri"/>
                <a:sym typeface="Calibri"/>
              </a:rPr>
              <a:t>Anakara</a:t>
            </a:r>
            <a:r>
              <a:rPr lang="pl-PL" sz="1400" b="0" i="0" u="none" strike="noStrike" cap="none" dirty="0">
                <a:solidFill>
                  <a:schemeClr val="tx1"/>
                </a:solidFill>
                <a:latin typeface="Calibri"/>
                <a:ea typeface="Calibri"/>
                <a:cs typeface="Calibri"/>
                <a:sym typeface="Calibri"/>
              </a:rPr>
              <a:t>. We </a:t>
            </a:r>
            <a:r>
              <a:rPr lang="pl-PL" sz="1400" b="0" i="0" u="none" strike="noStrike" cap="none" dirty="0" err="1">
                <a:solidFill>
                  <a:schemeClr val="tx1"/>
                </a:solidFill>
                <a:latin typeface="Calibri"/>
                <a:ea typeface="Calibri"/>
                <a:cs typeface="Calibri"/>
                <a:sym typeface="Calibri"/>
              </a:rPr>
              <a:t>are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going</a:t>
            </a:r>
            <a:r>
              <a:rPr lang="pl-PL" sz="1400" b="0" i="0" u="none" strike="noStrike" cap="none" dirty="0">
                <a:solidFill>
                  <a:schemeClr val="tx1"/>
                </a:solidFill>
                <a:latin typeface="Calibri"/>
                <a:ea typeface="Calibri"/>
                <a:cs typeface="Calibri"/>
                <a:sym typeface="Calibri"/>
              </a:rPr>
              <a:t> to </a:t>
            </a:r>
            <a:r>
              <a:rPr lang="pl-PL" sz="1400" b="0" i="0" u="none" strike="noStrike" cap="none" dirty="0" err="1">
                <a:solidFill>
                  <a:schemeClr val="tx1"/>
                </a:solidFill>
                <a:latin typeface="Calibri"/>
                <a:ea typeface="Calibri"/>
                <a:cs typeface="Calibri"/>
                <a:sym typeface="Calibri"/>
              </a:rPr>
              <a:t>receive</a:t>
            </a:r>
            <a:r>
              <a:rPr lang="pl-PL" sz="1400" b="0" i="0" u="none" strike="noStrike" cap="none" dirty="0">
                <a:solidFill>
                  <a:schemeClr val="tx1"/>
                </a:solidFill>
                <a:latin typeface="Calibri"/>
                <a:ea typeface="Calibri"/>
                <a:cs typeface="Calibri"/>
                <a:sym typeface="Calibri"/>
              </a:rPr>
              <a:t> the </a:t>
            </a:r>
            <a:r>
              <a:rPr lang="pl-PL" sz="1400" b="0" i="0" u="none" strike="noStrike" cap="none" dirty="0" err="1">
                <a:solidFill>
                  <a:schemeClr val="tx1"/>
                </a:solidFill>
                <a:latin typeface="Calibri"/>
                <a:ea typeface="Calibri"/>
                <a:cs typeface="Calibri"/>
                <a:sym typeface="Calibri"/>
              </a:rPr>
              <a:t>box</a:t>
            </a:r>
            <a:r>
              <a:rPr lang="pl-PL" sz="1400" b="0" i="0" u="none" strike="noStrike" cap="none" dirty="0">
                <a:solidFill>
                  <a:schemeClr val="tx1"/>
                </a:solidFill>
                <a:latin typeface="Calibri"/>
                <a:ea typeface="Calibri"/>
                <a:cs typeface="Calibri"/>
                <a:sym typeface="Calibri"/>
              </a:rPr>
              <a:t> and </a:t>
            </a:r>
            <a:r>
              <a:rPr lang="pl-PL" sz="1400" b="0" i="0" u="none" strike="noStrike" cap="none" dirty="0" err="1">
                <a:solidFill>
                  <a:schemeClr val="tx1"/>
                </a:solidFill>
                <a:latin typeface="Calibri"/>
                <a:ea typeface="Calibri"/>
                <a:cs typeface="Calibri"/>
                <a:sym typeface="Calibri"/>
              </a:rPr>
              <a:t>after</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that</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assemble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all</a:t>
            </a:r>
            <a:r>
              <a:rPr lang="pl-PL" sz="1400" b="0" i="0" u="none" strike="noStrike" cap="none" dirty="0">
                <a:solidFill>
                  <a:schemeClr val="tx1"/>
                </a:solidFill>
                <a:latin typeface="Calibri"/>
                <a:ea typeface="Calibri"/>
                <a:cs typeface="Calibri"/>
                <a:sym typeface="Calibri"/>
              </a:rPr>
              <a:t> the </a:t>
            </a:r>
            <a:r>
              <a:rPr lang="pl-PL" sz="1400" b="0" i="0" u="none" strike="noStrike" cap="none" dirty="0" err="1">
                <a:solidFill>
                  <a:schemeClr val="tx1"/>
                </a:solidFill>
                <a:latin typeface="Calibri"/>
                <a:ea typeface="Calibri"/>
                <a:cs typeface="Calibri"/>
                <a:sym typeface="Calibri"/>
              </a:rPr>
              <a:t>parts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together</a:t>
            </a:r>
            <a:r>
              <a:rPr lang="pl-PL" sz="1400" b="0" i="0" u="none" strike="noStrike" cap="none" dirty="0">
                <a:solidFill>
                  <a:schemeClr val="tx1"/>
                </a:solidFill>
                <a:latin typeface="Calibri"/>
                <a:ea typeface="Calibri"/>
                <a:cs typeface="Calibri"/>
                <a:sym typeface="Calibri"/>
              </a:rPr>
              <a:t>. </a:t>
            </a:r>
            <a:r>
              <a:rPr lang="pl-PL" dirty="0">
                <a:solidFill>
                  <a:schemeClr val="tx1"/>
                </a:solidFill>
                <a:latin typeface="Calibri"/>
                <a:ea typeface="Calibri"/>
                <a:cs typeface="Calibri"/>
                <a:sym typeface="Calibri"/>
              </a:rPr>
              <a:t>T</a:t>
            </a:r>
            <a:r>
              <a:rPr lang="pl-PL" sz="1400" b="0" i="0" u="none" strike="noStrike" cap="none" dirty="0">
                <a:solidFill>
                  <a:schemeClr val="tx1"/>
                </a:solidFill>
                <a:latin typeface="Calibri"/>
                <a:ea typeface="Calibri"/>
                <a:cs typeface="Calibri"/>
                <a:sym typeface="Calibri"/>
              </a:rPr>
              <a:t>hen we </a:t>
            </a:r>
            <a:r>
              <a:rPr lang="pl-PL" sz="1400" b="0" i="0" u="none" strike="noStrike" cap="none" dirty="0" err="1">
                <a:solidFill>
                  <a:schemeClr val="tx1"/>
                </a:solidFill>
                <a:latin typeface="Calibri"/>
                <a:ea typeface="Calibri"/>
                <a:cs typeface="Calibri"/>
                <a:sym typeface="Calibri"/>
              </a:rPr>
              <a:t>are</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able</a:t>
            </a:r>
            <a:r>
              <a:rPr lang="pl-PL" sz="1400" b="0" i="0" u="none" strike="noStrike" cap="none" dirty="0">
                <a:solidFill>
                  <a:schemeClr val="tx1"/>
                </a:solidFill>
                <a:latin typeface="Calibri"/>
                <a:ea typeface="Calibri"/>
                <a:cs typeface="Calibri"/>
                <a:sym typeface="Calibri"/>
              </a:rPr>
              <a:t> to </a:t>
            </a:r>
            <a:r>
              <a:rPr lang="pl-PL" sz="1400" b="0" i="0" u="none" strike="noStrike" cap="none" dirty="0" err="1">
                <a:solidFill>
                  <a:schemeClr val="tx1"/>
                </a:solidFill>
                <a:latin typeface="Calibri"/>
                <a:ea typeface="Calibri"/>
                <a:cs typeface="Calibri"/>
                <a:sym typeface="Calibri"/>
              </a:rPr>
              <a:t>come</a:t>
            </a:r>
            <a:r>
              <a:rPr lang="pl-PL" sz="1400" b="0" i="0" u="none" strike="noStrike" cap="none" dirty="0">
                <a:solidFill>
                  <a:schemeClr val="tx1"/>
                </a:solidFill>
                <a:latin typeface="Calibri"/>
                <a:ea typeface="Calibri"/>
                <a:cs typeface="Calibri"/>
                <a:sym typeface="Calibri"/>
              </a:rPr>
              <a:t> to the </a:t>
            </a:r>
            <a:r>
              <a:rPr lang="pl-PL" sz="1400" b="0" i="0" u="none" strike="noStrike" cap="none" dirty="0" err="1">
                <a:solidFill>
                  <a:schemeClr val="tx1"/>
                </a:solidFill>
                <a:latin typeface="Calibri"/>
                <a:ea typeface="Calibri"/>
                <a:cs typeface="Calibri"/>
                <a:sym typeface="Calibri"/>
              </a:rPr>
              <a:t>competiton</a:t>
            </a:r>
            <a:r>
              <a:rPr lang="pl-PL" dirty="0">
                <a:solidFill>
                  <a:schemeClr val="tx1"/>
                </a:solidFill>
                <a:latin typeface="Calibri"/>
                <a:ea typeface="Calibri"/>
                <a:cs typeface="Calibri"/>
                <a:sym typeface="Calibri"/>
              </a:rPr>
              <a:t> with </a:t>
            </a:r>
            <a:r>
              <a:rPr lang="pl-PL" dirty="0" err="1">
                <a:solidFill>
                  <a:schemeClr val="tx1"/>
                </a:solidFill>
                <a:latin typeface="Calibri"/>
                <a:ea typeface="Calibri"/>
                <a:cs typeface="Calibri"/>
                <a:sym typeface="Calibri"/>
              </a:rPr>
              <a:t>fully</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equipment</a:t>
            </a:r>
            <a:r>
              <a:rPr lang="pl-PL" dirty="0">
                <a:solidFill>
                  <a:schemeClr val="tx1"/>
                </a:solidFill>
                <a:latin typeface="Calibri"/>
                <a:ea typeface="Calibri"/>
                <a:cs typeface="Calibri"/>
                <a:sym typeface="Calibri"/>
              </a:rPr>
              <a:t>.</a:t>
            </a:r>
            <a:endParaRPr sz="1400" b="0" i="0" u="none" strike="noStrike" cap="none" dirty="0">
              <a:solidFill>
                <a:schemeClr val="tx1"/>
              </a:solidFill>
              <a:latin typeface="Calibri"/>
              <a:ea typeface="Calibri"/>
              <a:cs typeface="Calibri"/>
              <a:sym typeface="Calibri"/>
            </a:endParaRPr>
          </a:p>
        </p:txBody>
      </p:sp>
      <p:sp>
        <p:nvSpPr>
          <p:cNvPr id="189" name="Google Shape;1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12</a:t>
            </a:fld>
            <a:endParaRPr/>
          </a:p>
        </p:txBody>
      </p:sp>
      <p:pic>
        <p:nvPicPr>
          <p:cNvPr id="191" name="Google Shape;191;p10"/>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92" name="Google Shape;192;p10"/>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pic>
        <p:nvPicPr>
          <p:cNvPr id="2" name="Obraz 1">
            <a:extLst>
              <a:ext uri="{FF2B5EF4-FFF2-40B4-BE49-F238E27FC236}">
                <a16:creationId xmlns:a16="http://schemas.microsoft.com/office/drawing/2014/main" id="{197B3742-685E-9D3F-6595-A5CF1FD4186C}"/>
              </a:ext>
            </a:extLst>
          </p:cNvPr>
          <p:cNvPicPr>
            <a:picLocks noChangeAspect="1"/>
          </p:cNvPicPr>
          <p:nvPr/>
        </p:nvPicPr>
        <p:blipFill>
          <a:blip r:embed="rId5"/>
          <a:stretch>
            <a:fillRect/>
          </a:stretch>
        </p:blipFill>
        <p:spPr>
          <a:xfrm>
            <a:off x="456758" y="4058725"/>
            <a:ext cx="1079292" cy="801292"/>
          </a:xfrm>
          <a:prstGeom prst="rect">
            <a:avLst/>
          </a:prstGeom>
        </p:spPr>
      </p:pic>
      <p:pic>
        <p:nvPicPr>
          <p:cNvPr id="4" name="Obraz 3" descr="Obraz zawierający tekst&#10;&#10;Opis wygenerowany automatycznie">
            <a:extLst>
              <a:ext uri="{FF2B5EF4-FFF2-40B4-BE49-F238E27FC236}">
                <a16:creationId xmlns:a16="http://schemas.microsoft.com/office/drawing/2014/main" id="{734522AF-F087-21A5-BF81-68A2BE423D3B}"/>
              </a:ext>
            </a:extLst>
          </p:cNvPr>
          <p:cNvPicPr>
            <a:picLocks noChangeAspect="1"/>
          </p:cNvPicPr>
          <p:nvPr/>
        </p:nvPicPr>
        <p:blipFill>
          <a:blip r:embed="rId6"/>
          <a:stretch>
            <a:fillRect/>
          </a:stretch>
        </p:blipFill>
        <p:spPr>
          <a:xfrm>
            <a:off x="4282109" y="2591821"/>
            <a:ext cx="3020778" cy="2268196"/>
          </a:xfrm>
          <a:prstGeom prst="rect">
            <a:avLst/>
          </a:prstGeom>
          <a:ln>
            <a:noFill/>
          </a:ln>
          <a:effectLst>
            <a:outerShdw blurRad="292100" dist="139700" dir="2700000" algn="tl" rotWithShape="0">
              <a:srgbClr val="333333">
                <a:alpha val="65000"/>
              </a:srgbClr>
            </a:outerShdw>
          </a:effectLst>
        </p:spPr>
      </p:pic>
      <p:pic>
        <p:nvPicPr>
          <p:cNvPr id="6" name="Obraz 5">
            <a:extLst>
              <a:ext uri="{FF2B5EF4-FFF2-40B4-BE49-F238E27FC236}">
                <a16:creationId xmlns:a16="http://schemas.microsoft.com/office/drawing/2014/main" id="{C33E1F51-EB1A-EC23-5774-60EDC4943792}"/>
              </a:ext>
            </a:extLst>
          </p:cNvPr>
          <p:cNvPicPr>
            <a:picLocks noChangeAspect="1"/>
          </p:cNvPicPr>
          <p:nvPr/>
        </p:nvPicPr>
        <p:blipFill>
          <a:blip r:embed="rId7"/>
          <a:stretch>
            <a:fillRect/>
          </a:stretch>
        </p:blipFill>
        <p:spPr>
          <a:xfrm>
            <a:off x="352389" y="1007010"/>
            <a:ext cx="2889482" cy="389411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198" name="Google Shape;198;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00" name="Google Shape;200;p11"/>
          <p:cNvSpPr txBox="1"/>
          <p:nvPr/>
        </p:nvSpPr>
        <p:spPr>
          <a:xfrm>
            <a:off x="2764025" y="2135100"/>
            <a:ext cx="5854500" cy="2123628"/>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b="0" i="0" u="none" strike="noStrike" baseline="0" dirty="0">
                <a:solidFill>
                  <a:schemeClr val="bg1"/>
                </a:solidFill>
                <a:latin typeface="Calibri" panose="020F0502020204030204" pitchFamily="34" charset="0"/>
              </a:rPr>
              <a:t>Our rover’s construction is almost totally made of </a:t>
            </a:r>
            <a:r>
              <a:rPr lang="pl-PL" b="0" i="0" u="none" strike="noStrike" baseline="0" dirty="0">
                <a:solidFill>
                  <a:schemeClr val="bg1"/>
                </a:solidFill>
                <a:latin typeface="Calibri" panose="020F0502020204030204" pitchFamily="34" charset="0"/>
              </a:rPr>
              <a:t>3mm </a:t>
            </a:r>
            <a:r>
              <a:rPr lang="pl-PL" b="0" i="0" u="none" strike="noStrike" baseline="0" dirty="0" err="1">
                <a:solidFill>
                  <a:schemeClr val="bg1"/>
                </a:solidFill>
                <a:latin typeface="Calibri" panose="020F0502020204030204" pitchFamily="34" charset="0"/>
              </a:rPr>
              <a:t>thick</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duralumin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alloy, which seems to be a perfect compromise between durability and weight, limited by the</a:t>
            </a:r>
            <a:r>
              <a:rPr lang="pl-PL" b="0" i="0" u="none" strike="noStrike" baseline="0" dirty="0">
                <a:solidFill>
                  <a:schemeClr val="bg1"/>
                </a:solidFill>
                <a:latin typeface="Calibri" panose="020F0502020204030204" pitchFamily="34" charset="0"/>
              </a:rPr>
              <a:t> A</a:t>
            </a:r>
            <a:r>
              <a:rPr lang="en-US" b="0" i="0" u="none" strike="noStrike" baseline="0" dirty="0">
                <a:solidFill>
                  <a:schemeClr val="bg1"/>
                </a:solidFill>
                <a:latin typeface="Calibri" panose="020F0502020204030204" pitchFamily="34" charset="0"/>
              </a:rPr>
              <a:t>RC regulations. The frame was designed using the CAD 3D environment enabling us to test all its features and ensure that any imperfections, potentially limiting the rover’s abilities, have been eliminated. The frame project undergoes all static and dynamic simulations using the SolidWorks and Inventor environments</a:t>
            </a:r>
            <a:r>
              <a:rPr lang="pl-PL" b="0" i="0" u="none" strike="noStrike" baseline="0" dirty="0">
                <a:solidFill>
                  <a:schemeClr val="bg1"/>
                </a:solidFill>
                <a:latin typeface="Calibri" panose="020F0502020204030204" pitchFamily="34" charset="0"/>
              </a:rPr>
              <a:t>.</a:t>
            </a:r>
            <a:r>
              <a:rPr lang="en-US" b="0" i="0" u="none" strike="noStrike" baseline="0" dirty="0">
                <a:solidFill>
                  <a:schemeClr val="bg1"/>
                </a:solidFill>
                <a:latin typeface="Calibri" panose="020F0502020204030204" pitchFamily="34" charset="0"/>
              </a:rPr>
              <a:t> After passing the necessary mechanical tests, we hand on the frame model to be manufactured by our subcontractors, who are also often our sponsors. </a:t>
            </a:r>
            <a:endParaRPr sz="1100" b="0" i="0" u="none" strike="noStrike" cap="none" dirty="0">
              <a:solidFill>
                <a:schemeClr val="bg1"/>
              </a:solidFill>
              <a:latin typeface="Calibri"/>
              <a:ea typeface="Calibri"/>
              <a:cs typeface="Calibri"/>
              <a:sym typeface="Calibri"/>
            </a:endParaRPr>
          </a:p>
        </p:txBody>
      </p:sp>
      <p:sp>
        <p:nvSpPr>
          <p:cNvPr id="204" name="Google Shape;20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13</a:t>
            </a:fld>
            <a:endParaRPr/>
          </a:p>
        </p:txBody>
      </p:sp>
      <p:pic>
        <p:nvPicPr>
          <p:cNvPr id="206" name="Google Shape;206;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Obraz 2">
            <a:extLst>
              <a:ext uri="{FF2B5EF4-FFF2-40B4-BE49-F238E27FC236}">
                <a16:creationId xmlns:a16="http://schemas.microsoft.com/office/drawing/2014/main" id="{59FD5E7B-303E-878E-3408-4FC5D8F4FBE6}"/>
              </a:ext>
            </a:extLst>
          </p:cNvPr>
          <p:cNvPicPr>
            <a:picLocks noChangeAspect="1"/>
          </p:cNvPicPr>
          <p:nvPr/>
        </p:nvPicPr>
        <p:blipFill>
          <a:blip r:embed="rId5"/>
          <a:stretch>
            <a:fillRect/>
          </a:stretch>
        </p:blipFill>
        <p:spPr>
          <a:xfrm>
            <a:off x="456758" y="4072066"/>
            <a:ext cx="1068860" cy="793548"/>
          </a:xfrm>
          <a:prstGeom prst="rect">
            <a:avLst/>
          </a:prstGeom>
        </p:spPr>
      </p:pic>
    </p:spTree>
    <p:extLst>
      <p:ext uri="{BB962C8B-B14F-4D97-AF65-F5344CB8AC3E}">
        <p14:creationId xmlns:p14="http://schemas.microsoft.com/office/powerpoint/2010/main" val="368606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198" name="Google Shape;198;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00" name="Google Shape;200;p11"/>
          <p:cNvSpPr txBox="1"/>
          <p:nvPr/>
        </p:nvSpPr>
        <p:spPr>
          <a:xfrm>
            <a:off x="2764025" y="2135100"/>
            <a:ext cx="5854500" cy="2123628"/>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l-PL" b="0" i="0" u="none" strike="noStrike" baseline="0" dirty="0">
                <a:solidFill>
                  <a:schemeClr val="bg1"/>
                </a:solidFill>
                <a:latin typeface="Calibri" panose="020F0502020204030204" pitchFamily="34" charset="0"/>
              </a:rPr>
              <a:t>We </a:t>
            </a:r>
            <a:r>
              <a:rPr lang="pl-PL" b="0" i="0" u="none" strike="noStrike" baseline="0" dirty="0" err="1">
                <a:solidFill>
                  <a:schemeClr val="bg1"/>
                </a:solidFill>
                <a:latin typeface="Calibri" panose="020F0502020204030204" pitchFamily="34" charset="0"/>
              </a:rPr>
              <a:t>have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chosen</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rocker</a:t>
            </a:r>
            <a:r>
              <a:rPr lang="pl-PL" b="0" i="0" u="none" strike="noStrike" baseline="0" dirty="0">
                <a:solidFill>
                  <a:schemeClr val="bg1"/>
                </a:solidFill>
                <a:latin typeface="Calibri" panose="020F0502020204030204" pitchFamily="34" charset="0"/>
              </a:rPr>
              <a:t>-boogie suspension to </a:t>
            </a:r>
            <a:r>
              <a:rPr lang="pl-PL" b="0" i="0" u="none" strike="noStrike" baseline="0" dirty="0" err="1">
                <a:solidFill>
                  <a:schemeClr val="bg1"/>
                </a:solidFill>
                <a:latin typeface="Calibri" panose="020F0502020204030204" pitchFamily="34" charset="0"/>
              </a:rPr>
              <a:t>prevent</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unpredictable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flips</a:t>
            </a:r>
            <a:r>
              <a:rPr lang="pl-PL" b="0" i="0" u="none" strike="noStrike" baseline="0" dirty="0">
                <a:solidFill>
                  <a:schemeClr val="bg1"/>
                </a:solidFill>
                <a:latin typeface="Calibri" panose="020F0502020204030204" pitchFamily="34" charset="0"/>
              </a:rPr>
              <a:t> and </a:t>
            </a:r>
            <a:r>
              <a:rPr lang="pl-PL" b="0" i="0" u="none" strike="noStrike" baseline="0" dirty="0" err="1">
                <a:solidFill>
                  <a:schemeClr val="bg1"/>
                </a:solidFill>
                <a:latin typeface="Calibri" panose="020F0502020204030204" pitchFamily="34" charset="0"/>
              </a:rPr>
              <a:t>lack</a:t>
            </a:r>
            <a:r>
              <a:rPr lang="pl-PL" b="0" i="0" u="none" strike="noStrike" baseline="0" dirty="0">
                <a:solidFill>
                  <a:schemeClr val="bg1"/>
                </a:solidFill>
                <a:latin typeface="Calibri" panose="020F0502020204030204" pitchFamily="34" charset="0"/>
              </a:rPr>
              <a:t> of </a:t>
            </a:r>
            <a:r>
              <a:rPr lang="pl-PL" b="0" i="0" u="none" strike="noStrike" baseline="0" dirty="0" err="1">
                <a:solidFill>
                  <a:schemeClr val="bg1"/>
                </a:solidFill>
                <a:latin typeface="Calibri" panose="020F0502020204030204" pitchFamily="34" charset="0"/>
              </a:rPr>
              <a:t>control</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over</a:t>
            </a:r>
            <a:r>
              <a:rPr lang="pl-PL" dirty="0">
                <a:solidFill>
                  <a:schemeClr val="bg1"/>
                </a:solidFill>
                <a:latin typeface="Calibri" panose="020F0502020204030204" pitchFamily="34" charset="0"/>
              </a:rPr>
              <a:t> the rover. </a:t>
            </a:r>
            <a:r>
              <a:rPr lang="en-US" b="0" i="0" u="none" strike="noStrike" baseline="0" dirty="0">
                <a:solidFill>
                  <a:schemeClr val="bg1"/>
                </a:solidFill>
                <a:latin typeface="Calibri" panose="020F0502020204030204" pitchFamily="34" charset="0"/>
              </a:rPr>
              <a:t>This year we particularly concentrated on improving the tires and rims. They have been completely redesigned and recreated in order to reduce the weight of a single wheel by 20% without losing performance. This was achieved thanks to composing a new perfect mixture of materials used for 3D printing</a:t>
            </a:r>
            <a:r>
              <a:rPr lang="pl-PL" b="0" i="0" u="none" strike="noStrike" baseline="0" dirty="0">
                <a:solidFill>
                  <a:schemeClr val="bg1"/>
                </a:solidFill>
                <a:latin typeface="Calibri" panose="020F0502020204030204" pitchFamily="34" charset="0"/>
              </a:rPr>
              <a:t> – ABS and PA12</a:t>
            </a:r>
            <a:r>
              <a:rPr lang="pl-PL" dirty="0">
                <a:solidFill>
                  <a:schemeClr val="bg1"/>
                </a:solidFill>
                <a:latin typeface="Calibri" panose="020F0502020204030204" pitchFamily="34" charset="0"/>
              </a:rPr>
              <a:t>CF15.</a:t>
            </a:r>
          </a:p>
          <a:p>
            <a:pPr marL="0" marR="0" lvl="0" indent="0" algn="just" rtl="0">
              <a:lnSpc>
                <a:spcPct val="100000"/>
              </a:lnSpc>
              <a:spcBef>
                <a:spcPts val="0"/>
              </a:spcBef>
              <a:spcAft>
                <a:spcPts val="0"/>
              </a:spcAft>
              <a:buClr>
                <a:srgbClr val="000000"/>
              </a:buClr>
              <a:buSzPts val="1400"/>
              <a:buFont typeface="Arial"/>
              <a:buNone/>
            </a:pPr>
            <a:r>
              <a:rPr lang="pl-PL" b="0" i="0" u="none" strike="noStrike" baseline="0" dirty="0">
                <a:solidFill>
                  <a:schemeClr val="bg1"/>
                </a:solidFill>
                <a:latin typeface="Calibri" panose="020F0502020204030204" pitchFamily="34" charset="0"/>
              </a:rPr>
              <a:t>Pros: </a:t>
            </a:r>
            <a:r>
              <a:rPr lang="pl-PL" b="0" i="0" u="none" strike="noStrike" baseline="0" dirty="0" err="1">
                <a:solidFill>
                  <a:schemeClr val="bg1"/>
                </a:solidFill>
                <a:latin typeface="Calibri" panose="020F0502020204030204" pitchFamily="34" charset="0"/>
              </a:rPr>
              <a:t>lightweight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lower</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center</a:t>
            </a:r>
            <a:r>
              <a:rPr lang="pl-PL" b="0" i="0" u="none" strike="noStrike" baseline="0" dirty="0">
                <a:solidFill>
                  <a:schemeClr val="bg1"/>
                </a:solidFill>
                <a:latin typeface="Calibri" panose="020F0502020204030204" pitchFamily="34" charset="0"/>
              </a:rPr>
              <a:t> of mass, </a:t>
            </a:r>
            <a:r>
              <a:rPr lang="pl-PL" b="0" i="0" u="none" strike="noStrike" baseline="0" dirty="0" err="1">
                <a:solidFill>
                  <a:schemeClr val="bg1"/>
                </a:solidFill>
                <a:latin typeface="Calibri" panose="020F0502020204030204" pitchFamily="34" charset="0"/>
              </a:rPr>
              <a:t>very</a:t>
            </a:r>
            <a:r>
              <a:rPr lang="pl-PL" b="0" i="0" u="none" strike="noStrike" baseline="0" dirty="0">
                <a:solidFill>
                  <a:schemeClr val="bg1"/>
                </a:solidFill>
                <a:latin typeface="Calibri" panose="020F0502020204030204" pitchFamily="34" charset="0"/>
              </a:rPr>
              <a:t> high </a:t>
            </a:r>
            <a:r>
              <a:rPr lang="pl-PL" b="0" i="0" u="none" strike="noStrike" baseline="0" dirty="0" err="1">
                <a:solidFill>
                  <a:schemeClr val="bg1"/>
                </a:solidFill>
                <a:latin typeface="Calibri" panose="020F0502020204030204" pitchFamily="34" charset="0"/>
              </a:rPr>
              <a:t>level</a:t>
            </a:r>
            <a:r>
              <a:rPr lang="pl-PL" b="0" i="0" u="none" strike="noStrike" baseline="0" dirty="0">
                <a:solidFill>
                  <a:schemeClr val="bg1"/>
                </a:solidFill>
                <a:latin typeface="Calibri" panose="020F0502020204030204" pitchFamily="34" charset="0"/>
              </a:rPr>
              <a:t> of </a:t>
            </a:r>
            <a:r>
              <a:rPr lang="pl-PL" b="0" i="0" u="none" strike="noStrike" baseline="0" dirty="0" err="1">
                <a:solidFill>
                  <a:schemeClr val="bg1"/>
                </a:solidFill>
                <a:latin typeface="Calibri" panose="020F0502020204030204" pitchFamily="34" charset="0"/>
              </a:rPr>
              <a:t>stability</a:t>
            </a:r>
            <a:r>
              <a:rPr lang="pl-PL" dirty="0">
                <a:solidFill>
                  <a:schemeClr val="bg1"/>
                </a:solidFill>
                <a:latin typeface="Calibri" panose="020F0502020204030204" pitchFamily="34" charset="0"/>
              </a:rPr>
              <a:t>, </a:t>
            </a:r>
            <a:endParaRPr lang="pl-PL" b="0" i="0" u="none" strike="noStrike" baseline="0" dirty="0">
              <a:solidFill>
                <a:schemeClr val="bg1"/>
              </a:solidFill>
              <a:latin typeface="Calibri" panose="020F0502020204030204" pitchFamily="34" charset="0"/>
            </a:endParaRPr>
          </a:p>
          <a:p>
            <a:pPr marL="0" marR="0" lvl="0" indent="0" algn="just" rtl="0">
              <a:lnSpc>
                <a:spcPct val="100000"/>
              </a:lnSpc>
              <a:spcBef>
                <a:spcPts val="0"/>
              </a:spcBef>
              <a:spcAft>
                <a:spcPts val="0"/>
              </a:spcAft>
              <a:buClr>
                <a:srgbClr val="000000"/>
              </a:buClr>
              <a:buSzPts val="1400"/>
              <a:buFont typeface="Arial"/>
              <a:buNone/>
            </a:pPr>
            <a:r>
              <a:rPr lang="pl-PL" cap="none" dirty="0" err="1">
                <a:solidFill>
                  <a:schemeClr val="bg1"/>
                </a:solidFill>
                <a:latin typeface="Calibri" panose="020F0502020204030204" pitchFamily="34" charset="0"/>
                <a:ea typeface="Calibri"/>
                <a:cs typeface="Calibri"/>
                <a:sym typeface="Calibri"/>
              </a:rPr>
              <a:t>Cons</a:t>
            </a:r>
            <a:r>
              <a:rPr lang="pl-PL" cap="none" dirty="0">
                <a:solidFill>
                  <a:schemeClr val="bg1"/>
                </a:solidFill>
                <a:latin typeface="Calibri" panose="020F0502020204030204" pitchFamily="34" charset="0"/>
                <a:ea typeface="Calibri"/>
                <a:cs typeface="Calibri"/>
                <a:sym typeface="Calibri"/>
              </a:rPr>
              <a:t>: </a:t>
            </a:r>
            <a:r>
              <a:rPr lang="pl-PL" dirty="0" err="1">
                <a:solidFill>
                  <a:schemeClr val="bg1"/>
                </a:solidFill>
                <a:latin typeface="Calibri" panose="020F0502020204030204" pitchFamily="34" charset="0"/>
                <a:ea typeface="Calibri"/>
                <a:cs typeface="Calibri"/>
                <a:sym typeface="Calibri"/>
              </a:rPr>
              <a:t>Neccessary</a:t>
            </a:r>
            <a:r>
              <a:rPr lang="pl-PL" dirty="0">
                <a:solidFill>
                  <a:schemeClr val="bg1"/>
                </a:solidFill>
                <a:latin typeface="Calibri" panose="020F0502020204030204" pitchFamily="34" charset="0"/>
                <a:ea typeface="Calibri"/>
                <a:cs typeface="Calibri"/>
                <a:sym typeface="Calibri"/>
              </a:rPr>
              <a:t> high </a:t>
            </a:r>
            <a:r>
              <a:rPr lang="pl-PL" dirty="0" err="1">
                <a:solidFill>
                  <a:schemeClr val="bg1"/>
                </a:solidFill>
                <a:latin typeface="Calibri" panose="020F0502020204030204" pitchFamily="34" charset="0"/>
                <a:ea typeface="Calibri"/>
                <a:cs typeface="Calibri"/>
                <a:sym typeface="Calibri"/>
              </a:rPr>
              <a:t>knowledge</a:t>
            </a:r>
            <a:r>
              <a:rPr lang="pl-PL" dirty="0">
                <a:solidFill>
                  <a:schemeClr val="bg1"/>
                </a:solidFill>
                <a:latin typeface="Calibri" panose="020F0502020204030204" pitchFamily="34" charset="0"/>
                <a:ea typeface="Calibri"/>
                <a:cs typeface="Calibri"/>
                <a:sym typeface="Calibri"/>
              </a:rPr>
              <a:t>, </a:t>
            </a:r>
            <a:r>
              <a:rPr lang="pl-PL" dirty="0" err="1">
                <a:solidFill>
                  <a:schemeClr val="bg1"/>
                </a:solidFill>
                <a:latin typeface="Calibri" panose="020F0502020204030204" pitchFamily="34" charset="0"/>
                <a:ea typeface="Calibri"/>
                <a:cs typeface="Calibri"/>
                <a:sym typeface="Calibri"/>
              </a:rPr>
              <a:t>expensiveness</a:t>
            </a:r>
            <a:r>
              <a:rPr lang="pl-PL" dirty="0">
                <a:solidFill>
                  <a:schemeClr val="bg1"/>
                </a:solidFill>
                <a:latin typeface="Calibri" panose="020F0502020204030204" pitchFamily="34" charset="0"/>
                <a:ea typeface="Calibri"/>
                <a:cs typeface="Calibri"/>
                <a:sym typeface="Calibri"/>
              </a:rPr>
              <a:t>, medium </a:t>
            </a:r>
            <a:r>
              <a:rPr lang="pl-PL" dirty="0" err="1">
                <a:solidFill>
                  <a:schemeClr val="bg1"/>
                </a:solidFill>
                <a:latin typeface="Calibri" panose="020F0502020204030204" pitchFamily="34" charset="0"/>
                <a:ea typeface="Calibri"/>
                <a:cs typeface="Calibri"/>
                <a:sym typeface="Calibri"/>
              </a:rPr>
              <a:t>durability</a:t>
            </a:r>
            <a:r>
              <a:rPr lang="pl-PL" dirty="0">
                <a:solidFill>
                  <a:schemeClr val="bg1"/>
                </a:solidFill>
                <a:latin typeface="Calibri" panose="020F0502020204030204" pitchFamily="34" charset="0"/>
                <a:ea typeface="Calibri"/>
                <a:cs typeface="Calibri"/>
                <a:sym typeface="Calibri"/>
              </a:rPr>
              <a:t> of </a:t>
            </a:r>
            <a:r>
              <a:rPr lang="pl-PL" dirty="0" err="1">
                <a:solidFill>
                  <a:schemeClr val="bg1"/>
                </a:solidFill>
                <a:latin typeface="Calibri" panose="020F0502020204030204" pitchFamily="34" charset="0"/>
                <a:ea typeface="Calibri"/>
                <a:cs typeface="Calibri"/>
                <a:sym typeface="Calibri"/>
              </a:rPr>
              <a:t>tires</a:t>
            </a:r>
            <a:r>
              <a:rPr lang="pl-PL" dirty="0">
                <a:solidFill>
                  <a:schemeClr val="bg1"/>
                </a:solidFill>
                <a:latin typeface="Calibri" panose="020F0502020204030204" pitchFamily="34" charset="0"/>
                <a:ea typeface="Calibri"/>
                <a:cs typeface="Calibri"/>
                <a:sym typeface="Calibri"/>
              </a:rPr>
              <a:t> (max. 2 </a:t>
            </a:r>
            <a:r>
              <a:rPr lang="pl-PL" dirty="0" err="1">
                <a:solidFill>
                  <a:schemeClr val="bg1"/>
                </a:solidFill>
                <a:latin typeface="Calibri" panose="020F0502020204030204" pitchFamily="34" charset="0"/>
                <a:ea typeface="Calibri"/>
                <a:cs typeface="Calibri"/>
                <a:sym typeface="Calibri"/>
              </a:rPr>
              <a:t>years</a:t>
            </a:r>
            <a:r>
              <a:rPr lang="pl-PL" dirty="0">
                <a:solidFill>
                  <a:schemeClr val="bg1"/>
                </a:solidFill>
                <a:latin typeface="Calibri" panose="020F0502020204030204" pitchFamily="34" charset="0"/>
                <a:ea typeface="Calibri"/>
                <a:cs typeface="Calibri"/>
                <a:sym typeface="Calibri"/>
              </a:rPr>
              <a:t>).</a:t>
            </a:r>
            <a:endParaRPr b="0" i="0" u="none" strike="noStrike" cap="none" dirty="0">
              <a:solidFill>
                <a:schemeClr val="bg1"/>
              </a:solidFill>
              <a:latin typeface="Calibri"/>
              <a:ea typeface="Calibri"/>
              <a:cs typeface="Calibri"/>
              <a:sym typeface="Calibri"/>
            </a:endParaRPr>
          </a:p>
        </p:txBody>
      </p:sp>
      <p:sp>
        <p:nvSpPr>
          <p:cNvPr id="204" name="Google Shape;20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14</a:t>
            </a:fld>
            <a:endParaRPr/>
          </a:p>
        </p:txBody>
      </p:sp>
      <p:pic>
        <p:nvPicPr>
          <p:cNvPr id="206" name="Google Shape;206;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Obraz 2">
            <a:extLst>
              <a:ext uri="{FF2B5EF4-FFF2-40B4-BE49-F238E27FC236}">
                <a16:creationId xmlns:a16="http://schemas.microsoft.com/office/drawing/2014/main" id="{59FD5E7B-303E-878E-3408-4FC5D8F4FBE6}"/>
              </a:ext>
            </a:extLst>
          </p:cNvPr>
          <p:cNvPicPr>
            <a:picLocks noChangeAspect="1"/>
          </p:cNvPicPr>
          <p:nvPr/>
        </p:nvPicPr>
        <p:blipFill>
          <a:blip r:embed="rId5"/>
          <a:stretch>
            <a:fillRect/>
          </a:stretch>
        </p:blipFill>
        <p:spPr>
          <a:xfrm>
            <a:off x="456758" y="4072066"/>
            <a:ext cx="1068860" cy="7935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12"/>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12" name="Google Shape;212;p12"/>
          <p:cNvSpPr txBox="1"/>
          <p:nvPr/>
        </p:nvSpPr>
        <p:spPr>
          <a:xfrm>
            <a:off x="2877445" y="2218670"/>
            <a:ext cx="5595013" cy="169274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Our rover can </a:t>
            </a:r>
            <a:r>
              <a:rPr lang="pl-PL" b="0" i="0" u="none" strike="noStrike" baseline="0" dirty="0">
                <a:solidFill>
                  <a:schemeClr val="bg1"/>
                </a:solidFill>
                <a:latin typeface="Calibri" panose="020F0502020204030204" pitchFamily="34" charset="0"/>
              </a:rPr>
              <a:t>be </a:t>
            </a:r>
            <a:r>
              <a:rPr lang="pl-PL" b="0" i="0" u="none" strike="noStrike" baseline="0" dirty="0" err="1">
                <a:solidFill>
                  <a:schemeClr val="bg1"/>
                </a:solidFill>
                <a:latin typeface="Calibri" panose="020F0502020204030204" pitchFamily="34" charset="0"/>
              </a:rPr>
              <a:t>folded</a:t>
            </a:r>
            <a:r>
              <a:rPr lang="en-US" b="0" i="0" u="none" strike="noStrike" baseline="0" dirty="0">
                <a:solidFill>
                  <a:schemeClr val="bg1"/>
                </a:solidFill>
                <a:latin typeface="Calibri" panose="020F0502020204030204" pitchFamily="34" charset="0"/>
              </a:rPr>
              <a:t>, therefore it fits easily into the dimensions of 1.2 m x 1.2 m x 1.2 m. Folding the frame enables us to apply longer rockers and the lowered center of gravity, therefore improving the rover’s stability in difficult terrain. </a:t>
            </a:r>
            <a:r>
              <a:rPr lang="pl-PL" dirty="0">
                <a:solidFill>
                  <a:schemeClr val="bg1"/>
                </a:solidFill>
                <a:latin typeface="Calibri" panose="020F0502020204030204" pitchFamily="34" charset="0"/>
              </a:rPr>
              <a:t>The rover </a:t>
            </a:r>
            <a:r>
              <a:rPr lang="pl-PL" dirty="0" err="1">
                <a:solidFill>
                  <a:schemeClr val="bg1"/>
                </a:solidFill>
                <a:latin typeface="Calibri" panose="020F0502020204030204" pitchFamily="34" charset="0"/>
              </a:rPr>
              <a:t>is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able</a:t>
            </a:r>
            <a:r>
              <a:rPr lang="pl-PL" dirty="0">
                <a:solidFill>
                  <a:schemeClr val="bg1"/>
                </a:solidFill>
                <a:latin typeface="Calibri" panose="020F0502020204030204" pitchFamily="34" charset="0"/>
              </a:rPr>
              <a:t> to </a:t>
            </a:r>
            <a:r>
              <a:rPr lang="pl-PL" dirty="0" err="1">
                <a:solidFill>
                  <a:schemeClr val="bg1"/>
                </a:solidFill>
                <a:latin typeface="Calibri" panose="020F0502020204030204" pitchFamily="34" charset="0"/>
              </a:rPr>
              <a:t>ride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even</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at</a:t>
            </a:r>
            <a:r>
              <a:rPr lang="pl-PL" dirty="0">
                <a:solidFill>
                  <a:schemeClr val="bg1"/>
                </a:solidFill>
                <a:latin typeface="Calibri" panose="020F0502020204030204" pitchFamily="34" charset="0"/>
              </a:rPr>
              <a:t> a 45 </a:t>
            </a:r>
            <a:r>
              <a:rPr lang="pl-PL" dirty="0" err="1">
                <a:solidFill>
                  <a:schemeClr val="bg1"/>
                </a:solidFill>
                <a:latin typeface="Calibri" panose="020F0502020204030204" pitchFamily="34" charset="0"/>
              </a:rPr>
              <a:t>degree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angle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Moreover</a:t>
            </a:r>
            <a:r>
              <a:rPr lang="pl-PL" dirty="0">
                <a:solidFill>
                  <a:schemeClr val="bg1"/>
                </a:solidFill>
                <a:latin typeface="Calibri" panose="020F0502020204030204" pitchFamily="34" charset="0"/>
              </a:rPr>
              <a:t>, t</a:t>
            </a:r>
            <a:r>
              <a:rPr lang="en-US" b="0" i="0" u="none" strike="noStrike" baseline="0" dirty="0">
                <a:solidFill>
                  <a:schemeClr val="bg1"/>
                </a:solidFill>
                <a:latin typeface="Calibri" panose="020F0502020204030204" pitchFamily="34" charset="0"/>
              </a:rPr>
              <a:t>he rover reaches the full dimensions of 1800x1150x1195mm, but</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thanks to the developed system of quick folding of the rocker arms and antennas mast</a:t>
            </a:r>
            <a:r>
              <a:rPr lang="pl-PL" b="0" i="0" u="none" strike="noStrike" baseline="0" dirty="0">
                <a:solidFill>
                  <a:schemeClr val="bg1"/>
                </a:solidFill>
                <a:latin typeface="Calibri" panose="020F0502020204030204" pitchFamily="34" charset="0"/>
              </a:rPr>
              <a:t>.</a:t>
            </a:r>
            <a:endParaRPr b="0" i="0" u="none" strike="noStrike" cap="none" dirty="0">
              <a:solidFill>
                <a:schemeClr val="bg1"/>
              </a:solidFill>
              <a:latin typeface="Calibri"/>
              <a:ea typeface="Calibri"/>
              <a:cs typeface="Calibri"/>
              <a:sym typeface="Calibri"/>
            </a:endParaRPr>
          </a:p>
        </p:txBody>
      </p:sp>
      <p:sp>
        <p:nvSpPr>
          <p:cNvPr id="215" name="Google Shape;21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15</a:t>
            </a:fld>
            <a:endParaRPr/>
          </a:p>
        </p:txBody>
      </p:sp>
      <p:sp>
        <p:nvSpPr>
          <p:cNvPr id="216" name="Google Shape;216;p1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18" name="Google Shape;218;p1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C8ADF550-EE9C-4309-E856-4C22B6E2EF9A}"/>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3"/>
          <p:cNvSpPr txBox="1"/>
          <p:nvPr/>
        </p:nvSpPr>
        <p:spPr>
          <a:xfrm>
            <a:off x="3403657" y="378355"/>
            <a:ext cx="2373001"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Mobility</a:t>
            </a:r>
            <a:r>
              <a:rPr lang="pl-PL" sz="2400" b="1" dirty="0">
                <a:solidFill>
                  <a:srgbClr val="F2F2F2"/>
                </a:solidFill>
                <a:latin typeface="Calibri"/>
                <a:ea typeface="Calibri"/>
                <a:cs typeface="Calibri"/>
                <a:sym typeface="Calibri"/>
              </a:rPr>
              <a:t> </a:t>
            </a:r>
            <a:r>
              <a:rPr lang="tr-TR" sz="2400" b="1" i="0" u="none" strike="noStrike" cap="none" dirty="0">
                <a:solidFill>
                  <a:srgbClr val="F2F2F2"/>
                </a:solidFill>
                <a:latin typeface="Calibri"/>
                <a:ea typeface="Calibri"/>
                <a:cs typeface="Calibri"/>
                <a:sym typeface="Calibri"/>
              </a:rPr>
              <a:t>System:</a:t>
            </a:r>
            <a:endParaRPr sz="2400" b="1" i="0" u="none" strike="noStrike" cap="none" dirty="0">
              <a:solidFill>
                <a:srgbClr val="F2F2F2"/>
              </a:solidFill>
              <a:latin typeface="Calibri"/>
              <a:ea typeface="Calibri"/>
              <a:cs typeface="Calibri"/>
              <a:sym typeface="Calibri"/>
            </a:endParaRPr>
          </a:p>
        </p:txBody>
      </p:sp>
      <p:sp>
        <p:nvSpPr>
          <p:cNvPr id="226" name="Google Shape;22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16</a:t>
            </a:fld>
            <a:endParaRPr/>
          </a:p>
        </p:txBody>
      </p:sp>
      <p:sp>
        <p:nvSpPr>
          <p:cNvPr id="227" name="Google Shape;227;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29" name="Google Shape;229;p1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7835EBAC-7CAF-15D3-B5A3-B607539F3224}"/>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4" name="Obraz 3" descr="Obraz zawierający ściana, w pomieszczeniu, podłoga&#10;&#10;Opis wygenerowany automatycznie">
            <a:extLst>
              <a:ext uri="{FF2B5EF4-FFF2-40B4-BE49-F238E27FC236}">
                <a16:creationId xmlns:a16="http://schemas.microsoft.com/office/drawing/2014/main" id="{BB894290-61CF-3DCD-7B35-D5A3DFE2EDC3}"/>
              </a:ext>
            </a:extLst>
          </p:cNvPr>
          <p:cNvPicPr>
            <a:picLocks noChangeAspect="1"/>
          </p:cNvPicPr>
          <p:nvPr/>
        </p:nvPicPr>
        <p:blipFill>
          <a:blip r:embed="rId6"/>
          <a:stretch>
            <a:fillRect/>
          </a:stretch>
        </p:blipFill>
        <p:spPr>
          <a:xfrm>
            <a:off x="4745207" y="1102229"/>
            <a:ext cx="4245472" cy="2720100"/>
          </a:xfrm>
          <a:prstGeom prst="rect">
            <a:avLst/>
          </a:prstGeom>
          <a:ln>
            <a:noFill/>
          </a:ln>
          <a:effectLst>
            <a:outerShdw blurRad="292100" dist="139700" dir="2700000" algn="tl" rotWithShape="0">
              <a:srgbClr val="333333">
                <a:alpha val="65000"/>
              </a:srgbClr>
            </a:outerShdw>
          </a:effectLst>
        </p:spPr>
      </p:pic>
      <p:pic>
        <p:nvPicPr>
          <p:cNvPr id="8" name="Obraz 7" descr="Obraz zawierający na wolnym powietrzu, niebo, ziemia&#10;&#10;Opis wygenerowany automatycznie">
            <a:extLst>
              <a:ext uri="{FF2B5EF4-FFF2-40B4-BE49-F238E27FC236}">
                <a16:creationId xmlns:a16="http://schemas.microsoft.com/office/drawing/2014/main" id="{2E72438C-4971-187A-E324-C69AEAE63153}"/>
              </a:ext>
            </a:extLst>
          </p:cNvPr>
          <p:cNvPicPr>
            <a:picLocks noChangeAspect="1"/>
          </p:cNvPicPr>
          <p:nvPr/>
        </p:nvPicPr>
        <p:blipFill>
          <a:blip r:embed="rId7"/>
          <a:stretch>
            <a:fillRect/>
          </a:stretch>
        </p:blipFill>
        <p:spPr>
          <a:xfrm>
            <a:off x="296460" y="1102229"/>
            <a:ext cx="4075572" cy="379734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3"/>
          <p:cNvSpPr txBox="1"/>
          <p:nvPr/>
        </p:nvSpPr>
        <p:spPr>
          <a:xfrm>
            <a:off x="3403657" y="378355"/>
            <a:ext cx="2373001"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Mobility</a:t>
            </a:r>
            <a:r>
              <a:rPr lang="pl-PL" sz="2400" b="1" dirty="0">
                <a:solidFill>
                  <a:srgbClr val="F2F2F2"/>
                </a:solidFill>
                <a:latin typeface="Calibri"/>
                <a:ea typeface="Calibri"/>
                <a:cs typeface="Calibri"/>
                <a:sym typeface="Calibri"/>
              </a:rPr>
              <a:t> </a:t>
            </a:r>
            <a:r>
              <a:rPr lang="tr-TR" sz="2400" b="1" i="0" u="none" strike="noStrike" cap="none" dirty="0">
                <a:solidFill>
                  <a:srgbClr val="F2F2F2"/>
                </a:solidFill>
                <a:latin typeface="Calibri"/>
                <a:ea typeface="Calibri"/>
                <a:cs typeface="Calibri"/>
                <a:sym typeface="Calibri"/>
              </a:rPr>
              <a:t>System:</a:t>
            </a:r>
            <a:endParaRPr sz="2400" b="1" i="0" u="none" strike="noStrike" cap="none" dirty="0">
              <a:solidFill>
                <a:srgbClr val="F2F2F2"/>
              </a:solidFill>
              <a:latin typeface="Calibri"/>
              <a:ea typeface="Calibri"/>
              <a:cs typeface="Calibri"/>
              <a:sym typeface="Calibri"/>
            </a:endParaRPr>
          </a:p>
        </p:txBody>
      </p:sp>
      <p:sp>
        <p:nvSpPr>
          <p:cNvPr id="226" name="Google Shape;22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17</a:t>
            </a:fld>
            <a:endParaRPr/>
          </a:p>
        </p:txBody>
      </p:sp>
      <p:sp>
        <p:nvSpPr>
          <p:cNvPr id="227" name="Google Shape;227;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29" name="Google Shape;229;p1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7835EBAC-7CAF-15D3-B5A3-B607539F3224}"/>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5" name="Obraz 4" descr="Obraz zawierający w pomieszczeniu, piła elektryczna, narzędzie, silnik&#10;&#10;Opis wygenerowany automatycznie">
            <a:extLst>
              <a:ext uri="{FF2B5EF4-FFF2-40B4-BE49-F238E27FC236}">
                <a16:creationId xmlns:a16="http://schemas.microsoft.com/office/drawing/2014/main" id="{3E0B813B-535E-1FDF-9D17-AF2332F3EEA0}"/>
              </a:ext>
            </a:extLst>
          </p:cNvPr>
          <p:cNvPicPr>
            <a:picLocks noChangeAspect="1"/>
          </p:cNvPicPr>
          <p:nvPr/>
        </p:nvPicPr>
        <p:blipFill>
          <a:blip r:embed="rId6"/>
          <a:stretch>
            <a:fillRect/>
          </a:stretch>
        </p:blipFill>
        <p:spPr>
          <a:xfrm>
            <a:off x="371497" y="1465553"/>
            <a:ext cx="4420800" cy="2365906"/>
          </a:xfrm>
          <a:prstGeom prst="rect">
            <a:avLst/>
          </a:prstGeom>
          <a:ln>
            <a:noFill/>
          </a:ln>
          <a:effectLst>
            <a:outerShdw blurRad="292100" dist="139700" dir="2700000" algn="tl" rotWithShape="0">
              <a:srgbClr val="333333">
                <a:alpha val="65000"/>
              </a:srgbClr>
            </a:outerShdw>
          </a:effectLst>
        </p:spPr>
      </p:pic>
      <p:pic>
        <p:nvPicPr>
          <p:cNvPr id="8" name="Obraz 7" descr="Obraz zawierający ziemia, osoba&#10;&#10;Opis wygenerowany automatycznie">
            <a:extLst>
              <a:ext uri="{FF2B5EF4-FFF2-40B4-BE49-F238E27FC236}">
                <a16:creationId xmlns:a16="http://schemas.microsoft.com/office/drawing/2014/main" id="{BA3E7F42-10F5-94A1-875B-9A670DA30791}"/>
              </a:ext>
            </a:extLst>
          </p:cNvPr>
          <p:cNvPicPr>
            <a:picLocks noChangeAspect="1"/>
          </p:cNvPicPr>
          <p:nvPr/>
        </p:nvPicPr>
        <p:blipFill>
          <a:blip r:embed="rId7"/>
          <a:stretch>
            <a:fillRect/>
          </a:stretch>
        </p:blipFill>
        <p:spPr>
          <a:xfrm>
            <a:off x="5281322" y="1006255"/>
            <a:ext cx="3398993" cy="3398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815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1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35" name="Google Shape;235;p14"/>
          <p:cNvSpPr txBox="1"/>
          <p:nvPr/>
        </p:nvSpPr>
        <p:spPr>
          <a:xfrm>
            <a:off x="2911750" y="1370250"/>
            <a:ext cx="5854500" cy="341629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l"/>
            <a:r>
              <a:rPr lang="pl-PL" dirty="0" err="1">
                <a:solidFill>
                  <a:schemeClr val="bg1"/>
                </a:solidFill>
                <a:latin typeface="Calibri" panose="020F0502020204030204" pitchFamily="34" charset="0"/>
              </a:rPr>
              <a:t>Moreover</a:t>
            </a:r>
            <a:r>
              <a:rPr lang="pl-PL" dirty="0">
                <a:solidFill>
                  <a:schemeClr val="bg1"/>
                </a:solidFill>
                <a:latin typeface="Calibri" panose="020F0502020204030204" pitchFamily="34" charset="0"/>
              </a:rPr>
              <a:t>, t</a:t>
            </a:r>
            <a:r>
              <a:rPr lang="en-US" b="0" i="0" u="none" strike="noStrike" baseline="0" dirty="0">
                <a:solidFill>
                  <a:schemeClr val="bg1"/>
                </a:solidFill>
                <a:latin typeface="Calibri" panose="020F0502020204030204" pitchFamily="34" charset="0"/>
              </a:rPr>
              <a:t>he rover reaches the full dimensions of 1800x1150x1195mm, but</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thanks to the developed system of quick folding of the rocker arms and antennas mast</a:t>
            </a:r>
            <a:r>
              <a:rPr lang="pl-PL" b="0" i="0" u="none" strike="noStrike" baseline="0" dirty="0">
                <a:solidFill>
                  <a:schemeClr val="bg1"/>
                </a:solidFill>
                <a:latin typeface="Calibri" panose="020F0502020204030204" pitchFamily="34" charset="0"/>
              </a:rPr>
              <a:t>. </a:t>
            </a:r>
            <a:r>
              <a:rPr lang="pl-PL" dirty="0">
                <a:solidFill>
                  <a:schemeClr val="bg1"/>
                </a:solidFill>
                <a:latin typeface="Calibri" panose="020F0502020204030204" pitchFamily="34" charset="0"/>
              </a:rPr>
              <a:t>I</a:t>
            </a:r>
            <a:r>
              <a:rPr lang="pl-PL" b="0" i="0" u="none" strike="noStrike" baseline="0" dirty="0">
                <a:solidFill>
                  <a:schemeClr val="bg1"/>
                </a:solidFill>
                <a:latin typeface="Calibri" panose="020F0502020204030204" pitchFamily="34" charset="0"/>
              </a:rPr>
              <a:t>t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possible</a:t>
            </a:r>
            <a:r>
              <a:rPr lang="pl-PL"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to achieve the required dimensions of 1200mm x 1200mm x 12000mm box needed to weigh the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rover. In the most complex configuration, the rover's weight does not exceed 48.5 kg.</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Rover drives using 6 independent 14-inch wheels with the ability to rotate at given speed and active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blockade, for preventing rolling downhill on steep slopes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Increased stability and a good center of gravity give us high confidence to drive wherever will be needed. Moving through the rocks or driving a steep driveway is not a problem for this construction. Rover can maintain a static position during stopping thanks to PID implementation.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Moreover it guarantees more controlled moves for the operator </a:t>
            </a:r>
            <a:r>
              <a:rPr lang="pl-PL" b="0" i="0" u="none" strike="noStrike" baseline="0" dirty="0">
                <a:solidFill>
                  <a:schemeClr val="bg1"/>
                </a:solidFill>
                <a:latin typeface="Calibri" panose="020F0502020204030204" pitchFamily="34" charset="0"/>
              </a:rPr>
              <a:t>. </a:t>
            </a:r>
            <a:r>
              <a:rPr lang="en-US" sz="1400" b="0" i="0" u="none" strike="noStrike" baseline="0" dirty="0">
                <a:solidFill>
                  <a:schemeClr val="bg1"/>
                </a:solidFill>
                <a:latin typeface="Calibri" panose="020F0502020204030204" pitchFamily="34" charset="0"/>
              </a:rPr>
              <a:t>We reached the maximum speed of roughly 18 km/h. The turning procedure of the rover is constantly based on a well-tested and reliable mechanism of the simultaneous cooperation of left and right semi-axles</a:t>
            </a:r>
            <a:r>
              <a:rPr lang="pl-PL" sz="1400" b="0" i="0" u="none" strike="noStrike" baseline="0" dirty="0">
                <a:solidFill>
                  <a:schemeClr val="bg1"/>
                </a:solidFill>
                <a:latin typeface="Calibri" panose="020F0502020204030204" pitchFamily="34" charset="0"/>
              </a:rPr>
              <a:t>.</a:t>
            </a:r>
            <a:r>
              <a:rPr lang="en-US" b="0" i="0" u="none" strike="noStrike" baseline="0" dirty="0">
                <a:solidFill>
                  <a:schemeClr val="bg1"/>
                </a:solidFill>
                <a:latin typeface="Calibri" panose="020F0502020204030204" pitchFamily="34" charset="0"/>
              </a:rPr>
              <a:t> </a:t>
            </a:r>
            <a:endParaRPr b="0" i="0" u="none" strike="noStrike" cap="none" dirty="0">
              <a:solidFill>
                <a:schemeClr val="bg1"/>
              </a:solidFill>
              <a:latin typeface="Calibri"/>
              <a:ea typeface="Calibri"/>
              <a:cs typeface="Calibri"/>
              <a:sym typeface="Calibri"/>
            </a:endParaRPr>
          </a:p>
        </p:txBody>
      </p:sp>
      <p:sp>
        <p:nvSpPr>
          <p:cNvPr id="240" name="Google Shape;24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18</a:t>
            </a:fld>
            <a:endParaRPr/>
          </a:p>
        </p:txBody>
      </p:sp>
      <p:sp>
        <p:nvSpPr>
          <p:cNvPr id="241" name="Google Shape;241;p14"/>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43" name="Google Shape;243;p1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22CC4A34-B7D9-1723-5A75-93B407CF6191}"/>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2892306" y="1282185"/>
            <a:ext cx="5854500" cy="341629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All actions are commanded by a set of electronic modules with its own STM32</a:t>
            </a:r>
            <a:r>
              <a:rPr lang="pl-PL" b="0" i="0" u="none" strike="noStrike" baseline="0" dirty="0">
                <a:solidFill>
                  <a:schemeClr val="bg1"/>
                </a:solidFill>
                <a:latin typeface="Calibri" panose="020F0502020204030204" pitchFamily="34" charset="0"/>
              </a:rPr>
              <a:t> and </a:t>
            </a:r>
            <a:r>
              <a:rPr lang="pl-PL" b="0" i="0" u="none" strike="noStrike" baseline="0" dirty="0" err="1">
                <a:solidFill>
                  <a:schemeClr val="bg1"/>
                </a:solidFill>
                <a:latin typeface="Calibri" panose="020F0502020204030204" pitchFamily="34" charset="0"/>
              </a:rPr>
              <a:t>Rapsberry</a:t>
            </a:r>
            <a:r>
              <a:rPr lang="pl-PL" b="0" i="0" u="none" strike="noStrike" baseline="0" dirty="0">
                <a:solidFill>
                  <a:schemeClr val="bg1"/>
                </a:solidFill>
                <a:latin typeface="Calibri" panose="020F0502020204030204" pitchFamily="34" charset="0"/>
              </a:rPr>
              <a:t> Pi Pico</a:t>
            </a:r>
            <a:r>
              <a:rPr lang="en-US" b="0" i="0" u="none" strike="noStrike" baseline="0" dirty="0">
                <a:solidFill>
                  <a:schemeClr val="bg1"/>
                </a:solidFill>
                <a:latin typeface="Calibri" panose="020F0502020204030204" pitchFamily="34" charset="0"/>
              </a:rPr>
              <a:t> </a:t>
            </a:r>
            <a:r>
              <a:rPr lang="en-US" b="0" i="0" u="none" strike="noStrike" baseline="0" dirty="0" err="1">
                <a:solidFill>
                  <a:schemeClr val="bg1"/>
                </a:solidFill>
                <a:latin typeface="Calibri" panose="020F0502020204030204" pitchFamily="34" charset="0"/>
              </a:rPr>
              <a:t>microcontrolle</a:t>
            </a:r>
            <a:r>
              <a:rPr lang="pl-PL" b="0" i="0" u="none" strike="noStrike" baseline="0" dirty="0">
                <a:solidFill>
                  <a:schemeClr val="bg1"/>
                </a:solidFill>
                <a:latin typeface="Calibri" panose="020F0502020204030204" pitchFamily="34" charset="0"/>
              </a:rPr>
              <a:t>s </a:t>
            </a:r>
            <a:r>
              <a:rPr lang="en-US" b="0" i="0" u="none" strike="noStrike" baseline="0" dirty="0">
                <a:solidFill>
                  <a:schemeClr val="bg1"/>
                </a:solidFill>
                <a:latin typeface="Calibri" panose="020F0502020204030204" pitchFamily="34" charset="0"/>
              </a:rPr>
              <a:t>managing each task. They were connected using the RS-485 interface with a proprietary</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communication protocol modeled based on the Modbus protocol. It includes a system for reducing</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interference, detecting transmission problems and automatically resuming communication following</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an</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interruption</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Electronic</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parts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are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really</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fragile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that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why</a:t>
            </a:r>
            <a:r>
              <a:rPr lang="pl-PL" b="0" i="0" u="none" strike="noStrike" baseline="0" dirty="0">
                <a:solidFill>
                  <a:schemeClr val="bg1"/>
                </a:solidFill>
                <a:latin typeface="Calibri" panose="020F0502020204030204" pitchFamily="34" charset="0"/>
              </a:rPr>
              <a:t> we </a:t>
            </a:r>
            <a:r>
              <a:rPr lang="pl-PL" b="0" i="0" u="none" strike="noStrike" baseline="0" dirty="0" err="1">
                <a:solidFill>
                  <a:schemeClr val="bg1"/>
                </a:solidFill>
                <a:latin typeface="Calibri" panose="020F0502020204030204" pitchFamily="34" charset="0"/>
              </a:rPr>
              <a:t>have</a:t>
            </a:r>
            <a:r>
              <a:rPr lang="pl-PL" b="0" i="0" u="none" strike="noStrike" baseline="0" dirty="0">
                <a:solidFill>
                  <a:schemeClr val="bg1"/>
                </a:solidFill>
                <a:latin typeface="Calibri" panose="020F0502020204030204" pitchFamily="34" charset="0"/>
              </a:rPr>
              <a:t> to </a:t>
            </a:r>
            <a:r>
              <a:rPr lang="pl-PL" b="0" i="0" u="none" strike="noStrike" baseline="0" dirty="0" err="1">
                <a:solidFill>
                  <a:schemeClr val="bg1"/>
                </a:solidFill>
                <a:latin typeface="Calibri" panose="020F0502020204030204" pitchFamily="34" charset="0"/>
              </a:rPr>
              <a:t>protect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them</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before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dust</a:t>
            </a:r>
            <a:r>
              <a:rPr lang="pl-PL" b="0" i="0" u="none" strike="noStrike" baseline="0" dirty="0">
                <a:solidFill>
                  <a:schemeClr val="bg1"/>
                </a:solidFill>
                <a:latin typeface="Calibri" panose="020F0502020204030204" pitchFamily="34" charset="0"/>
              </a:rPr>
              <a:t> and </a:t>
            </a:r>
            <a:r>
              <a:rPr lang="pl-PL" b="0" i="0" u="none" strike="noStrike" baseline="0" dirty="0" err="1">
                <a:solidFill>
                  <a:schemeClr val="bg1"/>
                </a:solidFill>
                <a:latin typeface="Calibri" panose="020F0502020204030204" pitchFamily="34" charset="0"/>
              </a:rPr>
              <a:t>other</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interruptions</a:t>
            </a:r>
            <a:r>
              <a:rPr lang="pl-PL" b="0" i="0" u="none" strike="noStrike" baseline="0" dirty="0">
                <a:solidFill>
                  <a:schemeClr val="bg1"/>
                </a:solidFill>
                <a:latin typeface="Calibri" panose="020F0502020204030204" pitchFamily="34" charset="0"/>
              </a:rPr>
              <a:t>. It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hard to </a:t>
            </a:r>
            <a:r>
              <a:rPr lang="pl-PL" b="0" i="0" u="none" strike="noStrike" baseline="0" dirty="0" err="1">
                <a:solidFill>
                  <a:schemeClr val="bg1"/>
                </a:solidFill>
                <a:latin typeface="Calibri" panose="020F0502020204030204" pitchFamily="34" charset="0"/>
              </a:rPr>
              <a:t>protect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them</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befor</a:t>
            </a:r>
            <a:r>
              <a:rPr lang="pl-PL" dirty="0" err="1">
                <a:solidFill>
                  <a:schemeClr val="bg1"/>
                </a:solidFill>
                <a:latin typeface="Calibri" panose="020F0502020204030204" pitchFamily="34" charset="0"/>
              </a:rPr>
              <a:t>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electronical</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surges</a:t>
            </a:r>
            <a:r>
              <a:rPr lang="pl-PL" dirty="0">
                <a:solidFill>
                  <a:schemeClr val="bg1"/>
                </a:solidFill>
                <a:latin typeface="Calibri" panose="020F0502020204030204" pitchFamily="34" charset="0"/>
              </a:rPr>
              <a:t>. The </a:t>
            </a:r>
            <a:r>
              <a:rPr lang="pl-PL" dirty="0" err="1">
                <a:solidFill>
                  <a:schemeClr val="bg1"/>
                </a:solidFill>
                <a:latin typeface="Calibri" panose="020F0502020204030204" pitchFamily="34" charset="0"/>
              </a:rPr>
              <a:t>boards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are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also</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sensitive</a:t>
            </a:r>
            <a:r>
              <a:rPr lang="pl-PL" dirty="0">
                <a:solidFill>
                  <a:schemeClr val="bg1"/>
                </a:solidFill>
                <a:latin typeface="Calibri" panose="020F0502020204030204" pitchFamily="34" charset="0"/>
              </a:rPr>
              <a:t> for </a:t>
            </a:r>
            <a:r>
              <a:rPr lang="pl-PL" dirty="0" err="1">
                <a:solidFill>
                  <a:schemeClr val="bg1"/>
                </a:solidFill>
                <a:latin typeface="Calibri" panose="020F0502020204030204" pitchFamily="34" charset="0"/>
              </a:rPr>
              <a:t>interferances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so</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implemented</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good</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secure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before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that</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is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neccesary</a:t>
            </a:r>
            <a:r>
              <a:rPr lang="pl-PL" dirty="0">
                <a:solidFill>
                  <a:schemeClr val="bg1"/>
                </a:solidFill>
                <a:latin typeface="Calibri" panose="020F0502020204030204" pitchFamily="34" charset="0"/>
              </a:rPr>
              <a:t>. From the </a:t>
            </a:r>
            <a:r>
              <a:rPr lang="pl-PL" dirty="0" err="1">
                <a:solidFill>
                  <a:schemeClr val="bg1"/>
                </a:solidFill>
                <a:latin typeface="Calibri" panose="020F0502020204030204" pitchFamily="34" charset="0"/>
              </a:rPr>
              <a:t>other</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hand</a:t>
            </a:r>
            <a:r>
              <a:rPr lang="en-US" b="0" i="0" u="none" strike="noStrike" baseline="0" dirty="0">
                <a:solidFill>
                  <a:schemeClr val="bg1"/>
                </a:solidFill>
                <a:latin typeface="Calibri" panose="020F0502020204030204" pitchFamily="34" charset="0"/>
              </a:rPr>
              <a:t> </a:t>
            </a:r>
            <a:r>
              <a:rPr lang="pl-PL" b="0" i="0" u="none" strike="noStrike" baseline="0" dirty="0">
                <a:solidFill>
                  <a:schemeClr val="bg1"/>
                </a:solidFill>
                <a:latin typeface="Calibri" panose="020F0502020204030204" pitchFamily="34" charset="0"/>
              </a:rPr>
              <a:t>w</a:t>
            </a:r>
            <a:r>
              <a:rPr lang="en-US" b="0" i="0" u="none" strike="noStrike" baseline="0" dirty="0">
                <a:solidFill>
                  <a:schemeClr val="bg1"/>
                </a:solidFill>
                <a:latin typeface="Calibri" panose="020F0502020204030204" pitchFamily="34" charset="0"/>
              </a:rPr>
              <a:t>e have implemented several driving algorithms for fluent direction and speed change. Thanks to</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use of encoders on the motors, we are able to give the exact number of revolutions to each</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wheel, which, together with the appropriate speed calculation system and the PID regulator, ensures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excellent grip on various types of terrain, as well as reducing the stress in the structure when turning.</a:t>
            </a:r>
            <a:endParaRPr b="0" i="0" u="none" strike="noStrike" cap="none" dirty="0">
              <a:solidFill>
                <a:schemeClr val="bg1"/>
              </a:solidFill>
              <a:latin typeface="Calibri"/>
              <a:ea typeface="Calibri"/>
              <a:cs typeface="Calibri"/>
              <a:sym typeface="Calibri"/>
            </a:endParaRP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19</a:t>
            </a:fld>
            <a:endParaRPr/>
          </a:p>
        </p:txBody>
      </p:sp>
      <p:sp>
        <p:nvSpPr>
          <p:cNvPr id="255" name="Google Shape;255;p15"/>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57" name="Google Shape;257;p15"/>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3" name="Obraz 2">
            <a:extLst>
              <a:ext uri="{FF2B5EF4-FFF2-40B4-BE49-F238E27FC236}">
                <a16:creationId xmlns:a16="http://schemas.microsoft.com/office/drawing/2014/main" id="{D91ACB19-931F-CBCC-DAE9-3B7FBCC501D1}"/>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dirty="0">
              <a:solidFill>
                <a:srgbClr val="56B5BF"/>
              </a:solidFill>
              <a:latin typeface="Calibri"/>
              <a:ea typeface="Calibri"/>
              <a:cs typeface="Calibri"/>
              <a:sym typeface="Calibri"/>
            </a:endParaRPr>
          </a:p>
        </p:txBody>
      </p:sp>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a:t>
            </a:fld>
            <a:endParaRPr dirty="0"/>
          </a:p>
        </p:txBody>
      </p:sp>
      <p:sp>
        <p:nvSpPr>
          <p:cNvPr id="67" name="Google Shape;67;p2"/>
          <p:cNvSpPr txBox="1"/>
          <p:nvPr/>
        </p:nvSpPr>
        <p:spPr>
          <a:xfrm>
            <a:off x="525475" y="1749525"/>
            <a:ext cx="2008800" cy="4947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tr-TR" sz="2400" b="1" i="0" u="none" strike="noStrike" cap="none">
                <a:solidFill>
                  <a:srgbClr val="F2F2F2"/>
                </a:solidFill>
                <a:latin typeface="Calibri"/>
                <a:ea typeface="Calibri"/>
                <a:cs typeface="Calibri"/>
                <a:sym typeface="Calibri"/>
              </a:rPr>
              <a:t>Team Name:</a:t>
            </a:r>
            <a:endParaRPr sz="2400" b="1" i="0" u="none" strike="noStrike" cap="none" dirty="0">
              <a:solidFill>
                <a:srgbClr val="F2F2F2"/>
              </a:solidFill>
              <a:latin typeface="Calibri"/>
              <a:ea typeface="Calibri"/>
              <a:cs typeface="Calibri"/>
              <a:sym typeface="Calibri"/>
            </a:endParaRPr>
          </a:p>
        </p:txBody>
      </p:sp>
      <p:sp>
        <p:nvSpPr>
          <p:cNvPr id="68" name="Google Shape;68;p2"/>
          <p:cNvSpPr txBox="1"/>
          <p:nvPr/>
        </p:nvSpPr>
        <p:spPr>
          <a:xfrm>
            <a:off x="525475" y="2841835"/>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Contact:</a:t>
            </a:r>
            <a:endParaRPr sz="2400" b="1" i="0" u="none" strike="noStrike" cap="none" dirty="0">
              <a:solidFill>
                <a:srgbClr val="F2F2F2"/>
              </a:solidFill>
              <a:latin typeface="Calibri"/>
              <a:ea typeface="Calibri"/>
              <a:cs typeface="Calibri"/>
              <a:sym typeface="Calibri"/>
            </a:endParaRPr>
          </a:p>
        </p:txBody>
      </p:sp>
      <p:sp>
        <p:nvSpPr>
          <p:cNvPr id="71" name="Google Shape;71;p2"/>
          <p:cNvSpPr txBox="1"/>
          <p:nvPr/>
        </p:nvSpPr>
        <p:spPr>
          <a:xfrm>
            <a:off x="2911750" y="1844025"/>
            <a:ext cx="5854500" cy="400079"/>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b="1" dirty="0" err="1">
                <a:solidFill>
                  <a:srgbClr val="F2F2F2"/>
                </a:solidFill>
                <a:latin typeface="Calibri"/>
                <a:ea typeface="Calibri"/>
                <a:cs typeface="Calibri"/>
                <a:sym typeface="Calibri"/>
              </a:rPr>
              <a:t>PCz</a:t>
            </a:r>
            <a:r>
              <a:rPr lang="pl-PL" b="1" dirty="0">
                <a:solidFill>
                  <a:srgbClr val="F2F2F2"/>
                </a:solidFill>
                <a:latin typeface="Calibri"/>
                <a:ea typeface="Calibri"/>
                <a:cs typeface="Calibri"/>
                <a:sym typeface="Calibri"/>
              </a:rPr>
              <a:t> Rover Team, Rover </a:t>
            </a:r>
            <a:r>
              <a:rPr lang="pl-PL" b="1" dirty="0" err="1">
                <a:solidFill>
                  <a:srgbClr val="F2F2F2"/>
                </a:solidFill>
                <a:latin typeface="Calibri"/>
                <a:ea typeface="Calibri"/>
                <a:cs typeface="Calibri"/>
                <a:sym typeface="Calibri"/>
              </a:rPr>
              <a:t>name</a:t>
            </a:r>
            <a:r>
              <a:rPr lang="pl-PL" b="1" dirty="0">
                <a:solidFill>
                  <a:srgbClr val="F2F2F2"/>
                </a:solidFill>
                <a:latin typeface="Calibri"/>
                <a:ea typeface="Calibri"/>
                <a:cs typeface="Calibri"/>
                <a:sym typeface="Calibri"/>
              </a:rPr>
              <a:t>: </a:t>
            </a:r>
            <a:r>
              <a:rPr lang="pl-PL" b="1" dirty="0" err="1">
                <a:solidFill>
                  <a:srgbClr val="F2F2F2"/>
                </a:solidFill>
                <a:latin typeface="Calibri"/>
                <a:ea typeface="Calibri"/>
                <a:cs typeface="Calibri"/>
                <a:sym typeface="Calibri"/>
              </a:rPr>
              <a:t>Modernity</a:t>
            </a:r>
            <a:r>
              <a:rPr lang="pl-PL" b="1" dirty="0">
                <a:solidFill>
                  <a:srgbClr val="F2F2F2"/>
                </a:solidFill>
                <a:latin typeface="Calibri"/>
                <a:ea typeface="Calibri"/>
                <a:cs typeface="Calibri"/>
                <a:sym typeface="Calibri"/>
              </a:rPr>
              <a:t> 3+ </a:t>
            </a:r>
            <a:endParaRPr sz="1600" b="1" i="0" u="none" strike="noStrike" cap="none" dirty="0">
              <a:solidFill>
                <a:srgbClr val="F2F2F2"/>
              </a:solidFill>
              <a:latin typeface="Calibri"/>
              <a:ea typeface="Calibri"/>
              <a:cs typeface="Calibri"/>
              <a:sym typeface="Calibri"/>
            </a:endParaRPr>
          </a:p>
        </p:txBody>
      </p:sp>
      <p:sp>
        <p:nvSpPr>
          <p:cNvPr id="72" name="Google Shape;72;p2"/>
          <p:cNvSpPr txBox="1"/>
          <p:nvPr/>
        </p:nvSpPr>
        <p:spPr>
          <a:xfrm>
            <a:off x="2911750" y="2992925"/>
            <a:ext cx="5854500" cy="104641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a:solidFill>
                  <a:srgbClr val="F2F2F2"/>
                </a:solidFill>
                <a:latin typeface="Calibri"/>
                <a:ea typeface="Calibri"/>
                <a:cs typeface="Calibri"/>
                <a:sym typeface="Calibri"/>
              </a:rPr>
              <a:t>E-mail: </a:t>
            </a:r>
            <a:r>
              <a:rPr lang="pl-PL" sz="1400" b="0" i="0" u="none" strike="noStrike" cap="none" dirty="0">
                <a:solidFill>
                  <a:srgbClr val="F2F2F2"/>
                </a:solidFill>
                <a:latin typeface="Calibri"/>
                <a:ea typeface="Calibri"/>
                <a:cs typeface="Calibri"/>
                <a:sym typeface="Calibri"/>
                <a:hlinkClick r:id="rId4"/>
              </a:rPr>
              <a:t>pczroverteam@pcz.pl</a:t>
            </a:r>
            <a:endParaRPr lang="pl-PL" sz="1400" b="0" i="0" u="none" strike="noStrike" cap="none"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a:solidFill>
                  <a:srgbClr val="F2F2F2"/>
                </a:solidFill>
                <a:latin typeface="Calibri"/>
                <a:ea typeface="Calibri"/>
                <a:cs typeface="Calibri"/>
                <a:sym typeface="Calibri"/>
              </a:rPr>
              <a:t>LinkedIn: </a:t>
            </a:r>
            <a:r>
              <a:rPr lang="pl-PL" sz="1400" b="0" i="0" u="none" strike="noStrike" cap="none" dirty="0">
                <a:solidFill>
                  <a:srgbClr val="F2F2F2"/>
                </a:solidFill>
                <a:latin typeface="Calibri"/>
                <a:ea typeface="Calibri"/>
                <a:cs typeface="Calibri"/>
                <a:sym typeface="Calibri"/>
                <a:hlinkClick r:id="rId5"/>
              </a:rPr>
              <a:t>https://www.linkedin.com/company/pcz-rover-team/</a:t>
            </a:r>
            <a:endParaRPr lang="pl-PL" sz="1400" b="0" i="0" u="none" strike="noStrike" cap="none"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Instagram: </a:t>
            </a:r>
            <a:r>
              <a:rPr lang="pl-PL" dirty="0">
                <a:solidFill>
                  <a:srgbClr val="F2F2F2"/>
                </a:solidFill>
                <a:latin typeface="Calibri"/>
                <a:ea typeface="Calibri"/>
                <a:cs typeface="Calibri"/>
                <a:sym typeface="Calibri"/>
                <a:hlinkClick r:id="rId6"/>
              </a:rPr>
              <a:t>https://www.instagram.com/pczroverteam/</a:t>
            </a:r>
            <a:endParaRPr lang="pl-PL"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a:solidFill>
                  <a:srgbClr val="F2F2F2"/>
                </a:solidFill>
                <a:latin typeface="Calibri"/>
                <a:ea typeface="Calibri"/>
                <a:cs typeface="Calibri"/>
                <a:sym typeface="Calibri"/>
              </a:rPr>
              <a:t>Facebook: </a:t>
            </a:r>
            <a:r>
              <a:rPr lang="pl-PL" sz="1400" b="0" i="0" u="none" strike="noStrike" cap="none" dirty="0">
                <a:solidFill>
                  <a:srgbClr val="F2F2F2"/>
                </a:solidFill>
                <a:latin typeface="Calibri"/>
                <a:ea typeface="Calibri"/>
                <a:cs typeface="Calibri"/>
                <a:sym typeface="Calibri"/>
                <a:hlinkClick r:id="rId7"/>
              </a:rPr>
              <a:t>https://www.facebook.com/pczroverteam</a:t>
            </a:r>
            <a:endParaRPr lang="pl-PL" sz="1400" b="0" i="0" u="none" strike="noStrike" cap="none" dirty="0">
              <a:solidFill>
                <a:srgbClr val="F2F2F2"/>
              </a:solidFill>
              <a:latin typeface="Calibri"/>
              <a:ea typeface="Calibri"/>
              <a:cs typeface="Calibri"/>
              <a:sym typeface="Calibri"/>
            </a:endParaRPr>
          </a:p>
        </p:txBody>
      </p:sp>
      <p:pic>
        <p:nvPicPr>
          <p:cNvPr id="76" name="Google Shape;76;p2"/>
          <p:cNvPicPr preferRelativeResize="0"/>
          <p:nvPr/>
        </p:nvPicPr>
        <p:blipFill rotWithShape="1">
          <a:blip r:embed="rId8">
            <a:alphaModFix/>
          </a:blip>
          <a:srcRect/>
          <a:stretch/>
        </p:blipFill>
        <p:spPr>
          <a:xfrm>
            <a:off x="7550025" y="445025"/>
            <a:ext cx="1196783" cy="342161"/>
          </a:xfrm>
          <a:prstGeom prst="rect">
            <a:avLst/>
          </a:prstGeom>
          <a:noFill/>
          <a:ln>
            <a:noFill/>
          </a:ln>
        </p:spPr>
      </p:pic>
      <p:pic>
        <p:nvPicPr>
          <p:cNvPr id="5" name="Obraz 4">
            <a:extLst>
              <a:ext uri="{FF2B5EF4-FFF2-40B4-BE49-F238E27FC236}">
                <a16:creationId xmlns:a16="http://schemas.microsoft.com/office/drawing/2014/main" id="{BE6F5A69-2CC0-A6CB-0E92-F036967DBEAF}"/>
              </a:ext>
            </a:extLst>
          </p:cNvPr>
          <p:cNvPicPr>
            <a:picLocks noChangeAspect="1"/>
          </p:cNvPicPr>
          <p:nvPr/>
        </p:nvPicPr>
        <p:blipFill>
          <a:blip r:embed="rId9"/>
          <a:stretch>
            <a:fillRect/>
          </a:stretch>
        </p:blipFill>
        <p:spPr>
          <a:xfrm>
            <a:off x="456758" y="4066469"/>
            <a:ext cx="1068860" cy="7935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6"/>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63" name="Google Shape;263;p16"/>
          <p:cNvSpPr txBox="1"/>
          <p:nvPr/>
        </p:nvSpPr>
        <p:spPr>
          <a:xfrm>
            <a:off x="2831921" y="2203333"/>
            <a:ext cx="5854500"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Rover navigation is based on two independent modules (GPS, </a:t>
            </a:r>
            <a:r>
              <a:rPr lang="en-US" b="0" i="0" u="none" strike="noStrike" baseline="0" dirty="0" err="1">
                <a:solidFill>
                  <a:schemeClr val="bg1"/>
                </a:solidFill>
                <a:latin typeface="Calibri" panose="020F0502020204030204" pitchFamily="34" charset="0"/>
              </a:rPr>
              <a:t>Glonass</a:t>
            </a:r>
            <a:r>
              <a:rPr lang="en-US" b="0" i="0" u="none" strike="noStrike" baseline="0" dirty="0">
                <a:solidFill>
                  <a:schemeClr val="bg1"/>
                </a:solidFill>
                <a:latin typeface="Calibri" panose="020F0502020204030204" pitchFamily="34" charset="0"/>
              </a:rPr>
              <a:t>, Galileo),</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which have a built-in compass and gyroscope. A parallel navigation system reduces the risk of losing</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rover's location. The gyroscope provides information about the rover's tilt which is used to</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protect the rover from potential rollover by software-limiting the maximum acceptable tilt angle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All</a:t>
            </a:r>
            <a:endParaRPr lang="pl-PL" b="0" i="0" u="none" strike="noStrike" baseline="0" dirty="0">
              <a:solidFill>
                <a:schemeClr val="bg1"/>
              </a:solidFill>
              <a:latin typeface="Calibri" panose="020F0502020204030204" pitchFamily="34" charset="0"/>
            </a:endParaRPr>
          </a:p>
          <a:p>
            <a:pPr algn="just"/>
            <a:r>
              <a:rPr lang="en-US" b="0" i="0" u="none" strike="noStrike" baseline="0" dirty="0">
                <a:solidFill>
                  <a:schemeClr val="bg1"/>
                </a:solidFill>
                <a:latin typeface="Calibri" panose="020F0502020204030204" pitchFamily="34" charset="0"/>
              </a:rPr>
              <a:t>microcontroller programs were written using embedded C along with assembler inserts.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To maintain the correct torque and speed of the rover, we use brush motors with planetary gears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with a ratio of 43: 1 and a power of 150 W each. Thanks to this solution, the rover has a power of</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0.9kW, we achieved a torque of 7.6 Nm and a maximum speed of 11mph (18km / h).</a:t>
            </a:r>
            <a:endParaRPr b="0" i="0" u="none" strike="noStrike" cap="none" dirty="0">
              <a:solidFill>
                <a:schemeClr val="bg1"/>
              </a:solidFill>
              <a:latin typeface="Calibri"/>
              <a:ea typeface="Calibri"/>
              <a:cs typeface="Calibri"/>
              <a:sym typeface="Calibri"/>
            </a:endParaRPr>
          </a:p>
        </p:txBody>
      </p:sp>
      <p:sp>
        <p:nvSpPr>
          <p:cNvPr id="266" name="Google Shape;2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20</a:t>
            </a:fld>
            <a:endParaRPr/>
          </a:p>
        </p:txBody>
      </p:sp>
      <p:sp>
        <p:nvSpPr>
          <p:cNvPr id="267" name="Google Shape;267;p16"/>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68" name="Google Shape;268;p16"/>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2" name="Obraz 1">
            <a:extLst>
              <a:ext uri="{FF2B5EF4-FFF2-40B4-BE49-F238E27FC236}">
                <a16:creationId xmlns:a16="http://schemas.microsoft.com/office/drawing/2014/main" id="{45B0A5C7-1D24-BD4A-096D-B21747ABC25F}"/>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17"/>
          <p:cNvSpPr txBox="1"/>
          <p:nvPr/>
        </p:nvSpPr>
        <p:spPr>
          <a:xfrm>
            <a:off x="3403657" y="356478"/>
            <a:ext cx="593571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Electronics and power system:</a:t>
            </a:r>
            <a:endParaRPr sz="2400" b="1" i="0" u="none" strike="noStrike" cap="none" dirty="0">
              <a:solidFill>
                <a:srgbClr val="F2F2F2"/>
              </a:solidFill>
              <a:latin typeface="Calibri"/>
              <a:ea typeface="Calibri"/>
              <a:cs typeface="Calibri"/>
              <a:sym typeface="Calibri"/>
            </a:endParaRPr>
          </a:p>
        </p:txBody>
      </p:sp>
      <p:sp>
        <p:nvSpPr>
          <p:cNvPr id="277" name="Google Shape;2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21</a:t>
            </a:fld>
            <a:endParaRPr/>
          </a:p>
        </p:txBody>
      </p:sp>
      <p:pic>
        <p:nvPicPr>
          <p:cNvPr id="279" name="Google Shape;279;p1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80" name="Google Shape;280;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 name="Obraz 1">
            <a:extLst>
              <a:ext uri="{FF2B5EF4-FFF2-40B4-BE49-F238E27FC236}">
                <a16:creationId xmlns:a16="http://schemas.microsoft.com/office/drawing/2014/main" id="{578F393B-0A71-09A4-BC84-8AA80D1AA847}"/>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6" name="Obraz 5" descr="Obraz zawierający tekst, elektronika, wyświetlacz, komputer&#10;&#10;Opis wygenerowany automatycznie">
            <a:extLst>
              <a:ext uri="{FF2B5EF4-FFF2-40B4-BE49-F238E27FC236}">
                <a16:creationId xmlns:a16="http://schemas.microsoft.com/office/drawing/2014/main" id="{7A706F83-0201-AD75-CE9B-493956AE8CE2}"/>
              </a:ext>
            </a:extLst>
          </p:cNvPr>
          <p:cNvPicPr>
            <a:picLocks noChangeAspect="1"/>
          </p:cNvPicPr>
          <p:nvPr/>
        </p:nvPicPr>
        <p:blipFill>
          <a:blip r:embed="rId6"/>
          <a:stretch>
            <a:fillRect/>
          </a:stretch>
        </p:blipFill>
        <p:spPr>
          <a:xfrm>
            <a:off x="80799" y="1047986"/>
            <a:ext cx="4848522" cy="2422218"/>
          </a:xfrm>
          <a:prstGeom prst="rect">
            <a:avLst/>
          </a:prstGeom>
          <a:ln>
            <a:noFill/>
          </a:ln>
          <a:effectLst>
            <a:outerShdw blurRad="292100" dist="139700" dir="2700000" algn="tl" rotWithShape="0">
              <a:srgbClr val="333333">
                <a:alpha val="65000"/>
              </a:srgbClr>
            </a:outerShdw>
          </a:effectLst>
        </p:spPr>
      </p:pic>
      <p:pic>
        <p:nvPicPr>
          <p:cNvPr id="8" name="Obraz 7" descr="Obraz zawierający tekst, elektronika, obwód&#10;&#10;Opis wygenerowany automatycznie">
            <a:extLst>
              <a:ext uri="{FF2B5EF4-FFF2-40B4-BE49-F238E27FC236}">
                <a16:creationId xmlns:a16="http://schemas.microsoft.com/office/drawing/2014/main" id="{4A012824-F65F-41A0-0114-8AFF28D7F2C0}"/>
              </a:ext>
            </a:extLst>
          </p:cNvPr>
          <p:cNvPicPr>
            <a:picLocks noChangeAspect="1"/>
          </p:cNvPicPr>
          <p:nvPr/>
        </p:nvPicPr>
        <p:blipFill>
          <a:blip r:embed="rId7"/>
          <a:stretch>
            <a:fillRect/>
          </a:stretch>
        </p:blipFill>
        <p:spPr>
          <a:xfrm>
            <a:off x="4328865" y="2322783"/>
            <a:ext cx="4492796" cy="2569922"/>
          </a:xfrm>
          <a:prstGeom prst="rect">
            <a:avLst/>
          </a:prstGeom>
          <a:ln>
            <a:noFill/>
          </a:ln>
          <a:effectLst>
            <a:outerShdw blurRad="292100" dist="139700" dir="2700000" algn="tl" rotWithShape="0">
              <a:srgbClr val="333333">
                <a:alpha val="65000"/>
              </a:srgbClr>
            </a:outerShdw>
          </a:effectLst>
        </p:spPr>
      </p:pic>
      <p:sp>
        <p:nvSpPr>
          <p:cNvPr id="9" name="pole tekstowe 8">
            <a:extLst>
              <a:ext uri="{FF2B5EF4-FFF2-40B4-BE49-F238E27FC236}">
                <a16:creationId xmlns:a16="http://schemas.microsoft.com/office/drawing/2014/main" id="{2F86FA33-2EE9-6C06-299E-CD99DC650854}"/>
              </a:ext>
            </a:extLst>
          </p:cNvPr>
          <p:cNvSpPr txBox="1"/>
          <p:nvPr/>
        </p:nvSpPr>
        <p:spPr>
          <a:xfrm>
            <a:off x="5819284" y="1316053"/>
            <a:ext cx="2329132" cy="369332"/>
          </a:xfrm>
          <a:prstGeom prst="rect">
            <a:avLst/>
          </a:prstGeom>
          <a:noFill/>
        </p:spPr>
        <p:txBody>
          <a:bodyPr wrap="square" rtlCol="0">
            <a:spAutoFit/>
          </a:bodyPr>
          <a:lstStyle/>
          <a:p>
            <a:r>
              <a:rPr lang="pl-PL"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Projects</a:t>
            </a:r>
            <a:r>
              <a:rPr lang="pl-PL" sz="1800" dirty="0">
                <a:solidFill>
                  <a:schemeClr val="bg1"/>
                </a:solidFill>
                <a:latin typeface="Calibri" panose="020F0502020204030204" pitchFamily="34" charset="0"/>
                <a:ea typeface="Calibri" panose="020F0502020204030204" pitchFamily="34" charset="0"/>
                <a:cs typeface="Calibri" panose="020F0502020204030204" pitchFamily="34" charset="0"/>
              </a:rPr>
              <a:t> of </a:t>
            </a:r>
            <a:r>
              <a:rPr lang="pl-PL"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new</a:t>
            </a:r>
            <a:r>
              <a:rPr lang="pl-PL" sz="1800" dirty="0">
                <a:solidFill>
                  <a:schemeClr val="bg1"/>
                </a:solidFill>
                <a:latin typeface="Calibri" panose="020F0502020204030204" pitchFamily="34" charset="0"/>
                <a:ea typeface="Calibri" panose="020F0502020204030204" pitchFamily="34" charset="0"/>
                <a:cs typeface="Calibri" panose="020F0502020204030204" pitchFamily="34" charset="0"/>
              </a:rPr>
              <a:t> design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17"/>
          <p:cNvSpPr txBox="1"/>
          <p:nvPr/>
        </p:nvSpPr>
        <p:spPr>
          <a:xfrm>
            <a:off x="3403657" y="356478"/>
            <a:ext cx="593571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Electronics and power system:</a:t>
            </a:r>
            <a:endParaRPr sz="2400" b="1" i="0" u="none" strike="noStrike" cap="none" dirty="0">
              <a:solidFill>
                <a:srgbClr val="F2F2F2"/>
              </a:solidFill>
              <a:latin typeface="Calibri"/>
              <a:ea typeface="Calibri"/>
              <a:cs typeface="Calibri"/>
              <a:sym typeface="Calibri"/>
            </a:endParaRPr>
          </a:p>
        </p:txBody>
      </p:sp>
      <p:sp>
        <p:nvSpPr>
          <p:cNvPr id="277" name="Google Shape;2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22</a:t>
            </a:fld>
            <a:endParaRPr/>
          </a:p>
        </p:txBody>
      </p:sp>
      <p:pic>
        <p:nvPicPr>
          <p:cNvPr id="279" name="Google Shape;279;p1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80" name="Google Shape;280;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 name="Obraz 1">
            <a:extLst>
              <a:ext uri="{FF2B5EF4-FFF2-40B4-BE49-F238E27FC236}">
                <a16:creationId xmlns:a16="http://schemas.microsoft.com/office/drawing/2014/main" id="{578F393B-0A71-09A4-BC84-8AA80D1AA847}"/>
              </a:ext>
            </a:extLst>
          </p:cNvPr>
          <p:cNvPicPr>
            <a:picLocks noChangeAspect="1"/>
          </p:cNvPicPr>
          <p:nvPr/>
        </p:nvPicPr>
        <p:blipFill>
          <a:blip r:embed="rId5"/>
          <a:stretch>
            <a:fillRect/>
          </a:stretch>
        </p:blipFill>
        <p:spPr>
          <a:xfrm>
            <a:off x="7532995" y="4143183"/>
            <a:ext cx="1068860" cy="793548"/>
          </a:xfrm>
          <a:prstGeom prst="rect">
            <a:avLst/>
          </a:prstGeom>
        </p:spPr>
      </p:pic>
      <p:pic>
        <p:nvPicPr>
          <p:cNvPr id="7" name="Obraz 6" descr="Obraz zawierający tekst, elektronika, przewód, łącznik&#10;&#10;Opis wygenerowany automatycznie">
            <a:extLst>
              <a:ext uri="{FF2B5EF4-FFF2-40B4-BE49-F238E27FC236}">
                <a16:creationId xmlns:a16="http://schemas.microsoft.com/office/drawing/2014/main" id="{98ADD89D-E132-9A77-F7A2-06A7769B8CE9}"/>
              </a:ext>
            </a:extLst>
          </p:cNvPr>
          <p:cNvPicPr>
            <a:picLocks noChangeAspect="1"/>
          </p:cNvPicPr>
          <p:nvPr/>
        </p:nvPicPr>
        <p:blipFill>
          <a:blip r:embed="rId6"/>
          <a:stretch>
            <a:fillRect/>
          </a:stretch>
        </p:blipFill>
        <p:spPr>
          <a:xfrm>
            <a:off x="296460" y="2471549"/>
            <a:ext cx="5608292" cy="2465182"/>
          </a:xfrm>
          <a:prstGeom prst="rect">
            <a:avLst/>
          </a:prstGeom>
          <a:ln>
            <a:noFill/>
          </a:ln>
          <a:effectLst>
            <a:outerShdw blurRad="292100" dist="139700" dir="2700000" algn="tl" rotWithShape="0">
              <a:srgbClr val="333333">
                <a:alpha val="65000"/>
              </a:srgbClr>
            </a:outerShdw>
          </a:effectLst>
        </p:spPr>
      </p:pic>
      <p:pic>
        <p:nvPicPr>
          <p:cNvPr id="4" name="Obraz 3" descr="Obraz zawierający silnik&#10;&#10;Opis wygenerowany automatycznie">
            <a:extLst>
              <a:ext uri="{FF2B5EF4-FFF2-40B4-BE49-F238E27FC236}">
                <a16:creationId xmlns:a16="http://schemas.microsoft.com/office/drawing/2014/main" id="{4F888126-22DF-518D-C857-20C14DBF8D80}"/>
              </a:ext>
            </a:extLst>
          </p:cNvPr>
          <p:cNvPicPr>
            <a:picLocks noChangeAspect="1"/>
          </p:cNvPicPr>
          <p:nvPr/>
        </p:nvPicPr>
        <p:blipFill>
          <a:blip r:embed="rId7"/>
          <a:stretch>
            <a:fillRect/>
          </a:stretch>
        </p:blipFill>
        <p:spPr>
          <a:xfrm rot="16200000">
            <a:off x="4897027" y="-242821"/>
            <a:ext cx="2463014" cy="4946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9735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18"/>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86" name="Google Shape;286;p18"/>
          <p:cNvSpPr txBox="1"/>
          <p:nvPr/>
        </p:nvSpPr>
        <p:spPr>
          <a:xfrm>
            <a:off x="2911750" y="1370250"/>
            <a:ext cx="5854500"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l"/>
            <a:r>
              <a:rPr lang="en-US" b="0" i="0" u="none" strike="noStrike" baseline="0" dirty="0">
                <a:solidFill>
                  <a:schemeClr val="bg1"/>
                </a:solidFill>
                <a:latin typeface="Calibri" panose="020F0502020204030204" pitchFamily="34" charset="0"/>
              </a:rPr>
              <a:t>Regarding electronics, the power supply is based on 3 battery packs (3 x 5200 </a:t>
            </a:r>
            <a:r>
              <a:rPr lang="en-US" b="0" i="0" u="none" strike="noStrike" baseline="0" dirty="0" err="1">
                <a:solidFill>
                  <a:schemeClr val="bg1"/>
                </a:solidFill>
                <a:latin typeface="Calibri" panose="020F0502020204030204" pitchFamily="34" charset="0"/>
              </a:rPr>
              <a:t>mAh</a:t>
            </a:r>
            <a:r>
              <a:rPr lang="en-US" b="0" i="0" u="none" strike="noStrike" baseline="0" dirty="0">
                <a:solidFill>
                  <a:schemeClr val="bg1"/>
                </a:solidFill>
                <a:latin typeface="Calibri" panose="020F0502020204030204" pitchFamily="34" charset="0"/>
              </a:rPr>
              <a:t>). The lithium</a:t>
            </a:r>
            <a:r>
              <a:rPr lang="pl-PL" b="0" i="0" u="none" strike="noStrike" baseline="0" dirty="0">
                <a:solidFill>
                  <a:schemeClr val="bg1"/>
                </a:solidFill>
                <a:latin typeface="Calibri" panose="020F0502020204030204" pitchFamily="34" charset="0"/>
              </a:rPr>
              <a:t>-</a:t>
            </a:r>
            <a:r>
              <a:rPr lang="en-US" b="0" i="0" u="none" strike="noStrike" baseline="0" dirty="0">
                <a:solidFill>
                  <a:schemeClr val="bg1"/>
                </a:solidFill>
                <a:latin typeface="Calibri" panose="020F0502020204030204" pitchFamily="34" charset="0"/>
              </a:rPr>
              <a:t>polymer batteries used have a nominal voltage of 22.2V</a:t>
            </a:r>
            <a:r>
              <a:rPr lang="pl-PL" b="0" i="0" u="none" strike="noStrike" baseline="0" dirty="0">
                <a:solidFill>
                  <a:schemeClr val="bg1"/>
                </a:solidFill>
                <a:latin typeface="Calibri" panose="020F0502020204030204" pitchFamily="34" charset="0"/>
              </a:rPr>
              <a:t> 6-Cell</a:t>
            </a:r>
            <a:r>
              <a:rPr lang="en-US" b="0" i="0" u="none" strike="noStrike" baseline="0" dirty="0">
                <a:solidFill>
                  <a:schemeClr val="bg1"/>
                </a:solidFill>
                <a:latin typeface="Calibri" panose="020F0502020204030204" pitchFamily="34" charset="0"/>
              </a:rPr>
              <a:t> and have a very good power-to-weight ratio</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as well high current efficiency.</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Summary</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weight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ca. 1.5kg.</a:t>
            </a:r>
            <a:r>
              <a:rPr lang="en-US" b="0" i="0" u="none" strike="noStrike" baseline="0" dirty="0">
                <a:solidFill>
                  <a:schemeClr val="bg1"/>
                </a:solidFill>
                <a:latin typeface="Calibri" panose="020F0502020204030204" pitchFamily="34" charset="0"/>
              </a:rPr>
              <a:t> To ensure good separation and reduce the risk of interference, we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have an implementation of a </a:t>
            </a:r>
            <a:r>
              <a:rPr lang="en-US" b="0" i="0" u="none" strike="noStrike" baseline="0" dirty="0" err="1">
                <a:solidFill>
                  <a:schemeClr val="bg1"/>
                </a:solidFill>
                <a:latin typeface="Calibri" panose="020F0502020204030204" pitchFamily="34" charset="0"/>
              </a:rPr>
              <a:t>paralel</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power supply system. One set of batteries powers the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high-current parts, while the other kit feeds the digital logic part along with the main on-board</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computer</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Our rover is equipped with a safety button that disconnects all power and stops the operation of the rover if necessary. We also use it to turn the rover on and off before connecting or after disconnecting the battery. </a:t>
            </a:r>
            <a:r>
              <a:rPr lang="pl-PL" b="0" i="0" u="none" strike="noStrike" baseline="0" dirty="0">
                <a:solidFill>
                  <a:schemeClr val="bg1"/>
                </a:solidFill>
                <a:latin typeface="Calibri" panose="020F0502020204030204" pitchFamily="34" charset="0"/>
              </a:rPr>
              <a:t> </a:t>
            </a:r>
            <a:endParaRPr b="0" i="0" u="none" strike="noStrike" cap="none" dirty="0">
              <a:solidFill>
                <a:schemeClr val="bg1"/>
              </a:solidFill>
              <a:latin typeface="Calibri"/>
              <a:ea typeface="Calibri"/>
              <a:cs typeface="Calibri"/>
              <a:sym typeface="Calibri"/>
            </a:endParaRPr>
          </a:p>
        </p:txBody>
      </p:sp>
      <p:sp>
        <p:nvSpPr>
          <p:cNvPr id="291" name="Google Shape;29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23</a:t>
            </a:fld>
            <a:endParaRPr/>
          </a:p>
        </p:txBody>
      </p:sp>
      <p:pic>
        <p:nvPicPr>
          <p:cNvPr id="293" name="Google Shape;293;p1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94" name="Google Shape;294;p18"/>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 name="Obraz 1">
            <a:extLst>
              <a:ext uri="{FF2B5EF4-FFF2-40B4-BE49-F238E27FC236}">
                <a16:creationId xmlns:a16="http://schemas.microsoft.com/office/drawing/2014/main" id="{03B47BEA-AA46-9F32-CDC5-5A1D75F9AE5C}"/>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19"/>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00" name="Google Shape;300;p19"/>
          <p:cNvSpPr txBox="1"/>
          <p:nvPr/>
        </p:nvSpPr>
        <p:spPr>
          <a:xfrm>
            <a:off x="2911750" y="1370250"/>
            <a:ext cx="5854500" cy="341629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Our manipulator has 6 degrees of freedom and consists of 3 members. Movement of the members </a:t>
            </a:r>
            <a:r>
              <a:rPr lang="en-US" b="0" i="0" u="none" strike="noStrike" baseline="0" dirty="0" err="1">
                <a:solidFill>
                  <a:schemeClr val="bg1"/>
                </a:solidFill>
                <a:latin typeface="Calibri" panose="020F0502020204030204" pitchFamily="34" charset="0"/>
              </a:rPr>
              <a:t>isdone</a:t>
            </a:r>
            <a:r>
              <a:rPr lang="en-US" b="0" i="0" u="none" strike="noStrike" baseline="0" dirty="0">
                <a:solidFill>
                  <a:schemeClr val="bg1"/>
                </a:solidFill>
                <a:latin typeface="Calibri" panose="020F0502020204030204" pitchFamily="34" charset="0"/>
              </a:rPr>
              <a:t> by our duplex worm gears system powered by DC motors. This quite compact design allows us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to precisely control with reduced clearances. The torques and speed of the members were chosen to</a:t>
            </a:r>
            <a:r>
              <a:rPr lang="pl-PL"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provide a high load capacity of up to 8kg. Each member has additionally its own potentiometer on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axis of rotation, which enables us to create inverse kinematics and visualize the current positions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of all members of the manipulator.</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Our</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goal</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a </a:t>
            </a:r>
            <a:r>
              <a:rPr lang="pl-PL" b="0" i="0" u="none" strike="noStrike" baseline="0" dirty="0" err="1">
                <a:solidFill>
                  <a:schemeClr val="bg1"/>
                </a:solidFill>
                <a:latin typeface="Calibri" panose="020F0502020204030204" pitchFamily="34" charset="0"/>
              </a:rPr>
              <a:t>continous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improvement</a:t>
            </a:r>
            <a:r>
              <a:rPr lang="pl-PL" b="0" i="0" u="none" strike="noStrike" baseline="0" dirty="0">
                <a:solidFill>
                  <a:schemeClr val="bg1"/>
                </a:solidFill>
                <a:latin typeface="Calibri" panose="020F0502020204030204" pitchFamily="34" charset="0"/>
              </a:rPr>
              <a:t> of the </a:t>
            </a:r>
            <a:r>
              <a:rPr lang="pl-PL" b="0" i="0" u="none" strike="noStrike" baseline="0" dirty="0" err="1">
                <a:solidFill>
                  <a:schemeClr val="bg1"/>
                </a:solidFill>
                <a:latin typeface="Calibri" panose="020F0502020204030204" pitchFamily="34" charset="0"/>
              </a:rPr>
              <a:t>robotic</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arm</a:t>
            </a:r>
            <a:r>
              <a:rPr lang="pl-PL" b="0" i="0" u="none" strike="noStrike" baseline="0" dirty="0">
                <a:solidFill>
                  <a:schemeClr val="bg1"/>
                </a:solidFill>
                <a:latin typeface="Calibri" panose="020F0502020204030204" pitchFamily="34" charset="0"/>
              </a:rPr>
              <a:t>. We </a:t>
            </a:r>
            <a:r>
              <a:rPr lang="pl-PL" b="0" i="0" u="none" strike="noStrike" baseline="0" dirty="0" err="1">
                <a:solidFill>
                  <a:schemeClr val="bg1"/>
                </a:solidFill>
                <a:latin typeface="Calibri" panose="020F0502020204030204" pitchFamily="34" charset="0"/>
              </a:rPr>
              <a:t>are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keeping</a:t>
            </a:r>
            <a:r>
              <a:rPr lang="pl-PL" b="0" i="0" u="none" strike="noStrike" baseline="0" dirty="0">
                <a:solidFill>
                  <a:schemeClr val="bg1"/>
                </a:solidFill>
                <a:latin typeface="Calibri" panose="020F0502020204030204" pitchFamily="34" charset="0"/>
              </a:rPr>
              <a:t> in </a:t>
            </a:r>
            <a:r>
              <a:rPr lang="pl-PL" b="0" i="0" u="none" strike="noStrike" baseline="0" dirty="0" err="1">
                <a:solidFill>
                  <a:schemeClr val="bg1"/>
                </a:solidFill>
                <a:latin typeface="Calibri" panose="020F0502020204030204" pitchFamily="34" charset="0"/>
              </a:rPr>
              <a:t>mind</a:t>
            </a:r>
            <a:r>
              <a:rPr lang="pl-PL" b="0" i="0" u="none" strike="noStrike" baseline="0" dirty="0">
                <a:solidFill>
                  <a:schemeClr val="bg1"/>
                </a:solidFill>
                <a:latin typeface="Calibri" panose="020F0502020204030204" pitchFamily="34" charset="0"/>
              </a:rPr>
              <a:t> to </a:t>
            </a:r>
            <a:r>
              <a:rPr lang="pl-PL" b="0" i="0" u="none" strike="noStrike" baseline="0" dirty="0" err="1">
                <a:solidFill>
                  <a:schemeClr val="bg1"/>
                </a:solidFill>
                <a:latin typeface="Calibri" panose="020F0502020204030204" pitchFamily="34" charset="0"/>
              </a:rPr>
              <a:t>take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care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about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because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without</a:t>
            </a:r>
            <a:r>
              <a:rPr lang="pl-PL" b="0" i="0" u="none" strike="noStrike" baseline="0" dirty="0">
                <a:solidFill>
                  <a:schemeClr val="bg1"/>
                </a:solidFill>
                <a:latin typeface="Calibri" panose="020F0502020204030204" pitchFamily="34" charset="0"/>
              </a:rPr>
              <a:t> the </a:t>
            </a:r>
            <a:r>
              <a:rPr lang="pl-PL" b="0" i="0" u="none" strike="noStrike" baseline="0" dirty="0" err="1">
                <a:solidFill>
                  <a:schemeClr val="bg1"/>
                </a:solidFill>
                <a:latin typeface="Calibri" panose="020F0502020204030204" pitchFamily="34" charset="0"/>
              </a:rPr>
              <a:t>potentiometers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which</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protect</a:t>
            </a:r>
            <a:r>
              <a:rPr lang="pl-PL" b="0" i="0" u="none" strike="noStrike" baseline="0" dirty="0">
                <a:solidFill>
                  <a:schemeClr val="bg1"/>
                </a:solidFill>
                <a:latin typeface="Calibri" panose="020F0502020204030204" pitchFamily="34" charset="0"/>
              </a:rPr>
              <a:t> the </a:t>
            </a:r>
            <a:r>
              <a:rPr lang="pl-PL" dirty="0" err="1">
                <a:solidFill>
                  <a:schemeClr val="bg1"/>
                </a:solidFill>
                <a:latin typeface="Calibri" panose="020F0502020204030204" pitchFamily="34" charset="0"/>
              </a:rPr>
              <a:t>r</a:t>
            </a:r>
            <a:r>
              <a:rPr lang="pl-PL" b="0" i="0" u="none" strike="noStrike" baseline="0" dirty="0" err="1">
                <a:solidFill>
                  <a:schemeClr val="bg1"/>
                </a:solidFill>
                <a:latin typeface="Calibri" panose="020F0502020204030204" pitchFamily="34" charset="0"/>
              </a:rPr>
              <a:t>obotic</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arm</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before</a:t>
            </a:r>
            <a:r>
              <a:rPr lang="pl-PL" b="0" i="0" u="none" strike="noStrike" baseline="0" dirty="0">
                <a:solidFill>
                  <a:schemeClr val="bg1"/>
                </a:solidFill>
                <a:latin typeface="Calibri" panose="020F0502020204030204" pitchFamily="34" charset="0"/>
              </a:rPr>
              <a:t> the </a:t>
            </a:r>
            <a:r>
              <a:rPr lang="pl-PL" b="0" i="0" u="none" strike="noStrike" baseline="0" dirty="0" err="1">
                <a:solidFill>
                  <a:schemeClr val="bg1"/>
                </a:solidFill>
                <a:latin typeface="Calibri" panose="020F0502020204030204" pitchFamily="34" charset="0"/>
              </a:rPr>
              <a:t>dangerous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position</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that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could</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cause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irreversible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failure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manipulator is </a:t>
            </a:r>
            <a:r>
              <a:rPr lang="en-US" b="0" i="0" u="none" strike="noStrike" baseline="0" dirty="0" err="1">
                <a:solidFill>
                  <a:schemeClr val="bg1"/>
                </a:solidFill>
                <a:latin typeface="Calibri" panose="020F0502020204030204" pitchFamily="34" charset="0"/>
              </a:rPr>
              <a:t>equippedwith</a:t>
            </a:r>
            <a:r>
              <a:rPr lang="en-US" b="0" i="0" u="none" strike="noStrike" baseline="0" dirty="0">
                <a:solidFill>
                  <a:schemeClr val="bg1"/>
                </a:solidFill>
                <a:latin typeface="Calibri" panose="020F0502020204030204" pitchFamily="34" charset="0"/>
              </a:rPr>
              <a:t> a triple redundancy system that uses reed </a:t>
            </a:r>
            <a:r>
              <a:rPr lang="en-US" b="0" i="0" u="none" strike="noStrike" baseline="0" dirty="0" err="1">
                <a:solidFill>
                  <a:schemeClr val="bg1"/>
                </a:solidFill>
                <a:latin typeface="Calibri" panose="020F0502020204030204" pitchFamily="34" charset="0"/>
              </a:rPr>
              <a:t>switches,potentiometers</a:t>
            </a:r>
            <a:r>
              <a:rPr lang="en-US" b="0" i="0" u="none" strike="noStrike" baseline="0" dirty="0">
                <a:solidFill>
                  <a:schemeClr val="bg1"/>
                </a:solidFill>
                <a:latin typeface="Calibri" panose="020F0502020204030204" pitchFamily="34" charset="0"/>
              </a:rPr>
              <a:t> mounted in the axes of each member and current measurement from the motors. In</a:t>
            </a:r>
          </a:p>
          <a:p>
            <a:pPr algn="just"/>
            <a:r>
              <a:rPr lang="en-US" b="0" i="0" u="none" strike="noStrike" baseline="0" dirty="0">
                <a:solidFill>
                  <a:schemeClr val="bg1"/>
                </a:solidFill>
                <a:latin typeface="Calibri" panose="020F0502020204030204" pitchFamily="34" charset="0"/>
              </a:rPr>
              <a:t>the event of a possible failure, we can disable any of the redundancy systems from the base.</a:t>
            </a:r>
            <a:endParaRPr b="0" i="0" u="none" strike="noStrike" cap="none" dirty="0">
              <a:solidFill>
                <a:schemeClr val="bg1"/>
              </a:solidFill>
              <a:latin typeface="Calibri"/>
              <a:ea typeface="Calibri"/>
              <a:cs typeface="Calibri"/>
              <a:sym typeface="Calibri"/>
            </a:endParaRPr>
          </a:p>
        </p:txBody>
      </p:sp>
      <p:sp>
        <p:nvSpPr>
          <p:cNvPr id="305" name="Google Shape;3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24</a:t>
            </a:fld>
            <a:endParaRPr/>
          </a:p>
        </p:txBody>
      </p:sp>
      <p:sp>
        <p:nvSpPr>
          <p:cNvPr id="306" name="Google Shape;306;p19"/>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08" name="Google Shape;308;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ED2CB098-0F9F-AB0E-E129-A75909E7A6D9}"/>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19"/>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00" name="Google Shape;300;p19"/>
          <p:cNvSpPr txBox="1"/>
          <p:nvPr/>
        </p:nvSpPr>
        <p:spPr>
          <a:xfrm>
            <a:off x="2911750" y="1370250"/>
            <a:ext cx="5854500" cy="298540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pl-PL" dirty="0">
                <a:solidFill>
                  <a:schemeClr val="bg1"/>
                </a:solidFill>
                <a:latin typeface="Calibri" panose="020F0502020204030204" pitchFamily="34" charset="0"/>
              </a:rPr>
              <a:t>A</a:t>
            </a:r>
            <a:r>
              <a:rPr lang="en-US" b="0" i="0" u="none" strike="noStrike" baseline="0" dirty="0" err="1">
                <a:solidFill>
                  <a:schemeClr val="bg1"/>
                </a:solidFill>
                <a:latin typeface="Calibri" panose="020F0502020204030204" pitchFamily="34" charset="0"/>
              </a:rPr>
              <a:t>utonomous</a:t>
            </a:r>
            <a:r>
              <a:rPr lang="en-US" b="0" i="0" u="none" strike="noStrike" baseline="0" dirty="0">
                <a:solidFill>
                  <a:schemeClr val="bg1"/>
                </a:solidFill>
                <a:latin typeface="Calibri" panose="020F0502020204030204" pitchFamily="34" charset="0"/>
              </a:rPr>
              <a:t> system running on the NVIDIA jetson </a:t>
            </a:r>
            <a:r>
              <a:rPr lang="pl-PL" b="0" i="0" u="none" strike="noStrike" baseline="0" dirty="0">
                <a:solidFill>
                  <a:schemeClr val="bg1"/>
                </a:solidFill>
                <a:latin typeface="Calibri" panose="020F0502020204030204" pitchFamily="34" charset="0"/>
              </a:rPr>
              <a:t>T</a:t>
            </a:r>
            <a:r>
              <a:rPr lang="en-US" b="0" i="0" u="none" strike="noStrike" baseline="0" dirty="0">
                <a:solidFill>
                  <a:schemeClr val="bg1"/>
                </a:solidFill>
                <a:latin typeface="Calibri" panose="020F0502020204030204" pitchFamily="34" charset="0"/>
              </a:rPr>
              <a:t>x2 combined with convolutional neural networks in python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based on </a:t>
            </a:r>
            <a:r>
              <a:rPr lang="pl-PL" dirty="0">
                <a:solidFill>
                  <a:schemeClr val="bg1"/>
                </a:solidFill>
                <a:latin typeface="Calibri" panose="020F0502020204030204" pitchFamily="34" charset="0"/>
              </a:rPr>
              <a:t>T</a:t>
            </a:r>
            <a:r>
              <a:rPr lang="en-US" b="0" i="0" u="none" strike="noStrike" baseline="0" dirty="0" err="1">
                <a:solidFill>
                  <a:schemeClr val="bg1"/>
                </a:solidFill>
                <a:latin typeface="Calibri" panose="020F0502020204030204" pitchFamily="34" charset="0"/>
              </a:rPr>
              <a:t>ensorflow</a:t>
            </a:r>
            <a:r>
              <a:rPr lang="en-US" b="0" i="0" u="none" strike="noStrike" baseline="0" dirty="0">
                <a:solidFill>
                  <a:schemeClr val="bg1"/>
                </a:solidFill>
                <a:latin typeface="Calibri" panose="020F0502020204030204" pitchFamily="34" charset="0"/>
              </a:rPr>
              <a:t> library. </a:t>
            </a:r>
            <a:r>
              <a:rPr lang="en-US" b="0" i="0" u="none" strike="noStrike" baseline="0" dirty="0" err="1">
                <a:solidFill>
                  <a:schemeClr val="bg1"/>
                </a:solidFill>
                <a:latin typeface="Calibri" panose="020F0502020204030204" pitchFamily="34" charset="0"/>
              </a:rPr>
              <a:t>ArUco</a:t>
            </a:r>
            <a:r>
              <a:rPr lang="en-US" b="0" i="0" u="none" strike="noStrike" baseline="0" dirty="0">
                <a:solidFill>
                  <a:schemeClr val="bg1"/>
                </a:solidFill>
                <a:latin typeface="Calibri" panose="020F0502020204030204" pitchFamily="34" charset="0"/>
              </a:rPr>
              <a:t> tags detection and recognition were implemented due to </a:t>
            </a:r>
            <a:r>
              <a:rPr lang="en-US" b="0" i="0" u="none" strike="noStrike" baseline="0" dirty="0" err="1">
                <a:solidFill>
                  <a:schemeClr val="bg1"/>
                </a:solidFill>
                <a:latin typeface="Calibri" panose="020F0502020204030204" pitchFamily="34" charset="0"/>
              </a:rPr>
              <a:t>thestereo</a:t>
            </a:r>
            <a:r>
              <a:rPr lang="en-US" b="0" i="0" u="none" strike="noStrike" baseline="0" dirty="0">
                <a:solidFill>
                  <a:schemeClr val="bg1"/>
                </a:solidFill>
                <a:latin typeface="Calibri" panose="020F0502020204030204" pitchFamily="34" charset="0"/>
              </a:rPr>
              <a:t> camera and OpenCV library. Obstacle avoidance were built based on </a:t>
            </a:r>
            <a:r>
              <a:rPr lang="en-US" b="0" i="0" u="none" strike="noStrike" baseline="0" dirty="0" err="1">
                <a:solidFill>
                  <a:schemeClr val="bg1"/>
                </a:solidFill>
                <a:latin typeface="Calibri" panose="020F0502020204030204" pitchFamily="34" charset="0"/>
              </a:rPr>
              <a:t>i.a.</a:t>
            </a:r>
            <a:r>
              <a:rPr lang="en-US" b="0" i="0" u="none" strike="noStrike" baseline="0" dirty="0">
                <a:solidFill>
                  <a:schemeClr val="bg1"/>
                </a:solidFill>
                <a:latin typeface="Calibri" panose="020F0502020204030204" pitchFamily="34" charset="0"/>
              </a:rPr>
              <a:t> 2D occupancy </a:t>
            </a:r>
            <a:r>
              <a:rPr lang="en-US" b="0" i="0" u="none" strike="noStrike" baseline="0" dirty="0" err="1">
                <a:solidFill>
                  <a:schemeClr val="bg1"/>
                </a:solidFill>
                <a:latin typeface="Calibri" panose="020F0502020204030204" pitchFamily="34" charset="0"/>
              </a:rPr>
              <a:t>gridmap</a:t>
            </a:r>
            <a:r>
              <a:rPr lang="en-US" b="0" i="0" u="none" strike="noStrike" baseline="0" dirty="0">
                <a:solidFill>
                  <a:schemeClr val="bg1"/>
                </a:solidFill>
                <a:latin typeface="Calibri" panose="020F0502020204030204" pitchFamily="34" charset="0"/>
              </a:rPr>
              <a:t> built from depth sensor in 3D camera, CNN in </a:t>
            </a:r>
            <a:r>
              <a:rPr lang="en-US" b="0" i="0" u="none" strike="noStrike" baseline="0" dirty="0" err="1">
                <a:solidFill>
                  <a:schemeClr val="bg1"/>
                </a:solidFill>
                <a:latin typeface="Calibri" panose="020F0502020204030204" pitchFamily="34" charset="0"/>
              </a:rPr>
              <a:t>tensorflow</a:t>
            </a:r>
            <a:r>
              <a:rPr lang="en-US" b="0" i="0" u="none" strike="noStrike" baseline="0" dirty="0">
                <a:solidFill>
                  <a:schemeClr val="bg1"/>
                </a:solidFill>
                <a:latin typeface="Calibri" panose="020F0502020204030204" pitchFamily="34" charset="0"/>
              </a:rPr>
              <a:t> and A* algor</a:t>
            </a:r>
            <a:r>
              <a:rPr lang="pl-PL" b="0" i="0" u="none" strike="noStrike" baseline="0" dirty="0" err="1">
                <a:solidFill>
                  <a:schemeClr val="bg1"/>
                </a:solidFill>
                <a:latin typeface="Calibri" panose="020F0502020204030204" pitchFamily="34" charset="0"/>
              </a:rPr>
              <a:t>ithm</a:t>
            </a:r>
            <a:r>
              <a:rPr lang="en-US" b="0" i="0" u="none" strike="noStrike" baseline="0" dirty="0">
                <a:solidFill>
                  <a:schemeClr val="bg1"/>
                </a:solidFill>
                <a:latin typeface="Calibri" panose="020F0502020204030204" pitchFamily="34" charset="0"/>
              </a:rPr>
              <a:t> for path planning. If</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an obstacle is too near to the rover, rover will execute avoiding procedure. Then rover </a:t>
            </a:r>
            <a:r>
              <a:rPr lang="en-US" b="0" i="0" u="none" strike="noStrike" baseline="0" dirty="0" err="1">
                <a:solidFill>
                  <a:schemeClr val="bg1"/>
                </a:solidFill>
                <a:latin typeface="Calibri" panose="020F0502020204030204" pitchFamily="34" charset="0"/>
              </a:rPr>
              <a:t>chosing</a:t>
            </a:r>
            <a:r>
              <a:rPr lang="en-US" b="0" i="0" u="none" strike="noStrike" baseline="0" dirty="0">
                <a:solidFill>
                  <a:schemeClr val="bg1"/>
                </a:solidFill>
                <a:latin typeface="Calibri" panose="020F0502020204030204" pitchFamily="34" charset="0"/>
              </a:rPr>
              <a:t> the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best free path based on data from environment. Onboard sensors like GPS, IMU and compass are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used for planning a straight path to the target GPS point. When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rover reaches the area in legs greater</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than 3 the redesigned algorithm for scouting is starting. While scouting the rover is circle around GPS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waypoint and trying to detect </a:t>
            </a:r>
            <a:r>
              <a:rPr lang="en-US" b="0" i="0" u="none" strike="noStrike" baseline="0" dirty="0" err="1">
                <a:solidFill>
                  <a:schemeClr val="bg1"/>
                </a:solidFill>
                <a:latin typeface="Calibri" panose="020F0502020204030204" pitchFamily="34" charset="0"/>
              </a:rPr>
              <a:t>ArUco</a:t>
            </a:r>
            <a:r>
              <a:rPr lang="en-US" b="0" i="0" u="none" strike="noStrike" baseline="0" dirty="0">
                <a:solidFill>
                  <a:schemeClr val="bg1"/>
                </a:solidFill>
                <a:latin typeface="Calibri" panose="020F0502020204030204" pitchFamily="34" charset="0"/>
              </a:rPr>
              <a:t> tag. Rover signalize autonomous operation and successful</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arrival at a post through LED indicator.</a:t>
            </a:r>
            <a:endParaRPr b="0" i="0" u="none" strike="noStrike" cap="none" dirty="0">
              <a:solidFill>
                <a:schemeClr val="bg1"/>
              </a:solidFill>
              <a:latin typeface="Calibri"/>
              <a:ea typeface="Calibri"/>
              <a:cs typeface="Calibri"/>
              <a:sym typeface="Calibri"/>
            </a:endParaRPr>
          </a:p>
        </p:txBody>
      </p:sp>
      <p:sp>
        <p:nvSpPr>
          <p:cNvPr id="305" name="Google Shape;3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25</a:t>
            </a:fld>
            <a:endParaRPr/>
          </a:p>
        </p:txBody>
      </p:sp>
      <p:sp>
        <p:nvSpPr>
          <p:cNvPr id="306" name="Google Shape;306;p19"/>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08" name="Google Shape;308;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ED2CB098-0F9F-AB0E-E129-A75909E7A6D9}"/>
              </a:ext>
            </a:extLst>
          </p:cNvPr>
          <p:cNvPicPr>
            <a:picLocks noChangeAspect="1"/>
          </p:cNvPicPr>
          <p:nvPr/>
        </p:nvPicPr>
        <p:blipFill>
          <a:blip r:embed="rId5"/>
          <a:stretch>
            <a:fillRect/>
          </a:stretch>
        </p:blipFill>
        <p:spPr>
          <a:xfrm>
            <a:off x="463685" y="4066469"/>
            <a:ext cx="1068860" cy="793548"/>
          </a:xfrm>
          <a:prstGeom prst="rect">
            <a:avLst/>
          </a:prstGeom>
        </p:spPr>
      </p:pic>
    </p:spTree>
    <p:extLst>
      <p:ext uri="{BB962C8B-B14F-4D97-AF65-F5344CB8AC3E}">
        <p14:creationId xmlns:p14="http://schemas.microsoft.com/office/powerpoint/2010/main" val="2021966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sp>
        <p:nvSpPr>
          <p:cNvPr id="313" name="Google Shape;313;p20"/>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14" name="Google Shape;314;p20"/>
          <p:cNvSpPr txBox="1"/>
          <p:nvPr/>
        </p:nvSpPr>
        <p:spPr>
          <a:xfrm>
            <a:off x="2911750" y="1370250"/>
            <a:ext cx="5854500" cy="169274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We have got our implementation of the FABRIK inverse kinematics system for quick response of the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system to operator commands. Our improvement of the inverse kinematics is done by using</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accelerometers installed on each member. Regardless of the slope of the terrain, we can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automatically set the jaw movements horizontally and vertically. This solution greatly simplifies the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calculation of inverse kinematics, because the last element can be omitted in calculations</a:t>
            </a:r>
            <a:endParaRPr b="0" i="0" u="none" strike="noStrike" cap="none" dirty="0">
              <a:solidFill>
                <a:schemeClr val="bg1"/>
              </a:solidFill>
              <a:latin typeface="Calibri"/>
              <a:ea typeface="Calibri"/>
              <a:cs typeface="Calibri"/>
              <a:sym typeface="Calibri"/>
            </a:endParaRPr>
          </a:p>
        </p:txBody>
      </p:sp>
      <p:sp>
        <p:nvSpPr>
          <p:cNvPr id="317" name="Google Shape;31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26</a:t>
            </a:fld>
            <a:endParaRPr/>
          </a:p>
        </p:txBody>
      </p:sp>
      <p:sp>
        <p:nvSpPr>
          <p:cNvPr id="318" name="Google Shape;318;p20"/>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20" name="Google Shape;320;p2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1DBD8BA7-5317-0B2A-4ED3-A679C3283BBF}"/>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1"/>
          <p:cNvSpPr txBox="1"/>
          <p:nvPr/>
        </p:nvSpPr>
        <p:spPr>
          <a:xfrm>
            <a:off x="3320432" y="415321"/>
            <a:ext cx="3107197"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Man</a:t>
            </a:r>
            <a:r>
              <a:rPr lang="tr-TR" sz="2400" b="1" dirty="0">
                <a:solidFill>
                  <a:srgbClr val="F2F2F2"/>
                </a:solidFill>
                <a:latin typeface="Calibri"/>
                <a:ea typeface="Calibri"/>
                <a:cs typeface="Calibri"/>
                <a:sym typeface="Calibri"/>
              </a:rPr>
              <a:t>i</a:t>
            </a:r>
            <a:r>
              <a:rPr lang="tr-TR" sz="2400" b="1" i="0" u="none" strike="noStrike" cap="none" dirty="0">
                <a:solidFill>
                  <a:srgbClr val="F2F2F2"/>
                </a:solidFill>
                <a:latin typeface="Calibri"/>
                <a:ea typeface="Calibri"/>
                <a:cs typeface="Calibri"/>
                <a:sym typeface="Calibri"/>
              </a:rPr>
              <a:t>pulation system:</a:t>
            </a:r>
            <a:endParaRPr sz="2400" b="1" i="0" u="none" strike="noStrike" cap="none" dirty="0">
              <a:solidFill>
                <a:srgbClr val="F2F2F2"/>
              </a:solidFill>
              <a:latin typeface="Calibri"/>
              <a:ea typeface="Calibri"/>
              <a:cs typeface="Calibri"/>
              <a:sym typeface="Calibri"/>
            </a:endParaRPr>
          </a:p>
        </p:txBody>
      </p:sp>
      <p:sp>
        <p:nvSpPr>
          <p:cNvPr id="328" name="Google Shape;32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27</a:t>
            </a:fld>
            <a:endParaRPr/>
          </a:p>
        </p:txBody>
      </p:sp>
      <p:sp>
        <p:nvSpPr>
          <p:cNvPr id="329" name="Google Shape;329;p21"/>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31" name="Google Shape;331;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B1BD20E0-E688-E296-845A-D6B74DF643B3}"/>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6" name="Obraz 5" descr="Obraz zawierający w pomieszczeniu, podłoga&#10;&#10;Opis wygenerowany automatycznie">
            <a:extLst>
              <a:ext uri="{FF2B5EF4-FFF2-40B4-BE49-F238E27FC236}">
                <a16:creationId xmlns:a16="http://schemas.microsoft.com/office/drawing/2014/main" id="{D43FA937-B745-97D1-4A3D-065072BE25C0}"/>
              </a:ext>
            </a:extLst>
          </p:cNvPr>
          <p:cNvPicPr>
            <a:picLocks noChangeAspect="1"/>
          </p:cNvPicPr>
          <p:nvPr/>
        </p:nvPicPr>
        <p:blipFill>
          <a:blip r:embed="rId6"/>
          <a:stretch>
            <a:fillRect/>
          </a:stretch>
        </p:blipFill>
        <p:spPr>
          <a:xfrm>
            <a:off x="254143" y="1114632"/>
            <a:ext cx="3736306" cy="3770806"/>
          </a:xfrm>
          <a:prstGeom prst="rect">
            <a:avLst/>
          </a:prstGeom>
          <a:ln>
            <a:noFill/>
          </a:ln>
          <a:effectLst>
            <a:outerShdw blurRad="292100" dist="139700" dir="2700000" algn="tl" rotWithShape="0">
              <a:srgbClr val="333333">
                <a:alpha val="65000"/>
              </a:srgbClr>
            </a:outerShdw>
          </a:effectLst>
        </p:spPr>
      </p:pic>
      <p:pic>
        <p:nvPicPr>
          <p:cNvPr id="8" name="Obraz 7" descr="Obraz zawierający podłoga&#10;&#10;Opis wygenerowany automatycznie">
            <a:extLst>
              <a:ext uri="{FF2B5EF4-FFF2-40B4-BE49-F238E27FC236}">
                <a16:creationId xmlns:a16="http://schemas.microsoft.com/office/drawing/2014/main" id="{073067B6-4107-19EC-D255-FD8718291CDE}"/>
              </a:ext>
            </a:extLst>
          </p:cNvPr>
          <p:cNvPicPr>
            <a:picLocks noChangeAspect="1"/>
          </p:cNvPicPr>
          <p:nvPr/>
        </p:nvPicPr>
        <p:blipFill>
          <a:blip r:embed="rId7"/>
          <a:stretch>
            <a:fillRect/>
          </a:stretch>
        </p:blipFill>
        <p:spPr>
          <a:xfrm>
            <a:off x="4316805" y="1571070"/>
            <a:ext cx="4573052" cy="26724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1"/>
          <p:cNvSpPr txBox="1"/>
          <p:nvPr/>
        </p:nvSpPr>
        <p:spPr>
          <a:xfrm>
            <a:off x="3320432" y="168041"/>
            <a:ext cx="3107197"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Man</a:t>
            </a:r>
            <a:r>
              <a:rPr lang="tr-TR" sz="2400" b="1" dirty="0">
                <a:solidFill>
                  <a:srgbClr val="F2F2F2"/>
                </a:solidFill>
                <a:latin typeface="Calibri"/>
                <a:ea typeface="Calibri"/>
                <a:cs typeface="Calibri"/>
                <a:sym typeface="Calibri"/>
              </a:rPr>
              <a:t>i</a:t>
            </a:r>
            <a:r>
              <a:rPr lang="tr-TR" sz="2400" b="1" i="0" u="none" strike="noStrike" cap="none" dirty="0">
                <a:solidFill>
                  <a:srgbClr val="F2F2F2"/>
                </a:solidFill>
                <a:latin typeface="Calibri"/>
                <a:ea typeface="Calibri"/>
                <a:cs typeface="Calibri"/>
                <a:sym typeface="Calibri"/>
              </a:rPr>
              <a:t>pulation system:</a:t>
            </a:r>
            <a:endParaRPr sz="2400" b="1" i="0" u="none" strike="noStrike" cap="none" dirty="0">
              <a:solidFill>
                <a:srgbClr val="F2F2F2"/>
              </a:solidFill>
              <a:latin typeface="Calibri"/>
              <a:ea typeface="Calibri"/>
              <a:cs typeface="Calibri"/>
              <a:sym typeface="Calibri"/>
            </a:endParaRPr>
          </a:p>
        </p:txBody>
      </p:sp>
      <p:sp>
        <p:nvSpPr>
          <p:cNvPr id="328" name="Google Shape;32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28</a:t>
            </a:fld>
            <a:endParaRPr/>
          </a:p>
        </p:txBody>
      </p:sp>
      <p:sp>
        <p:nvSpPr>
          <p:cNvPr id="329" name="Google Shape;329;p21"/>
          <p:cNvSpPr txBox="1"/>
          <p:nvPr/>
        </p:nvSpPr>
        <p:spPr>
          <a:xfrm>
            <a:off x="213235" y="145353"/>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dirty="0">
                <a:solidFill>
                  <a:srgbClr val="F2F2F2"/>
                </a:solidFill>
                <a:latin typeface="Calibri"/>
                <a:ea typeface="Calibri"/>
                <a:cs typeface="Calibri"/>
                <a:sym typeface="Calibri"/>
              </a:rPr>
              <a:t>ROVER DESIGN</a:t>
            </a:r>
            <a:endParaRPr sz="3600" b="1" i="0" u="none" strike="noStrike" cap="none" dirty="0">
              <a:solidFill>
                <a:srgbClr val="F2F2F2"/>
              </a:solidFill>
              <a:latin typeface="Calibri"/>
              <a:ea typeface="Calibri"/>
              <a:cs typeface="Calibri"/>
              <a:sym typeface="Calibri"/>
            </a:endParaRPr>
          </a:p>
        </p:txBody>
      </p:sp>
      <p:pic>
        <p:nvPicPr>
          <p:cNvPr id="331" name="Google Shape;331;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B1BD20E0-E688-E296-845A-D6B74DF643B3}"/>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4" name="Obraz 3" descr="Obraz zawierający trawa, na wolnym powietrzu, drzewo, trawnik&#10;&#10;Opis wygenerowany automatycznie">
            <a:extLst>
              <a:ext uri="{FF2B5EF4-FFF2-40B4-BE49-F238E27FC236}">
                <a16:creationId xmlns:a16="http://schemas.microsoft.com/office/drawing/2014/main" id="{B4FEE2EA-30B2-F23F-201B-56E28A5973BE}"/>
              </a:ext>
            </a:extLst>
          </p:cNvPr>
          <p:cNvPicPr>
            <a:picLocks noChangeAspect="1"/>
          </p:cNvPicPr>
          <p:nvPr/>
        </p:nvPicPr>
        <p:blipFill>
          <a:blip r:embed="rId6"/>
          <a:stretch>
            <a:fillRect/>
          </a:stretch>
        </p:blipFill>
        <p:spPr>
          <a:xfrm>
            <a:off x="4853803" y="2475039"/>
            <a:ext cx="3799488" cy="2581778"/>
          </a:xfrm>
          <a:prstGeom prst="rect">
            <a:avLst/>
          </a:prstGeom>
          <a:ln>
            <a:noFill/>
          </a:ln>
          <a:effectLst>
            <a:outerShdw blurRad="292100" dist="139700" dir="2700000" algn="tl" rotWithShape="0">
              <a:srgbClr val="333333">
                <a:alpha val="65000"/>
              </a:srgbClr>
            </a:outerShdw>
          </a:effectLst>
        </p:spPr>
      </p:pic>
      <p:pic>
        <p:nvPicPr>
          <p:cNvPr id="7" name="Obraz 6" descr="Obraz zawierający tekst, monitor, zrzut ekranu, ekran&#10;&#10;Opis wygenerowany automatycznie">
            <a:extLst>
              <a:ext uri="{FF2B5EF4-FFF2-40B4-BE49-F238E27FC236}">
                <a16:creationId xmlns:a16="http://schemas.microsoft.com/office/drawing/2014/main" id="{F3636924-9EB5-E314-D887-1A92B562BEA6}"/>
              </a:ext>
            </a:extLst>
          </p:cNvPr>
          <p:cNvPicPr>
            <a:picLocks noChangeAspect="1"/>
          </p:cNvPicPr>
          <p:nvPr/>
        </p:nvPicPr>
        <p:blipFill>
          <a:blip r:embed="rId7"/>
          <a:stretch>
            <a:fillRect/>
          </a:stretch>
        </p:blipFill>
        <p:spPr>
          <a:xfrm>
            <a:off x="111587" y="969289"/>
            <a:ext cx="3821998" cy="1398726"/>
          </a:xfrm>
          <a:prstGeom prst="rect">
            <a:avLst/>
          </a:prstGeom>
          <a:ln>
            <a:noFill/>
          </a:ln>
          <a:effectLst>
            <a:outerShdw blurRad="292100" dist="139700" dir="2700000" algn="tl" rotWithShape="0">
              <a:srgbClr val="333333">
                <a:alpha val="65000"/>
              </a:srgbClr>
            </a:outerShdw>
          </a:effectLst>
        </p:spPr>
      </p:pic>
      <p:pic>
        <p:nvPicPr>
          <p:cNvPr id="10" name="Obraz 9" descr="Obraz zawierający tekst, w pomieszczeniu, sufit, obszar&#10;&#10;Opis wygenerowany automatycznie">
            <a:extLst>
              <a:ext uri="{FF2B5EF4-FFF2-40B4-BE49-F238E27FC236}">
                <a16:creationId xmlns:a16="http://schemas.microsoft.com/office/drawing/2014/main" id="{39F86153-5C13-524F-C91E-2F17B1F1A6E4}"/>
              </a:ext>
            </a:extLst>
          </p:cNvPr>
          <p:cNvPicPr>
            <a:picLocks noChangeAspect="1"/>
          </p:cNvPicPr>
          <p:nvPr/>
        </p:nvPicPr>
        <p:blipFill>
          <a:blip r:embed="rId8"/>
          <a:stretch>
            <a:fillRect/>
          </a:stretch>
        </p:blipFill>
        <p:spPr>
          <a:xfrm>
            <a:off x="4348034" y="668101"/>
            <a:ext cx="3572694" cy="2057100"/>
          </a:xfrm>
          <a:prstGeom prst="rect">
            <a:avLst/>
          </a:prstGeom>
          <a:ln>
            <a:noFill/>
          </a:ln>
          <a:effectLst>
            <a:outerShdw blurRad="292100" dist="139700" dir="2700000" algn="tl" rotWithShape="0">
              <a:srgbClr val="333333">
                <a:alpha val="65000"/>
              </a:srgbClr>
            </a:outerShdw>
          </a:effectLst>
        </p:spPr>
      </p:pic>
      <p:pic>
        <p:nvPicPr>
          <p:cNvPr id="12" name="Obraz 11">
            <a:extLst>
              <a:ext uri="{FF2B5EF4-FFF2-40B4-BE49-F238E27FC236}">
                <a16:creationId xmlns:a16="http://schemas.microsoft.com/office/drawing/2014/main" id="{1804ADB2-B3BA-5D63-B06A-7739C03F15CB}"/>
              </a:ext>
            </a:extLst>
          </p:cNvPr>
          <p:cNvPicPr>
            <a:picLocks noChangeAspect="1"/>
          </p:cNvPicPr>
          <p:nvPr/>
        </p:nvPicPr>
        <p:blipFill>
          <a:blip r:embed="rId9"/>
          <a:stretch>
            <a:fillRect/>
          </a:stretch>
        </p:blipFill>
        <p:spPr>
          <a:xfrm>
            <a:off x="213235" y="2571750"/>
            <a:ext cx="4316512" cy="2568628"/>
          </a:xfrm>
          <a:prstGeom prst="rect">
            <a:avLst/>
          </a:prstGeom>
        </p:spPr>
      </p:pic>
    </p:spTree>
    <p:extLst>
      <p:ext uri="{BB962C8B-B14F-4D97-AF65-F5344CB8AC3E}">
        <p14:creationId xmlns:p14="http://schemas.microsoft.com/office/powerpoint/2010/main" val="2848557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22"/>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37" name="Google Shape;337;p22"/>
          <p:cNvSpPr txBox="1"/>
          <p:nvPr/>
        </p:nvSpPr>
        <p:spPr>
          <a:xfrm>
            <a:off x="2892308" y="1396129"/>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Each manipulator drive has its own current measurement, that allows for monitoring and </a:t>
            </a:r>
            <a:r>
              <a:rPr lang="en-US" b="0" i="0" u="none" strike="noStrike" baseline="0" dirty="0" err="1">
                <a:solidFill>
                  <a:schemeClr val="bg1"/>
                </a:solidFill>
                <a:latin typeface="Calibri" panose="020F0502020204030204" pitchFamily="34" charset="0"/>
              </a:rPr>
              <a:t>reductionof</a:t>
            </a:r>
            <a:r>
              <a:rPr lang="en-US" b="0" i="0" u="none" strike="noStrike" baseline="0" dirty="0">
                <a:solidFill>
                  <a:schemeClr val="bg1"/>
                </a:solidFill>
                <a:latin typeface="Calibri" panose="020F0502020204030204" pitchFamily="34" charset="0"/>
              </a:rPr>
              <a:t> the compressive force of the lifting objects. It also protects all drives and members, from collision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or damage when in contact with an external object. In addition, the weight of the object being raised</a:t>
            </a:r>
          </a:p>
          <a:p>
            <a:pPr algn="just"/>
            <a:r>
              <a:rPr lang="en-US" b="0" i="0" u="none" strike="noStrike" baseline="0" dirty="0">
                <a:solidFill>
                  <a:schemeClr val="bg1"/>
                </a:solidFill>
                <a:latin typeface="Calibri" panose="020F0502020204030204" pitchFamily="34" charset="0"/>
              </a:rPr>
              <a:t>can be determined by characterizing the current draw from the manipulator motors during</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repeatable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movements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rotation of the manipulator's wrist is realized through a set of gears, which allows an </a:t>
            </a:r>
            <a:r>
              <a:rPr lang="en-US" b="0" i="0" u="none" strike="noStrike" baseline="0" dirty="0" err="1">
                <a:solidFill>
                  <a:schemeClr val="bg1"/>
                </a:solidFill>
                <a:latin typeface="Calibri" panose="020F0502020204030204" pitchFamily="34" charset="0"/>
              </a:rPr>
              <a:t>unlimitedrange</a:t>
            </a:r>
            <a:r>
              <a:rPr lang="en-US" b="0" i="0" u="none" strike="noStrike" baseline="0" dirty="0">
                <a:solidFill>
                  <a:schemeClr val="bg1"/>
                </a:solidFill>
                <a:latin typeface="Calibri" panose="020F0502020204030204" pitchFamily="34" charset="0"/>
              </a:rPr>
              <a:t> of movement. Specially designed jaws can pick up objects of different shapes and sizes,</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including very small objects lying on a hard surface. The motor from the jaw clamp has an encoder</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which is used to calculate how wide the grippers need to open and indirectly allows us to determine</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dimensions of the object being raised.</a:t>
            </a:r>
            <a:endParaRPr b="0" i="0" u="none" strike="noStrike" cap="none" dirty="0">
              <a:solidFill>
                <a:schemeClr val="bg1"/>
              </a:solidFill>
              <a:latin typeface="Calibri"/>
              <a:ea typeface="Calibri"/>
              <a:cs typeface="Calibri"/>
              <a:sym typeface="Calibri"/>
            </a:endParaRPr>
          </a:p>
        </p:txBody>
      </p:sp>
      <p:sp>
        <p:nvSpPr>
          <p:cNvPr id="342" name="Google Shape;3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29</a:t>
            </a:fld>
            <a:endParaRPr/>
          </a:p>
        </p:txBody>
      </p:sp>
      <p:sp>
        <p:nvSpPr>
          <p:cNvPr id="343" name="Google Shape;34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45" name="Google Shape;345;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1CD9DA4B-EC2B-A87C-C32E-CAC84CA3A04F}"/>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a:t>
            </a:fld>
            <a:endParaRPr/>
          </a:p>
        </p:txBody>
      </p:sp>
      <p:sp>
        <p:nvSpPr>
          <p:cNvPr id="83" name="Google Shape;83;p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Institution:</a:t>
            </a:r>
            <a:endParaRPr sz="2400" b="1" i="0" u="none" strike="noStrike" cap="non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dirty="0">
                <a:solidFill>
                  <a:srgbClr val="F2F2F2"/>
                </a:solidFill>
                <a:latin typeface="Calibri"/>
                <a:ea typeface="Calibri"/>
                <a:cs typeface="Calibri"/>
                <a:sym typeface="Calibri"/>
              </a:rPr>
              <a:t>Academic</a:t>
            </a:r>
            <a:endParaRPr sz="2400" b="1" i="0" u="none" strike="noStrike" cap="none"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Consultant:</a:t>
            </a:r>
            <a:endParaRPr sz="2400" b="1" i="0" u="none" strike="noStrike" cap="none" dirty="0">
              <a:solidFill>
                <a:srgbClr val="F2F2F2"/>
              </a:solidFill>
              <a:latin typeface="Calibri"/>
              <a:ea typeface="Calibri"/>
              <a:cs typeface="Calibri"/>
              <a:sym typeface="Calibri"/>
            </a:endParaRPr>
          </a:p>
        </p:txBody>
      </p:sp>
      <p:sp>
        <p:nvSpPr>
          <p:cNvPr id="87" name="Google Shape;87;p3"/>
          <p:cNvSpPr txBox="1"/>
          <p:nvPr/>
        </p:nvSpPr>
        <p:spPr>
          <a:xfrm>
            <a:off x="2720715" y="1370250"/>
            <a:ext cx="6045536" cy="4002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err="1">
                <a:solidFill>
                  <a:srgbClr val="F2F2F2"/>
                </a:solidFill>
                <a:latin typeface="Calibri"/>
                <a:ea typeface="Calibri"/>
                <a:cs typeface="Calibri"/>
                <a:sym typeface="Calibri"/>
              </a:rPr>
              <a:t>Czestochowa</a:t>
            </a:r>
            <a:r>
              <a:rPr lang="pl-PL" sz="1400" b="0" i="0" u="none" strike="noStrike" cap="none" dirty="0">
                <a:solidFill>
                  <a:srgbClr val="F2F2F2"/>
                </a:solidFill>
                <a:latin typeface="Calibri"/>
                <a:ea typeface="Calibri"/>
                <a:cs typeface="Calibri"/>
                <a:sym typeface="Calibri"/>
              </a:rPr>
              <a:t> University of Technology</a:t>
            </a:r>
            <a:endParaRPr sz="1400" b="0" i="0" u="none" strike="noStrike" cap="none" dirty="0">
              <a:solidFill>
                <a:srgbClr val="F2F2F2"/>
              </a:solidFill>
              <a:latin typeface="Calibri"/>
              <a:ea typeface="Calibri"/>
              <a:cs typeface="Calibri"/>
              <a:sym typeface="Calibri"/>
            </a:endParaRPr>
          </a:p>
        </p:txBody>
      </p:sp>
      <p:sp>
        <p:nvSpPr>
          <p:cNvPr id="88" name="Google Shape;88;p3"/>
          <p:cNvSpPr txBox="1"/>
          <p:nvPr/>
        </p:nvSpPr>
        <p:spPr>
          <a:xfrm>
            <a:off x="2720715" y="2767600"/>
            <a:ext cx="6045536" cy="61552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b="0" i="0" dirty="0">
                <a:solidFill>
                  <a:schemeClr val="bg1"/>
                </a:solidFill>
                <a:effectLst/>
                <a:latin typeface="Söhne"/>
              </a:rPr>
              <a:t>Dawid Cekus, </a:t>
            </a:r>
            <a:r>
              <a:rPr lang="pl-PL" b="0" i="0" dirty="0" err="1">
                <a:solidFill>
                  <a:schemeClr val="bg1"/>
                </a:solidFill>
                <a:effectLst/>
                <a:latin typeface="Söhne"/>
              </a:rPr>
              <a:t>DSc</a:t>
            </a:r>
            <a:r>
              <a:rPr lang="pl-PL" b="0" i="0" dirty="0">
                <a:solidFill>
                  <a:schemeClr val="bg1"/>
                </a:solidFill>
                <a:effectLst/>
                <a:latin typeface="Söhne"/>
              </a:rPr>
              <a:t>, </a:t>
            </a:r>
            <a:r>
              <a:rPr lang="pl-PL" b="0" i="0" dirty="0" err="1">
                <a:solidFill>
                  <a:schemeClr val="bg1"/>
                </a:solidFill>
                <a:effectLst/>
                <a:latin typeface="Söhne"/>
              </a:rPr>
              <a:t>Eng</a:t>
            </a:r>
            <a:r>
              <a:rPr lang="pl-PL" b="0" i="0" dirty="0">
                <a:solidFill>
                  <a:schemeClr val="bg1"/>
                </a:solidFill>
                <a:effectLst/>
                <a:latin typeface="Söhne"/>
              </a:rPr>
              <a:t>., </a:t>
            </a:r>
            <a:r>
              <a:rPr lang="pl-PL" b="0" i="0" dirty="0" err="1">
                <a:solidFill>
                  <a:schemeClr val="bg1"/>
                </a:solidFill>
                <a:effectLst/>
                <a:latin typeface="Söhne"/>
              </a:rPr>
              <a:t>Professor</a:t>
            </a:r>
            <a:r>
              <a:rPr lang="pl-PL" b="0" i="0" dirty="0">
                <a:solidFill>
                  <a:schemeClr val="bg1"/>
                </a:solidFill>
                <a:effectLst/>
                <a:latin typeface="Söhne"/>
              </a:rPr>
              <a:t> </a:t>
            </a:r>
            <a:r>
              <a:rPr lang="pl-PL" b="0" i="0" dirty="0" err="1">
                <a:solidFill>
                  <a:schemeClr val="bg1"/>
                </a:solidFill>
                <a:effectLst/>
                <a:latin typeface="Söhne"/>
              </a:rPr>
              <a:t>at</a:t>
            </a:r>
            <a:r>
              <a:rPr lang="pl-PL" b="0" i="0" dirty="0">
                <a:solidFill>
                  <a:schemeClr val="bg1"/>
                </a:solidFill>
                <a:effectLst/>
                <a:latin typeface="Söhne"/>
              </a:rPr>
              <a:t> </a:t>
            </a:r>
            <a:r>
              <a:rPr lang="pl-PL" b="0" i="0" dirty="0" err="1">
                <a:solidFill>
                  <a:schemeClr val="bg1"/>
                </a:solidFill>
                <a:effectLst/>
                <a:latin typeface="Söhne"/>
              </a:rPr>
              <a:t>Czestochowa</a:t>
            </a:r>
            <a:r>
              <a:rPr lang="pl-PL" b="0" i="0" dirty="0">
                <a:solidFill>
                  <a:schemeClr val="bg1"/>
                </a:solidFill>
                <a:effectLst/>
                <a:latin typeface="Söhne"/>
              </a:rPr>
              <a:t> University of Technology</a:t>
            </a: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2F2F2"/>
                </a:solidFill>
                <a:latin typeface="Calibri"/>
                <a:ea typeface="Calibri"/>
                <a:cs typeface="Calibri"/>
                <a:sym typeface="Calibri"/>
              </a:rPr>
              <a:t>E</a:t>
            </a:r>
            <a:r>
              <a:rPr lang="en-US" dirty="0">
                <a:solidFill>
                  <a:srgbClr val="F2F2F2"/>
                </a:solidFill>
                <a:latin typeface="Calibri"/>
                <a:ea typeface="Calibri"/>
                <a:cs typeface="Calibri"/>
                <a:sym typeface="Calibri"/>
              </a:rPr>
              <a:t>-mail: dawid.cekus@pcz.pl</a:t>
            </a:r>
            <a:endParaRPr lang="en-US" sz="1400" b="0" i="0" u="none" strike="noStrike" cap="none" dirty="0">
              <a:solidFill>
                <a:srgbClr val="F2F2F2"/>
              </a:solidFill>
              <a:latin typeface="Calibri"/>
              <a:ea typeface="Calibri"/>
              <a:cs typeface="Calibri"/>
              <a:sym typeface="Calibri"/>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F94EB9FA-069F-63CC-6FAB-DADDA7529B97}"/>
              </a:ext>
            </a:extLst>
          </p:cNvPr>
          <p:cNvPicPr>
            <a:picLocks noChangeAspect="1"/>
          </p:cNvPicPr>
          <p:nvPr/>
        </p:nvPicPr>
        <p:blipFill>
          <a:blip r:embed="rId5"/>
          <a:stretch>
            <a:fillRect/>
          </a:stretch>
        </p:blipFill>
        <p:spPr>
          <a:xfrm>
            <a:off x="456758" y="4088727"/>
            <a:ext cx="1038880" cy="77129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22"/>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Man</a:t>
            </a:r>
            <a:r>
              <a:rPr lang="tr-TR" sz="2400" b="1" dirty="0">
                <a:solidFill>
                  <a:srgbClr val="F2F2F2"/>
                </a:solidFill>
                <a:latin typeface="Calibri"/>
                <a:ea typeface="Calibri"/>
                <a:cs typeface="Calibri"/>
                <a:sym typeface="Calibri"/>
              </a:rPr>
              <a:t>i</a:t>
            </a:r>
            <a:r>
              <a:rPr lang="tr-TR" sz="2400" b="1" i="0" u="none" strike="noStrike" cap="none" dirty="0">
                <a:solidFill>
                  <a:srgbClr val="F2F2F2"/>
                </a:solidFill>
                <a:latin typeface="Calibri"/>
                <a:ea typeface="Calibri"/>
                <a:cs typeface="Calibri"/>
                <a:sym typeface="Calibri"/>
              </a:rPr>
              <a:t>pulation system:</a:t>
            </a:r>
            <a:endParaRPr sz="2400" b="1" i="0" u="none" strike="noStrike" cap="none" dirty="0">
              <a:solidFill>
                <a:srgbClr val="F2F2F2"/>
              </a:solidFill>
              <a:latin typeface="Calibri"/>
              <a:ea typeface="Calibri"/>
              <a:cs typeface="Calibri"/>
              <a:sym typeface="Calibri"/>
            </a:endParaRPr>
          </a:p>
        </p:txBody>
      </p:sp>
      <p:sp>
        <p:nvSpPr>
          <p:cNvPr id="337" name="Google Shape;337;p22"/>
          <p:cNvSpPr txBox="1"/>
          <p:nvPr/>
        </p:nvSpPr>
        <p:spPr>
          <a:xfrm>
            <a:off x="2892308" y="2014690"/>
            <a:ext cx="5854500"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There are in total 4 ways to steer the rover: using desktop application, joystick, VR and 3d mouse . Of course Rover also can operate in autonomous mode, which also is supported by our Control Panel. </a:t>
            </a:r>
            <a:r>
              <a:rPr lang="pl-PL" b="0" i="0" u="none" strike="noStrike" baseline="0" dirty="0">
                <a:solidFill>
                  <a:schemeClr val="bg1"/>
                </a:solidFill>
                <a:latin typeface="Calibri" panose="020F0502020204030204" pitchFamily="34" charset="0"/>
              </a:rPr>
              <a:t>The </a:t>
            </a:r>
            <a:r>
              <a:rPr lang="pl-PL" b="0" i="0" u="none" strike="noStrike" baseline="0" dirty="0" err="1">
                <a:solidFill>
                  <a:schemeClr val="bg1"/>
                </a:solidFill>
                <a:latin typeface="Calibri" panose="020F0502020204030204" pitchFamily="34" charset="0"/>
              </a:rPr>
              <a:t>robotic</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arm</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weight</a:t>
            </a:r>
            <a:r>
              <a:rPr lang="pl-PL" b="0" i="0" u="none" strike="noStrike" baseline="0" dirty="0">
                <a:solidFill>
                  <a:schemeClr val="bg1"/>
                </a:solidFill>
                <a:latin typeface="Calibri" panose="020F0502020204030204" pitchFamily="34" charset="0"/>
              </a:rPr>
              <a:t> 14.5kg. </a:t>
            </a:r>
            <a:r>
              <a:rPr lang="pl-PL" b="0" i="0" u="none" strike="noStrike" baseline="0" dirty="0" err="1">
                <a:solidFill>
                  <a:schemeClr val="bg1"/>
                </a:solidFill>
                <a:latin typeface="Calibri" panose="020F0502020204030204" pitchFamily="34" charset="0"/>
              </a:rPr>
              <a:t>Zed</a:t>
            </a:r>
            <a:r>
              <a:rPr lang="pl-PL" b="0" i="0" u="none" strike="noStrike" baseline="0" dirty="0">
                <a:solidFill>
                  <a:schemeClr val="bg1"/>
                </a:solidFill>
                <a:latin typeface="Calibri" panose="020F0502020204030204" pitchFamily="34" charset="0"/>
              </a:rPr>
              <a:t> 2 </a:t>
            </a:r>
            <a:r>
              <a:rPr lang="pl-PL" b="0" i="0" u="none" strike="noStrike" baseline="0" dirty="0" err="1">
                <a:solidFill>
                  <a:schemeClr val="bg1"/>
                </a:solidFill>
                <a:latin typeface="Calibri" panose="020F0502020204030204" pitchFamily="34" charset="0"/>
              </a:rPr>
              <a:t>Camera</a:t>
            </a:r>
            <a:r>
              <a:rPr lang="pl-PL" b="0" i="0" u="none" strike="noStrike" baseline="0" dirty="0">
                <a:solidFill>
                  <a:schemeClr val="bg1"/>
                </a:solidFill>
                <a:latin typeface="Calibri" panose="020F0502020204030204" pitchFamily="34" charset="0"/>
              </a:rPr>
              <a:t> with </a:t>
            </a:r>
            <a:r>
              <a:rPr lang="pl-PL" b="0" i="0" u="none" strike="noStrike" baseline="0" dirty="0" err="1">
                <a:solidFill>
                  <a:schemeClr val="bg1"/>
                </a:solidFill>
                <a:latin typeface="Calibri" panose="020F0502020204030204" pitchFamily="34" charset="0"/>
              </a:rPr>
              <a:t>Jetson</a:t>
            </a:r>
            <a:r>
              <a:rPr lang="pl-PL" b="0" i="0" u="none" strike="noStrike" baseline="0" dirty="0">
                <a:solidFill>
                  <a:schemeClr val="bg1"/>
                </a:solidFill>
                <a:latin typeface="Calibri" panose="020F0502020204030204" pitchFamily="34" charset="0"/>
              </a:rPr>
              <a:t> Tx2 </a:t>
            </a:r>
            <a:r>
              <a:rPr lang="pl-PL" b="0" i="0" u="none" strike="noStrike" baseline="0" dirty="0" err="1">
                <a:solidFill>
                  <a:schemeClr val="bg1"/>
                </a:solidFill>
                <a:latin typeface="Calibri" panose="020F0502020204030204" pitchFamily="34" charset="0"/>
              </a:rPr>
              <a:t>weight</a:t>
            </a:r>
            <a:r>
              <a:rPr lang="pl-PL" b="0" i="0" u="none" strike="noStrike" baseline="0" dirty="0">
                <a:solidFill>
                  <a:schemeClr val="bg1"/>
                </a:solidFill>
                <a:latin typeface="Calibri" panose="020F0502020204030204" pitchFamily="34" charset="0"/>
              </a:rPr>
              <a:t> 1.5kg. </a:t>
            </a:r>
            <a:r>
              <a:rPr lang="en-US" b="0" i="0" u="none" strike="noStrike" baseline="0" dirty="0">
                <a:solidFill>
                  <a:schemeClr val="bg1"/>
                </a:solidFill>
                <a:latin typeface="Calibri" panose="020F0502020204030204" pitchFamily="34" charset="0"/>
              </a:rPr>
              <a:t>The Mars Rover Control Panel is a desktop application written in C++ using the Qt 6.4.2 framework and QML for user interface design. </a:t>
            </a:r>
            <a:r>
              <a:rPr lang="pl-PL" dirty="0">
                <a:solidFill>
                  <a:schemeClr val="bg1"/>
                </a:solidFill>
                <a:latin typeface="Calibri" panose="020F0502020204030204" pitchFamily="34" charset="0"/>
              </a:rPr>
              <a:t>T</a:t>
            </a:r>
            <a:r>
              <a:rPr lang="en-US" b="0" i="0" u="none" strike="noStrike" baseline="0" dirty="0">
                <a:solidFill>
                  <a:schemeClr val="bg1"/>
                </a:solidFill>
                <a:latin typeface="Calibri" panose="020F0502020204030204" pitchFamily="34" charset="0"/>
              </a:rPr>
              <a:t>h</a:t>
            </a:r>
            <a:r>
              <a:rPr lang="pl-PL" b="0" i="0" u="none" strike="noStrike" baseline="0" dirty="0">
                <a:solidFill>
                  <a:schemeClr val="bg1"/>
                </a:solidFill>
                <a:latin typeface="Calibri" panose="020F0502020204030204" pitchFamily="34" charset="0"/>
              </a:rPr>
              <a:t>e</a:t>
            </a:r>
            <a:r>
              <a:rPr lang="en-US" b="0" i="0" u="none" strike="noStrike" baseline="0" dirty="0">
                <a:solidFill>
                  <a:schemeClr val="bg1"/>
                </a:solidFill>
                <a:latin typeface="Calibri" panose="020F0502020204030204" pitchFamily="34" charset="0"/>
              </a:rPr>
              <a:t> Rover Control Panel is a highly advanced software application that provides sophisticated control over a Mars rover, using a combination of C++, Qt, and QML to create a powerful and user-friendly interface for controlling the rover's movements, arm, and exploration of the Martian landscape</a:t>
            </a:r>
            <a:r>
              <a:rPr lang="pl-PL" b="0" i="0" u="none" strike="noStrike" baseline="0" dirty="0">
                <a:solidFill>
                  <a:schemeClr val="bg1"/>
                </a:solidFill>
                <a:latin typeface="Calibri" panose="020F0502020204030204" pitchFamily="34" charset="0"/>
              </a:rPr>
              <a:t>.</a:t>
            </a:r>
            <a:endParaRPr lang="en-US" b="0" i="0" u="none" strike="noStrike" cap="none" dirty="0">
              <a:solidFill>
                <a:schemeClr val="bg1"/>
              </a:solidFill>
              <a:latin typeface="Calibri"/>
              <a:ea typeface="Calibri"/>
              <a:cs typeface="Calibri"/>
              <a:sym typeface="Calibri"/>
            </a:endParaRPr>
          </a:p>
        </p:txBody>
      </p:sp>
      <p:sp>
        <p:nvSpPr>
          <p:cNvPr id="342" name="Google Shape;3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30</a:t>
            </a:fld>
            <a:endParaRPr/>
          </a:p>
        </p:txBody>
      </p:sp>
      <p:sp>
        <p:nvSpPr>
          <p:cNvPr id="343" name="Google Shape;34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45" name="Google Shape;345;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1CD9DA4B-EC2B-A87C-C32E-CAC84CA3A04F}"/>
              </a:ext>
            </a:extLst>
          </p:cNvPr>
          <p:cNvPicPr>
            <a:picLocks noChangeAspect="1"/>
          </p:cNvPicPr>
          <p:nvPr/>
        </p:nvPicPr>
        <p:blipFill>
          <a:blip r:embed="rId5"/>
          <a:stretch>
            <a:fillRect/>
          </a:stretch>
        </p:blipFill>
        <p:spPr>
          <a:xfrm>
            <a:off x="463685" y="4066469"/>
            <a:ext cx="1068860" cy="793548"/>
          </a:xfrm>
          <a:prstGeom prst="rect">
            <a:avLst/>
          </a:prstGeom>
        </p:spPr>
      </p:pic>
    </p:spTree>
    <p:extLst>
      <p:ext uri="{BB962C8B-B14F-4D97-AF65-F5344CB8AC3E}">
        <p14:creationId xmlns:p14="http://schemas.microsoft.com/office/powerpoint/2010/main" val="1834642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23"/>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51" name="Google Shape;351;p23"/>
          <p:cNvSpPr txBox="1"/>
          <p:nvPr/>
        </p:nvSpPr>
        <p:spPr>
          <a:xfrm>
            <a:off x="2911750" y="1370250"/>
            <a:ext cx="5854500" cy="255451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pl-PL" dirty="0" err="1">
                <a:solidFill>
                  <a:schemeClr val="bg1"/>
                </a:solidFill>
                <a:latin typeface="Calibri" panose="020F0502020204030204" pitchFamily="34" charset="0"/>
              </a:rPr>
              <a:t>Biology</a:t>
            </a:r>
            <a:r>
              <a:rPr lang="pl-PL" dirty="0">
                <a:solidFill>
                  <a:schemeClr val="bg1"/>
                </a:solidFill>
                <a:latin typeface="Calibri" panose="020F0502020204030204" pitchFamily="34" charset="0"/>
              </a:rPr>
              <a:t> module</a:t>
            </a:r>
            <a:r>
              <a:rPr lang="en-US" b="0" i="0" u="none" strike="noStrike" baseline="0" dirty="0">
                <a:solidFill>
                  <a:schemeClr val="bg1"/>
                </a:solidFill>
                <a:latin typeface="Calibri" panose="020F0502020204030204" pitchFamily="34" charset="0"/>
              </a:rPr>
              <a:t> consists of four modules instead of three. Each one of them was designed using the SolidWorks software. Creating the model this way enabled us to use it for 3D printing, which is, along with necessary mechanical and electronic devices, the basic technique of producing the containers. The soil and rock samples are collected by the rover using the special manipulator claws resembling a digger. The sample is then placed inside one of the containers inside first module. Servomechanisms are used to control flaps opening and closing each container opening, triggered remotely using the computer control panel</a:t>
            </a:r>
            <a:r>
              <a:rPr lang="pl-PL" b="0" i="0" u="none" strike="noStrike" baseline="0" dirty="0">
                <a:solidFill>
                  <a:schemeClr val="bg1"/>
                </a:solidFill>
                <a:latin typeface="Calibri" panose="020F0502020204030204" pitchFamily="34" charset="0"/>
              </a:rPr>
              <a:t>. </a:t>
            </a:r>
            <a:r>
              <a:rPr lang="pl-PL" sz="1400" dirty="0">
                <a:solidFill>
                  <a:schemeClr val="bg1"/>
                </a:solidFill>
                <a:latin typeface="Calibri" panose="020F0502020204030204" pitchFamily="34" charset="0"/>
              </a:rPr>
              <a:t>T</a:t>
            </a:r>
            <a:r>
              <a:rPr lang="en-US" sz="1400" b="0" i="0" u="none" strike="noStrike" baseline="0" dirty="0">
                <a:solidFill>
                  <a:schemeClr val="bg1"/>
                </a:solidFill>
                <a:latin typeface="Calibri" panose="020F0502020204030204" pitchFamily="34" charset="0"/>
              </a:rPr>
              <a:t>he tests of physical and electronical devices, such as the spectrophotometer and luminometer are conducted, so that we are aware of using them safely</a:t>
            </a:r>
            <a:r>
              <a:rPr lang="pl-PL" sz="1400" b="0" i="0" u="none" strike="noStrike" baseline="0" dirty="0">
                <a:solidFill>
                  <a:schemeClr val="bg1"/>
                </a:solidFill>
                <a:latin typeface="Calibri" panose="020F0502020204030204" pitchFamily="34" charset="0"/>
              </a:rPr>
              <a:t>. </a:t>
            </a:r>
            <a:endParaRPr b="0" i="0" u="none" strike="noStrike" cap="none" dirty="0">
              <a:solidFill>
                <a:schemeClr val="bg1"/>
              </a:solidFill>
              <a:latin typeface="Calibri"/>
              <a:ea typeface="Calibri"/>
              <a:cs typeface="Calibri"/>
              <a:sym typeface="Calibri"/>
            </a:endParaRPr>
          </a:p>
        </p:txBody>
      </p:sp>
      <p:sp>
        <p:nvSpPr>
          <p:cNvPr id="356" name="Google Shape;35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31</a:t>
            </a:fld>
            <a:endParaRPr/>
          </a:p>
        </p:txBody>
      </p:sp>
      <p:sp>
        <p:nvSpPr>
          <p:cNvPr id="357" name="Google Shape;357;p2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59" name="Google Shape;359;p2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C199327D-A5E6-7968-C3E1-D025873AEF52}"/>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24"/>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65" name="Google Shape;365;p24"/>
          <p:cNvSpPr txBox="1"/>
          <p:nvPr/>
        </p:nvSpPr>
        <p:spPr>
          <a:xfrm>
            <a:off x="2892308" y="2134999"/>
            <a:ext cx="5854500" cy="1754296"/>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b="0" i="0" u="none" strike="noStrike" baseline="0" dirty="0">
                <a:solidFill>
                  <a:schemeClr val="bg1"/>
                </a:solidFill>
                <a:latin typeface="Calibri" panose="020F0502020204030204" pitchFamily="34" charset="0"/>
              </a:rPr>
              <a:t>The main feature introduced this year is a fourth module – a luminometer. It will be installed outside, in an easily accessible spot onboard the rover. This device, using special swabs, indicates any presence of living matter within several minutes. The swabs will be accessible for the rover manipulator for grabbing and testing the solution. Then, they will be stuck inside the luminometer reader and analyzed. This device serves as our main indicator of living matter.</a:t>
            </a:r>
            <a:r>
              <a:rPr lang="en-US" sz="1800" b="0" i="0" u="none" strike="noStrike" baseline="0" dirty="0">
                <a:solidFill>
                  <a:srgbClr val="000000"/>
                </a:solidFill>
                <a:latin typeface="Calibri" panose="020F0502020204030204" pitchFamily="34" charset="0"/>
              </a:rPr>
              <a:t> </a:t>
            </a:r>
            <a:endParaRPr b="0" i="0" u="none" strike="noStrike" cap="none" dirty="0">
              <a:solidFill>
                <a:schemeClr val="bg1"/>
              </a:solidFill>
              <a:latin typeface="Calibri"/>
              <a:ea typeface="Calibri"/>
              <a:cs typeface="Calibri"/>
              <a:sym typeface="Calibri"/>
            </a:endParaRPr>
          </a:p>
        </p:txBody>
      </p:sp>
      <p:sp>
        <p:nvSpPr>
          <p:cNvPr id="368" name="Google Shape;36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32</a:t>
            </a:fld>
            <a:endParaRPr/>
          </a:p>
        </p:txBody>
      </p:sp>
      <p:sp>
        <p:nvSpPr>
          <p:cNvPr id="369" name="Google Shape;369;p24"/>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71" name="Google Shape;371;p2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07B045D8-FBF6-A021-EEBC-173F46834E60}"/>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5"/>
          <p:cNvSpPr txBox="1"/>
          <p:nvPr/>
        </p:nvSpPr>
        <p:spPr>
          <a:xfrm>
            <a:off x="3412719" y="339121"/>
            <a:ext cx="2450638"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Science Payload:</a:t>
            </a:r>
            <a:endParaRPr sz="2400" b="1" i="0" u="none" strike="noStrike" cap="none" dirty="0">
              <a:solidFill>
                <a:srgbClr val="F2F2F2"/>
              </a:solidFill>
              <a:latin typeface="Calibri"/>
              <a:ea typeface="Calibri"/>
              <a:cs typeface="Calibri"/>
              <a:sym typeface="Calibri"/>
            </a:endParaRPr>
          </a:p>
        </p:txBody>
      </p:sp>
      <p:sp>
        <p:nvSpPr>
          <p:cNvPr id="379" name="Google Shape;3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33</a:t>
            </a:fld>
            <a:endParaRPr/>
          </a:p>
        </p:txBody>
      </p:sp>
      <p:sp>
        <p:nvSpPr>
          <p:cNvPr id="380" name="Google Shape;38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82" name="Google Shape;382;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3CA2FD6A-A19B-009E-0B64-9A59DF6DC36A}"/>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7" name="Obraz 6" descr="Obraz zawierający stół, w pomieszczeniu, drewniany&#10;&#10;Opis wygenerowany automatycznie">
            <a:extLst>
              <a:ext uri="{FF2B5EF4-FFF2-40B4-BE49-F238E27FC236}">
                <a16:creationId xmlns:a16="http://schemas.microsoft.com/office/drawing/2014/main" id="{DF539B0A-E140-4B71-4E67-04B49A181AD7}"/>
              </a:ext>
            </a:extLst>
          </p:cNvPr>
          <p:cNvPicPr>
            <a:picLocks noChangeAspect="1"/>
          </p:cNvPicPr>
          <p:nvPr/>
        </p:nvPicPr>
        <p:blipFill>
          <a:blip r:embed="rId6"/>
          <a:stretch>
            <a:fillRect/>
          </a:stretch>
        </p:blipFill>
        <p:spPr>
          <a:xfrm>
            <a:off x="3704467" y="2691435"/>
            <a:ext cx="5144178" cy="2168582"/>
          </a:xfrm>
          <a:prstGeom prst="rect">
            <a:avLst/>
          </a:prstGeom>
          <a:ln>
            <a:noFill/>
          </a:ln>
          <a:effectLst>
            <a:outerShdw blurRad="292100" dist="139700" dir="2700000" algn="tl" rotWithShape="0">
              <a:srgbClr val="333333">
                <a:alpha val="65000"/>
              </a:srgbClr>
            </a:outerShdw>
          </a:effectLst>
        </p:spPr>
      </p:pic>
      <p:pic>
        <p:nvPicPr>
          <p:cNvPr id="4" name="Obraz 3">
            <a:extLst>
              <a:ext uri="{FF2B5EF4-FFF2-40B4-BE49-F238E27FC236}">
                <a16:creationId xmlns:a16="http://schemas.microsoft.com/office/drawing/2014/main" id="{D7E41A54-EE98-52A7-D753-4082BC3039C9}"/>
              </a:ext>
            </a:extLst>
          </p:cNvPr>
          <p:cNvPicPr>
            <a:picLocks noChangeAspect="1"/>
          </p:cNvPicPr>
          <p:nvPr/>
        </p:nvPicPr>
        <p:blipFill>
          <a:blip r:embed="rId7"/>
          <a:stretch>
            <a:fillRect/>
          </a:stretch>
        </p:blipFill>
        <p:spPr>
          <a:xfrm>
            <a:off x="409689" y="1204100"/>
            <a:ext cx="3787236" cy="22174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5"/>
          <p:cNvSpPr txBox="1"/>
          <p:nvPr/>
        </p:nvSpPr>
        <p:spPr>
          <a:xfrm>
            <a:off x="3412719" y="339121"/>
            <a:ext cx="2450638"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Science Payload:</a:t>
            </a:r>
            <a:endParaRPr sz="2400" b="1" i="0" u="none" strike="noStrike" cap="none" dirty="0">
              <a:solidFill>
                <a:srgbClr val="F2F2F2"/>
              </a:solidFill>
              <a:latin typeface="Calibri"/>
              <a:ea typeface="Calibri"/>
              <a:cs typeface="Calibri"/>
              <a:sym typeface="Calibri"/>
            </a:endParaRPr>
          </a:p>
        </p:txBody>
      </p:sp>
      <p:sp>
        <p:nvSpPr>
          <p:cNvPr id="379" name="Google Shape;3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34</a:t>
            </a:fld>
            <a:endParaRPr/>
          </a:p>
        </p:txBody>
      </p:sp>
      <p:sp>
        <p:nvSpPr>
          <p:cNvPr id="380" name="Google Shape;38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82" name="Google Shape;382;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3CA2FD6A-A19B-009E-0B64-9A59DF6DC36A}"/>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9" name="Obraz 8" descr="Obraz zawierający podłoga&#10;&#10;Opis wygenerowany automatycznie">
            <a:extLst>
              <a:ext uri="{FF2B5EF4-FFF2-40B4-BE49-F238E27FC236}">
                <a16:creationId xmlns:a16="http://schemas.microsoft.com/office/drawing/2014/main" id="{BB95931A-422C-7677-7A6A-D06D4CEC0EED}"/>
              </a:ext>
            </a:extLst>
          </p:cNvPr>
          <p:cNvPicPr>
            <a:picLocks noChangeAspect="1"/>
          </p:cNvPicPr>
          <p:nvPr/>
        </p:nvPicPr>
        <p:blipFill>
          <a:blip r:embed="rId6"/>
          <a:stretch>
            <a:fillRect/>
          </a:stretch>
        </p:blipFill>
        <p:spPr>
          <a:xfrm>
            <a:off x="4461590" y="2846717"/>
            <a:ext cx="4261854" cy="2100254"/>
          </a:xfrm>
          <a:prstGeom prst="rect">
            <a:avLst/>
          </a:prstGeom>
          <a:ln>
            <a:noFill/>
          </a:ln>
          <a:effectLst>
            <a:outerShdw blurRad="292100" dist="139700" dir="2700000" algn="tl" rotWithShape="0">
              <a:srgbClr val="333333">
                <a:alpha val="65000"/>
              </a:srgbClr>
            </a:outerShdw>
          </a:effectLst>
        </p:spPr>
      </p:pic>
      <p:pic>
        <p:nvPicPr>
          <p:cNvPr id="6" name="Obraz 5" descr="Obraz zawierający tekst&#10;&#10;Opis wygenerowany automatycznie">
            <a:extLst>
              <a:ext uri="{FF2B5EF4-FFF2-40B4-BE49-F238E27FC236}">
                <a16:creationId xmlns:a16="http://schemas.microsoft.com/office/drawing/2014/main" id="{6AEBCE54-E845-6FAE-F1D4-1ADF643FC1D0}"/>
              </a:ext>
            </a:extLst>
          </p:cNvPr>
          <p:cNvPicPr>
            <a:picLocks noChangeAspect="1"/>
          </p:cNvPicPr>
          <p:nvPr/>
        </p:nvPicPr>
        <p:blipFill>
          <a:blip r:embed="rId7"/>
          <a:stretch>
            <a:fillRect/>
          </a:stretch>
        </p:blipFill>
        <p:spPr>
          <a:xfrm>
            <a:off x="463685" y="1030038"/>
            <a:ext cx="4243826" cy="2433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9260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26"/>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88" name="Google Shape;388;p26"/>
          <p:cNvSpPr txBox="1"/>
          <p:nvPr/>
        </p:nvSpPr>
        <p:spPr>
          <a:xfrm>
            <a:off x="2892308" y="1006255"/>
            <a:ext cx="5854500" cy="384717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solidFill>
                  <a:schemeClr val="bg1"/>
                </a:solidFill>
                <a:latin typeface="Calibri" panose="020F0502020204030204" pitchFamily="34" charset="0"/>
              </a:rPr>
              <a:t>The rotating revolver allows to </a:t>
            </a:r>
            <a:r>
              <a:rPr lang="en-US" b="0" i="0" u="none" strike="noStrike" baseline="0" dirty="0" err="1">
                <a:solidFill>
                  <a:schemeClr val="bg1"/>
                </a:solidFill>
                <a:latin typeface="Calibri" panose="020F0502020204030204" pitchFamily="34" charset="0"/>
              </a:rPr>
              <a:t>centre</a:t>
            </a:r>
            <a:r>
              <a:rPr lang="en-US" b="0" i="0" u="none" strike="noStrike" baseline="0" dirty="0">
                <a:solidFill>
                  <a:schemeClr val="bg1"/>
                </a:solidFill>
                <a:latin typeface="Calibri" panose="020F0502020204030204" pitchFamily="34" charset="0"/>
              </a:rPr>
              <a:t> </a:t>
            </a:r>
            <a:r>
              <a:rPr lang="en-US" b="0" i="0" u="none" strike="noStrike" baseline="0" dirty="0" err="1">
                <a:solidFill>
                  <a:schemeClr val="bg1"/>
                </a:solidFill>
                <a:latin typeface="Calibri" panose="020F0502020204030204" pitchFamily="34" charset="0"/>
              </a:rPr>
              <a:t>thetubes</a:t>
            </a:r>
            <a:r>
              <a:rPr lang="en-US" b="0" i="0" u="none" strike="noStrike" baseline="0" dirty="0">
                <a:solidFill>
                  <a:schemeClr val="bg1"/>
                </a:solidFill>
                <a:latin typeface="Calibri" panose="020F0502020204030204" pitchFamily="34" charset="0"/>
              </a:rPr>
              <a:t> and spectral cuvettes towards the previously calibrated spectrophotometer (</a:t>
            </a:r>
            <a:r>
              <a:rPr lang="en-US" b="0" i="0" u="none" strike="noStrike" baseline="0" dirty="0" err="1">
                <a:solidFill>
                  <a:schemeClr val="bg1"/>
                </a:solidFill>
                <a:latin typeface="Calibri" panose="020F0502020204030204" pitchFamily="34" charset="0"/>
              </a:rPr>
              <a:t>SparkFun</a:t>
            </a:r>
            <a:r>
              <a:rPr lang="pl-PL"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AS7265X). Inside the </a:t>
            </a:r>
            <a:r>
              <a:rPr lang="en-US" b="0" i="0" u="none" strike="noStrike" baseline="0" dirty="0" err="1">
                <a:solidFill>
                  <a:schemeClr val="bg1"/>
                </a:solidFill>
                <a:latin typeface="Calibri" panose="020F0502020204030204" pitchFamily="34" charset="0"/>
              </a:rPr>
              <a:t>revoler</a:t>
            </a:r>
            <a:r>
              <a:rPr lang="en-US" b="0" i="0" u="none" strike="noStrike" baseline="0" dirty="0">
                <a:solidFill>
                  <a:schemeClr val="bg1"/>
                </a:solidFill>
                <a:latin typeface="Calibri" panose="020F0502020204030204" pitchFamily="34" charset="0"/>
              </a:rPr>
              <a:t>, appropriate lightning conditions are provided with lamps and specific</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background </a:t>
            </a:r>
            <a:r>
              <a:rPr lang="en-US" b="0" i="0" u="none" strike="noStrike" baseline="0" dirty="0" err="1">
                <a:solidFill>
                  <a:schemeClr val="bg1"/>
                </a:solidFill>
                <a:latin typeface="Calibri" panose="020F0502020204030204" pitchFamily="34" charset="0"/>
              </a:rPr>
              <a:t>colours</a:t>
            </a:r>
            <a:r>
              <a:rPr lang="en-US" b="0" i="0" u="none" strike="noStrike" baseline="0" dirty="0">
                <a:solidFill>
                  <a:schemeClr val="bg1"/>
                </a:solidFill>
                <a:latin typeface="Calibri" panose="020F0502020204030204" pitchFamily="34" charset="0"/>
              </a:rPr>
              <a:t>. The signal from the spectrophotometer is received by the team member</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outside the rover. It allows us to compare and detect changes in the light absorbed by the solution.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Each aberration from expected values signalizes changes in the components of the solution – it can,</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for example, contain proteins or other biomolecules. </a:t>
            </a:r>
            <a:r>
              <a:rPr lang="pl-PL" dirty="0">
                <a:solidFill>
                  <a:schemeClr val="bg1"/>
                </a:solidFill>
                <a:latin typeface="Calibri" panose="020F0502020204030204" pitchFamily="34" charset="0"/>
              </a:rPr>
              <a:t>T</a:t>
            </a:r>
            <a:r>
              <a:rPr lang="en-US" b="0" i="0" u="none" strike="noStrike" baseline="0" dirty="0">
                <a:solidFill>
                  <a:schemeClr val="bg1"/>
                </a:solidFill>
                <a:latin typeface="Calibri" panose="020F0502020204030204" pitchFamily="34" charset="0"/>
              </a:rPr>
              <a:t>he colorimetrical analysis. Along with the spectral analysis, the </a:t>
            </a:r>
            <a:r>
              <a:rPr lang="en-US" b="0" i="0" u="none" strike="noStrike" baseline="0" dirty="0" err="1">
                <a:solidFill>
                  <a:schemeClr val="bg1"/>
                </a:solidFill>
                <a:latin typeface="Calibri" panose="020F0502020204030204" pitchFamily="34" charset="0"/>
              </a:rPr>
              <a:t>colometricaltestes</a:t>
            </a:r>
            <a:r>
              <a:rPr lang="en-US" b="0" i="0" u="none" strike="noStrike" baseline="0" dirty="0">
                <a:solidFill>
                  <a:schemeClr val="bg1"/>
                </a:solidFill>
                <a:latin typeface="Calibri" panose="020F0502020204030204" pitchFamily="34" charset="0"/>
              </a:rPr>
              <a:t> are conducted in designated test tubes. They will be filled with proper chemical </a:t>
            </a:r>
            <a:r>
              <a:rPr lang="en-US" b="0" i="0" u="none" strike="noStrike" baseline="0" dirty="0" err="1">
                <a:solidFill>
                  <a:schemeClr val="bg1"/>
                </a:solidFill>
                <a:latin typeface="Calibri" panose="020F0502020204030204" pitchFamily="34" charset="0"/>
              </a:rPr>
              <a:t>reagentsbefore</a:t>
            </a:r>
            <a:r>
              <a:rPr lang="en-US" b="0" i="0" u="none" strike="noStrike" baseline="0" dirty="0">
                <a:solidFill>
                  <a:schemeClr val="bg1"/>
                </a:solidFill>
                <a:latin typeface="Calibri" panose="020F0502020204030204" pitchFamily="34" charset="0"/>
              </a:rPr>
              <a:t> beginning the mission. Then, the solution will be introduced to them and the reaction will </a:t>
            </a:r>
            <a:r>
              <a:rPr lang="en-US" b="0" i="0" u="none" strike="noStrike" baseline="0" dirty="0" err="1">
                <a:solidFill>
                  <a:schemeClr val="bg1"/>
                </a:solidFill>
                <a:latin typeface="Calibri" panose="020F0502020204030204" pitchFamily="34" charset="0"/>
              </a:rPr>
              <a:t>bewatched</a:t>
            </a:r>
            <a:r>
              <a:rPr lang="en-US" b="0" i="0" u="none" strike="noStrike" baseline="0" dirty="0">
                <a:solidFill>
                  <a:schemeClr val="bg1"/>
                </a:solidFill>
                <a:latin typeface="Calibri" panose="020F0502020204030204" pitchFamily="34" charset="0"/>
              </a:rPr>
              <a:t> remotely by the team members using the IP camera installed inside the revolver. </a:t>
            </a:r>
            <a:r>
              <a:rPr lang="en-US" b="0" i="0" u="none" strike="noStrike" baseline="0" dirty="0" err="1">
                <a:solidFill>
                  <a:schemeClr val="bg1"/>
                </a:solidFill>
                <a:latin typeface="Calibri" panose="020F0502020204030204" pitchFamily="34" charset="0"/>
              </a:rPr>
              <a:t>Ourplanned</a:t>
            </a:r>
            <a:r>
              <a:rPr lang="en-US" b="0" i="0" u="none" strike="noStrike" baseline="0" dirty="0">
                <a:solidFill>
                  <a:schemeClr val="bg1"/>
                </a:solidFill>
                <a:latin typeface="Calibri" panose="020F0502020204030204" pitchFamily="34" charset="0"/>
              </a:rPr>
              <a:t> reactions do not require heating for safety reasons. Several reactions have been selected by</a:t>
            </a:r>
            <a:r>
              <a:rPr lang="pl-PL" b="0" i="0" u="none" strike="noStrike" baseline="0" dirty="0">
                <a:solidFill>
                  <a:schemeClr val="bg1"/>
                </a:solidFill>
                <a:latin typeface="Calibri" panose="020F0502020204030204" pitchFamily="34" charset="0"/>
              </a:rPr>
              <a:t> </a:t>
            </a:r>
            <a:r>
              <a:rPr lang="en-US" b="0" i="0" u="none" strike="noStrike" baseline="0" dirty="0" err="1">
                <a:solidFill>
                  <a:schemeClr val="bg1"/>
                </a:solidFill>
                <a:latin typeface="Calibri" panose="020F0502020204030204" pitchFamily="34" charset="0"/>
              </a:rPr>
              <a:t>far:Ninhydrin</a:t>
            </a:r>
            <a:r>
              <a:rPr lang="en-US" b="0" i="0" u="none" strike="noStrike" baseline="0" dirty="0">
                <a:solidFill>
                  <a:schemeClr val="bg1"/>
                </a:solidFill>
                <a:latin typeface="Calibri" panose="020F0502020204030204" pitchFamily="34" charset="0"/>
              </a:rPr>
              <a:t> test – ninhydrin will be used to detect ammonia, amines and</a:t>
            </a:r>
            <a:r>
              <a:rPr lang="pl-PL" b="0" i="0" u="none" strike="noStrike" baseline="0" dirty="0">
                <a:solidFill>
                  <a:schemeClr val="bg1"/>
                </a:solidFill>
                <a:latin typeface="Calibri" panose="020F0502020204030204" pitchFamily="34" charset="0"/>
              </a:rPr>
              <a:t> </a:t>
            </a:r>
            <a:r>
              <a:rPr lang="en-US" b="0" i="0" u="none" strike="noStrike" baseline="0" dirty="0" err="1">
                <a:solidFill>
                  <a:schemeClr val="bg1"/>
                </a:solidFill>
                <a:latin typeface="Calibri" panose="020F0502020204030204" pitchFamily="34" charset="0"/>
              </a:rPr>
              <a:t>aminoacids</a:t>
            </a:r>
            <a:r>
              <a:rPr lang="en-US" b="0" i="0" u="none" strike="noStrike" baseline="0" dirty="0">
                <a:solidFill>
                  <a:schemeClr val="bg1"/>
                </a:solidFill>
                <a:latin typeface="Calibri" panose="020F0502020204030204" pitchFamily="34" charset="0"/>
              </a:rPr>
              <a:t>. If detected,</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the test tube </a:t>
            </a:r>
            <a:r>
              <a:rPr lang="en-US" b="0" i="0" u="none" strike="noStrike" baseline="0" dirty="0" err="1">
                <a:solidFill>
                  <a:schemeClr val="bg1"/>
                </a:solidFill>
                <a:latin typeface="Calibri" panose="020F0502020204030204" pitchFamily="34" charset="0"/>
              </a:rPr>
              <a:t>turnes</a:t>
            </a:r>
            <a:r>
              <a:rPr lang="en-US" b="0" i="0" u="none" strike="noStrike" baseline="0" dirty="0">
                <a:solidFill>
                  <a:schemeClr val="bg1"/>
                </a:solidFill>
                <a:latin typeface="Calibri" panose="020F0502020204030204" pitchFamily="34" charset="0"/>
              </a:rPr>
              <a:t> distinctly Purple</a:t>
            </a:r>
            <a:r>
              <a:rPr lang="pl-PL" b="0" i="0" u="none" strike="noStrike" baseline="0" dirty="0">
                <a:solidFill>
                  <a:schemeClr val="bg1"/>
                </a:solidFill>
                <a:latin typeface="Calibri" panose="020F0502020204030204" pitchFamily="34" charset="0"/>
              </a:rPr>
              <a:t>. We </a:t>
            </a:r>
            <a:r>
              <a:rPr lang="pl-PL" b="0" i="0" u="none" strike="noStrike" baseline="0" dirty="0" err="1">
                <a:solidFill>
                  <a:schemeClr val="bg1"/>
                </a:solidFill>
                <a:latin typeface="Calibri" panose="020F0502020204030204" pitchFamily="34" charset="0"/>
              </a:rPr>
              <a:t>use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luminomete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Ensure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Hygiena</a:t>
            </a:r>
            <a:r>
              <a:rPr lang="pl-PL" b="0" i="0" u="none" strike="noStrike" baseline="0" dirty="0">
                <a:solidFill>
                  <a:schemeClr val="bg1"/>
                </a:solidFill>
                <a:latin typeface="Calibri" panose="020F0502020204030204" pitchFamily="34" charset="0"/>
              </a:rPr>
              <a:t> model.</a:t>
            </a:r>
            <a:endParaRPr b="0" i="0" u="none" strike="noStrike" cap="none" dirty="0">
              <a:solidFill>
                <a:schemeClr val="bg1"/>
              </a:solidFill>
              <a:latin typeface="Calibri"/>
              <a:ea typeface="Calibri"/>
              <a:cs typeface="Calibri"/>
              <a:sym typeface="Calibri"/>
            </a:endParaRPr>
          </a:p>
        </p:txBody>
      </p:sp>
      <p:sp>
        <p:nvSpPr>
          <p:cNvPr id="393" name="Google Shape;39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35</a:t>
            </a:fld>
            <a:endParaRPr/>
          </a:p>
        </p:txBody>
      </p:sp>
      <p:sp>
        <p:nvSpPr>
          <p:cNvPr id="394" name="Google Shape;394;p26"/>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96" name="Google Shape;396;p2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79A4CD1E-018D-8702-99CA-8C1D524740AD}"/>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7"/>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02" name="Google Shape;402;p27"/>
          <p:cNvSpPr txBox="1"/>
          <p:nvPr/>
        </p:nvSpPr>
        <p:spPr>
          <a:xfrm>
            <a:off x="2911750" y="137025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b="0" i="0" u="none" strike="noStrike" baseline="0" dirty="0">
                <a:solidFill>
                  <a:schemeClr val="bg1"/>
                </a:solidFill>
                <a:latin typeface="Calibri" panose="020F0502020204030204" pitchFamily="34" charset="0"/>
              </a:rPr>
              <a:t>In </a:t>
            </a:r>
            <a:r>
              <a:rPr lang="en-US" b="0" i="0" u="none" strike="noStrike" baseline="0" dirty="0">
                <a:solidFill>
                  <a:schemeClr val="bg1"/>
                </a:solidFill>
                <a:latin typeface="Calibri" panose="020F0502020204030204" pitchFamily="34" charset="0"/>
              </a:rPr>
              <a:t>order to avoid loss of connection with the rover, an intelligent system of guiding the mast towards the moving rover was created. The system is based on azimuth calculations, which are determined by the GPS coordinates of the mast and the rover. This reduces the possibility of losing communication with the rover. Communication between the base and the rover is based on three frequency bands: the main 2.4GHz and 5.8GHz (Rocket M2 and M5) and the additional 433MHz (Lora). </a:t>
            </a:r>
            <a:r>
              <a:rPr lang="pl-PL" b="0" i="0" u="none" strike="noStrike" baseline="0" dirty="0" err="1">
                <a:solidFill>
                  <a:schemeClr val="bg1"/>
                </a:solidFill>
                <a:latin typeface="Calibri" panose="020F0502020204030204" pitchFamily="34" charset="0"/>
              </a:rPr>
              <a:t>Additional</a:t>
            </a:r>
            <a:r>
              <a:rPr lang="pl-PL" b="0" i="0" u="none" strike="noStrike" baseline="0" dirty="0">
                <a:solidFill>
                  <a:schemeClr val="bg1"/>
                </a:solidFill>
                <a:latin typeface="Calibri" panose="020F0502020204030204" pitchFamily="34" charset="0"/>
              </a:rPr>
              <a:t> band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used</a:t>
            </a:r>
            <a:r>
              <a:rPr lang="pl-PL" b="0" i="0" u="none" strike="noStrike" baseline="0" dirty="0">
                <a:solidFill>
                  <a:schemeClr val="bg1"/>
                </a:solidFill>
                <a:latin typeface="Calibri" panose="020F0502020204030204" pitchFamily="34" charset="0"/>
              </a:rPr>
              <a:t> in </a:t>
            </a:r>
            <a:r>
              <a:rPr lang="pl-PL" b="0" i="0" u="none" strike="noStrike" baseline="0" dirty="0" err="1">
                <a:solidFill>
                  <a:schemeClr val="bg1"/>
                </a:solidFill>
                <a:latin typeface="Calibri" panose="020F0502020204030204" pitchFamily="34" charset="0"/>
              </a:rPr>
              <a:t>case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lost</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connection</a:t>
            </a:r>
            <a:r>
              <a:rPr lang="pl-PL" b="0" i="0" u="none" strike="noStrike" baseline="0" dirty="0">
                <a:solidFill>
                  <a:schemeClr val="bg1"/>
                </a:solidFill>
                <a:latin typeface="Calibri" panose="020F0502020204030204" pitchFamily="34" charset="0"/>
              </a:rPr>
              <a:t> for </a:t>
            </a:r>
            <a:r>
              <a:rPr lang="pl-PL" b="0" i="0" u="none" strike="noStrike" baseline="0" dirty="0" err="1">
                <a:solidFill>
                  <a:schemeClr val="bg1"/>
                </a:solidFill>
                <a:latin typeface="Calibri" panose="020F0502020204030204" pitchFamily="34" charset="0"/>
              </a:rPr>
              <a:t>example</a:t>
            </a:r>
            <a:r>
              <a:rPr lang="pl-PL" b="0" i="0" u="none" strike="noStrike" baseline="0"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w</a:t>
            </a:r>
            <a:r>
              <a:rPr lang="pl-PL" b="0" i="0" u="none" strike="noStrike" baseline="0" dirty="0" err="1">
                <a:solidFill>
                  <a:schemeClr val="bg1"/>
                </a:solidFill>
                <a:latin typeface="Calibri" panose="020F0502020204030204" pitchFamily="34" charset="0"/>
              </a:rPr>
              <a:t>hen</a:t>
            </a:r>
            <a:r>
              <a:rPr lang="pl-PL" b="0" i="0" u="none" strike="noStrike" baseline="0" dirty="0">
                <a:solidFill>
                  <a:schemeClr val="bg1"/>
                </a:solidFill>
                <a:latin typeface="Calibri" panose="020F0502020204030204" pitchFamily="34" charset="0"/>
              </a:rPr>
              <a:t> the rover </a:t>
            </a:r>
            <a:r>
              <a:rPr lang="pl-PL" b="0" i="0" u="none" strike="noStrike" baseline="0" dirty="0" err="1">
                <a:solidFill>
                  <a:schemeClr val="bg1"/>
                </a:solidFill>
                <a:latin typeface="Calibri" panose="020F0502020204030204" pitchFamily="34" charset="0"/>
              </a:rPr>
              <a:t>is</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behind</a:t>
            </a:r>
            <a:r>
              <a:rPr lang="pl-PL" b="0" i="0" u="none" strike="noStrike" baseline="0" dirty="0">
                <a:solidFill>
                  <a:schemeClr val="bg1"/>
                </a:solidFill>
                <a:latin typeface="Calibri" panose="020F0502020204030204" pitchFamily="34" charset="0"/>
              </a:rPr>
              <a:t> the </a:t>
            </a:r>
            <a:r>
              <a:rPr lang="pl-PL" b="0" i="0" u="none" strike="noStrike" baseline="0" dirty="0" err="1">
                <a:solidFill>
                  <a:schemeClr val="bg1"/>
                </a:solidFill>
                <a:latin typeface="Calibri" panose="020F0502020204030204" pitchFamily="34" charset="0"/>
              </a:rPr>
              <a:t>mountain</a:t>
            </a:r>
            <a:r>
              <a:rPr lang="pl-PL" b="0" i="0" u="none" strike="noStrike" baseline="0" dirty="0">
                <a:solidFill>
                  <a:schemeClr val="bg1"/>
                </a:solidFill>
                <a:latin typeface="Calibri" panose="020F0502020204030204" pitchFamily="34" charset="0"/>
              </a:rPr>
              <a:t>.</a:t>
            </a:r>
            <a:r>
              <a:rPr lang="pl-PL" dirty="0">
                <a:solidFill>
                  <a:schemeClr val="bg1"/>
                </a:solidFill>
                <a:latin typeface="Calibri" panose="020F0502020204030204" pitchFamily="34" charset="0"/>
              </a:rPr>
              <a:t> Lora </a:t>
            </a:r>
            <a:r>
              <a:rPr lang="pl-PL" dirty="0" err="1">
                <a:solidFill>
                  <a:schemeClr val="bg1"/>
                </a:solidFill>
                <a:latin typeface="Calibri" panose="020F0502020204030204" pitchFamily="34" charset="0"/>
              </a:rPr>
              <a:t>allow</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us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come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back</a:t>
            </a:r>
            <a:r>
              <a:rPr lang="pl-PL" dirty="0">
                <a:solidFill>
                  <a:schemeClr val="bg1"/>
                </a:solidFill>
                <a:latin typeface="Calibri" panose="020F0502020204030204" pitchFamily="34" charset="0"/>
              </a:rPr>
              <a:t> to place </a:t>
            </a:r>
            <a:r>
              <a:rPr lang="pl-PL" dirty="0" err="1">
                <a:solidFill>
                  <a:schemeClr val="bg1"/>
                </a:solidFill>
                <a:latin typeface="Calibri" panose="020F0502020204030204" pitchFamily="34" charset="0"/>
              </a:rPr>
              <a:t>where</a:t>
            </a:r>
            <a:r>
              <a:rPr lang="pl-PL" dirty="0">
                <a:solidFill>
                  <a:schemeClr val="bg1"/>
                </a:solidFill>
                <a:latin typeface="Calibri" panose="020F0502020204030204" pitchFamily="34" charset="0"/>
              </a:rPr>
              <a:t> we </a:t>
            </a:r>
            <a:r>
              <a:rPr lang="pl-PL" dirty="0" err="1">
                <a:solidFill>
                  <a:schemeClr val="bg1"/>
                </a:solidFill>
                <a:latin typeface="Calibri" panose="020F0502020204030204" pitchFamily="34" charset="0"/>
              </a:rPr>
              <a:t>see</a:t>
            </a:r>
            <a:r>
              <a:rPr lang="pl-PL" dirty="0">
                <a:solidFill>
                  <a:schemeClr val="bg1"/>
                </a:solidFill>
                <a:latin typeface="Calibri" panose="020F0502020204030204" pitchFamily="34" charset="0"/>
              </a:rPr>
              <a:t> image from the </a:t>
            </a:r>
            <a:r>
              <a:rPr lang="pl-PL" dirty="0" err="1">
                <a:solidFill>
                  <a:schemeClr val="bg1"/>
                </a:solidFill>
                <a:latin typeface="Calibri" panose="020F0502020204030204" pitchFamily="34" charset="0"/>
              </a:rPr>
              <a:t>cameras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Crucial</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thing</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is</a:t>
            </a:r>
            <a:r>
              <a:rPr lang="pl-PL" dirty="0">
                <a:solidFill>
                  <a:schemeClr val="bg1"/>
                </a:solidFill>
                <a:latin typeface="Calibri" panose="020F0502020204030204" pitchFamily="34" charset="0"/>
              </a:rPr>
              <a:t> to </a:t>
            </a:r>
            <a:r>
              <a:rPr lang="pl-PL" dirty="0" err="1">
                <a:solidFill>
                  <a:schemeClr val="bg1"/>
                </a:solidFill>
                <a:latin typeface="Calibri" panose="020F0502020204030204" pitchFamily="34" charset="0"/>
              </a:rPr>
              <a:t>secure</a:t>
            </a:r>
            <a:r>
              <a:rPr lang="pl-PL" dirty="0">
                <a:solidFill>
                  <a:schemeClr val="bg1"/>
                </a:solidFill>
                <a:latin typeface="Calibri" panose="020F0502020204030204" pitchFamily="34" charset="0"/>
              </a:rPr>
              <a:t> and </a:t>
            </a:r>
            <a:r>
              <a:rPr lang="pl-PL" dirty="0" err="1">
                <a:solidFill>
                  <a:schemeClr val="bg1"/>
                </a:solidFill>
                <a:latin typeface="Calibri" panose="020F0502020204030204" pitchFamily="34" charset="0"/>
              </a:rPr>
              <a:t>check</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if</a:t>
            </a:r>
            <a:r>
              <a:rPr lang="pl-PL" dirty="0">
                <a:solidFill>
                  <a:schemeClr val="bg1"/>
                </a:solidFill>
                <a:latin typeface="Calibri" panose="020F0502020204030204" pitchFamily="34" charset="0"/>
              </a:rPr>
              <a:t> the cables </a:t>
            </a:r>
            <a:r>
              <a:rPr lang="pl-PL" dirty="0" err="1">
                <a:solidFill>
                  <a:schemeClr val="bg1"/>
                </a:solidFill>
                <a:latin typeface="Calibri" panose="020F0502020204030204" pitchFamily="34" charset="0"/>
              </a:rPr>
              <a:t>are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properly</a:t>
            </a:r>
            <a:r>
              <a:rPr lang="pl-PL" dirty="0">
                <a:solidFill>
                  <a:schemeClr val="bg1"/>
                </a:solidFill>
                <a:latin typeface="Calibri" panose="020F0502020204030204" pitchFamily="34" charset="0"/>
              </a:rPr>
              <a:t> plug </a:t>
            </a:r>
            <a:r>
              <a:rPr lang="pl-PL" dirty="0" err="1">
                <a:solidFill>
                  <a:schemeClr val="bg1"/>
                </a:solidFill>
                <a:latin typeface="Calibri" panose="020F0502020204030204" pitchFamily="34" charset="0"/>
              </a:rPr>
              <a:t>into</a:t>
            </a:r>
            <a:r>
              <a:rPr lang="pl-PL" dirty="0">
                <a:solidFill>
                  <a:schemeClr val="bg1"/>
                </a:solidFill>
                <a:latin typeface="Calibri" panose="020F0502020204030204" pitchFamily="34" charset="0"/>
              </a:rPr>
              <a:t> the </a:t>
            </a:r>
            <a:r>
              <a:rPr lang="pl-PL" dirty="0" err="1">
                <a:solidFill>
                  <a:schemeClr val="bg1"/>
                </a:solidFill>
                <a:latin typeface="Calibri" panose="020F0502020204030204" pitchFamily="34" charset="0"/>
              </a:rPr>
              <a:t>ports</a:t>
            </a:r>
            <a:r>
              <a:rPr lang="pl-PL" dirty="0">
                <a:solidFill>
                  <a:schemeClr val="bg1"/>
                </a:solidFill>
                <a:latin typeface="Calibri" panose="020F0502020204030204" pitchFamily="34" charset="0"/>
              </a:rPr>
              <a:t>. High </a:t>
            </a:r>
            <a:r>
              <a:rPr lang="pl-PL" dirty="0" err="1">
                <a:solidFill>
                  <a:schemeClr val="bg1"/>
                </a:solidFill>
                <a:latin typeface="Calibri" panose="020F0502020204030204" pitchFamily="34" charset="0"/>
              </a:rPr>
              <a:t>vibrations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during</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overcoming</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obstacles</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could</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cause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unplug</a:t>
            </a:r>
            <a:r>
              <a:rPr lang="pl-PL" dirty="0">
                <a:solidFill>
                  <a:schemeClr val="bg1"/>
                </a:solidFill>
                <a:latin typeface="Calibri" panose="020F0502020204030204" pitchFamily="34" charset="0"/>
              </a:rPr>
              <a:t> the plant and in </a:t>
            </a:r>
            <a:r>
              <a:rPr lang="pl-PL" dirty="0" err="1">
                <a:solidFill>
                  <a:schemeClr val="bg1"/>
                </a:solidFill>
                <a:latin typeface="Calibri" panose="020F0502020204030204" pitchFamily="34" charset="0"/>
              </a:rPr>
              <a:t>result</a:t>
            </a:r>
            <a:r>
              <a:rPr lang="pl-PL" dirty="0">
                <a:solidFill>
                  <a:schemeClr val="bg1"/>
                </a:solidFill>
                <a:latin typeface="Calibri" panose="020F0502020204030204" pitchFamily="34" charset="0"/>
              </a:rPr>
              <a:t> immediate </a:t>
            </a:r>
            <a:r>
              <a:rPr lang="pl-PL" dirty="0" err="1">
                <a:solidFill>
                  <a:schemeClr val="bg1"/>
                </a:solidFill>
                <a:latin typeface="Calibri" panose="020F0502020204030204" pitchFamily="34" charset="0"/>
              </a:rPr>
              <a:t>lose</a:t>
            </a:r>
            <a:r>
              <a:rPr lang="pl-PL" dirty="0">
                <a:solidFill>
                  <a:schemeClr val="bg1"/>
                </a:solidFill>
                <a:latin typeface="Calibri" panose="020F0502020204030204" pitchFamily="34" charset="0"/>
              </a:rPr>
              <a:t> </a:t>
            </a:r>
            <a:r>
              <a:rPr lang="pl-PL" dirty="0" err="1">
                <a:solidFill>
                  <a:schemeClr val="bg1"/>
                </a:solidFill>
                <a:latin typeface="Calibri" panose="020F0502020204030204" pitchFamily="34" charset="0"/>
              </a:rPr>
              <a:t>connection</a:t>
            </a:r>
            <a:r>
              <a:rPr lang="pl-PL" dirty="0">
                <a:solidFill>
                  <a:schemeClr val="bg1"/>
                </a:solidFill>
                <a:latin typeface="Calibri" panose="020F0502020204030204" pitchFamily="34" charset="0"/>
              </a:rPr>
              <a:t>.</a:t>
            </a:r>
            <a:endParaRPr b="0" i="0" u="none" strike="noStrike" cap="none" dirty="0">
              <a:solidFill>
                <a:schemeClr val="bg1"/>
              </a:solidFill>
              <a:latin typeface="Calibri"/>
              <a:ea typeface="Calibri"/>
              <a:cs typeface="Calibri"/>
              <a:sym typeface="Calibri"/>
            </a:endParaRPr>
          </a:p>
        </p:txBody>
      </p:sp>
      <p:sp>
        <p:nvSpPr>
          <p:cNvPr id="407" name="Google Shape;4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36</a:t>
            </a:fld>
            <a:endParaRPr/>
          </a:p>
        </p:txBody>
      </p:sp>
      <p:sp>
        <p:nvSpPr>
          <p:cNvPr id="408" name="Google Shape;408;p27"/>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10" name="Google Shape;410;p27"/>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623480B7-2526-E6C5-8176-B8CECE3EFE12}"/>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28"/>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16" name="Google Shape;416;p28"/>
          <p:cNvSpPr txBox="1"/>
          <p:nvPr/>
        </p:nvSpPr>
        <p:spPr>
          <a:xfrm>
            <a:off x="2911750" y="1370250"/>
            <a:ext cx="5854500"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baseline="0" dirty="0">
                <a:solidFill>
                  <a:schemeClr val="bg1"/>
                </a:solidFill>
                <a:latin typeface="Calibri" panose="020F0502020204030204" pitchFamily="34" charset="0"/>
              </a:rPr>
              <a:t>The main frequency bands in the default mode of operation support the exchange of data between the rover's base and the transmission of images from cameras. We have implemented the functions of automatic assignment of the data transmission channel depending on the link quality of each frequency. The rover has two levels of emergency operation. The first stage allows you to control the rover with a limited data transfer bandwidth. The second stage is based on algorithms that lead the rover autonomously into the area communication when communication with the base is completely lost. In the event of a complete loss of major frequency communication, all communication will be diverted to independent emergency communication </a:t>
            </a:r>
            <a:endParaRPr lang="en-US" sz="1100" b="0" i="0" u="none" strike="noStrike" cap="none" dirty="0">
              <a:solidFill>
                <a:schemeClr val="bg1"/>
              </a:solidFill>
              <a:latin typeface="Calibri"/>
              <a:ea typeface="Calibri"/>
              <a:cs typeface="Calibri"/>
              <a:sym typeface="Calibri"/>
            </a:endParaRPr>
          </a:p>
        </p:txBody>
      </p:sp>
      <p:sp>
        <p:nvSpPr>
          <p:cNvPr id="419" name="Google Shape;4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37</a:t>
            </a:fld>
            <a:endParaRPr/>
          </a:p>
        </p:txBody>
      </p:sp>
      <p:sp>
        <p:nvSpPr>
          <p:cNvPr id="420" name="Google Shape;420;p28"/>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22" name="Google Shape;422;p28"/>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89AD9A6A-44FE-6561-8FB7-6EDC3F76592F}"/>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9"/>
          <p:cNvSpPr txBox="1"/>
          <p:nvPr/>
        </p:nvSpPr>
        <p:spPr>
          <a:xfrm>
            <a:off x="106679" y="496395"/>
            <a:ext cx="4698644"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Ground station equipment and communication system:</a:t>
            </a:r>
            <a:endParaRPr sz="2400" b="1" i="0" u="none" strike="noStrike" cap="none" dirty="0">
              <a:solidFill>
                <a:srgbClr val="F2F2F2"/>
              </a:solidFill>
              <a:latin typeface="Calibri"/>
              <a:ea typeface="Calibri"/>
              <a:cs typeface="Calibri"/>
              <a:sym typeface="Calibri"/>
            </a:endParaRPr>
          </a:p>
        </p:txBody>
      </p:sp>
      <p:sp>
        <p:nvSpPr>
          <p:cNvPr id="429" name="Google Shape;429;p29"/>
          <p:cNvSpPr/>
          <p:nvPr/>
        </p:nvSpPr>
        <p:spPr>
          <a:xfrm rot="2700000">
            <a:off x="483259" y="304772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38</a:t>
            </a:fld>
            <a:endParaRPr/>
          </a:p>
        </p:txBody>
      </p:sp>
      <p:sp>
        <p:nvSpPr>
          <p:cNvPr id="431" name="Google Shape;431;p29"/>
          <p:cNvSpPr txBox="1">
            <a:spLocks noGrp="1"/>
          </p:cNvSpPr>
          <p:nvPr>
            <p:ph type="ctrTitle"/>
          </p:nvPr>
        </p:nvSpPr>
        <p:spPr>
          <a:xfrm>
            <a:off x="106679" y="82956"/>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dirty="0">
                <a:solidFill>
                  <a:srgbClr val="F2F2F2"/>
                </a:solidFill>
                <a:latin typeface="Calibri"/>
                <a:ea typeface="Calibri"/>
                <a:cs typeface="Calibri"/>
                <a:sym typeface="Calibri"/>
              </a:rPr>
              <a:t>ROVER DESIGN</a:t>
            </a:r>
            <a:endParaRPr sz="3600" b="1" dirty="0">
              <a:solidFill>
                <a:srgbClr val="F2F2F2"/>
              </a:solidFill>
              <a:latin typeface="Calibri"/>
              <a:ea typeface="Calibri"/>
              <a:cs typeface="Calibri"/>
              <a:sym typeface="Calibri"/>
            </a:endParaRPr>
          </a:p>
        </p:txBody>
      </p:sp>
      <p:pic>
        <p:nvPicPr>
          <p:cNvPr id="433" name="Google Shape;433;p2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26198A20-21C4-AF50-1C8E-BD07ADF973EA}"/>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6" name="Obraz 5" descr="Obraz zawierający na wolnym powietrzu&#10;&#10;Opis wygenerowany automatycznie">
            <a:extLst>
              <a:ext uri="{FF2B5EF4-FFF2-40B4-BE49-F238E27FC236}">
                <a16:creationId xmlns:a16="http://schemas.microsoft.com/office/drawing/2014/main" id="{7258770B-8391-DB73-EB18-7E4C5F8E5141}"/>
              </a:ext>
            </a:extLst>
          </p:cNvPr>
          <p:cNvPicPr>
            <a:picLocks noChangeAspect="1"/>
          </p:cNvPicPr>
          <p:nvPr/>
        </p:nvPicPr>
        <p:blipFill>
          <a:blip r:embed="rId6"/>
          <a:stretch>
            <a:fillRect/>
          </a:stretch>
        </p:blipFill>
        <p:spPr>
          <a:xfrm>
            <a:off x="433347" y="1513454"/>
            <a:ext cx="3036664" cy="3468009"/>
          </a:xfrm>
          <a:prstGeom prst="rect">
            <a:avLst/>
          </a:prstGeom>
          <a:ln>
            <a:noFill/>
          </a:ln>
          <a:effectLst>
            <a:outerShdw blurRad="292100" dist="139700" dir="2700000" algn="tl" rotWithShape="0">
              <a:srgbClr val="333333">
                <a:alpha val="65000"/>
              </a:srgbClr>
            </a:outerShdw>
          </a:effectLst>
        </p:spPr>
      </p:pic>
      <p:pic>
        <p:nvPicPr>
          <p:cNvPr id="8" name="Obraz 7" descr="Obraz zawierający tekst, ziemia, na wolnym powietrzu, ulica&#10;&#10;Opis wygenerowany automatycznie">
            <a:extLst>
              <a:ext uri="{FF2B5EF4-FFF2-40B4-BE49-F238E27FC236}">
                <a16:creationId xmlns:a16="http://schemas.microsoft.com/office/drawing/2014/main" id="{1FC77D40-CD70-D164-4BF5-E56FEF4CABDF}"/>
              </a:ext>
            </a:extLst>
          </p:cNvPr>
          <p:cNvPicPr>
            <a:picLocks noChangeAspect="1"/>
          </p:cNvPicPr>
          <p:nvPr/>
        </p:nvPicPr>
        <p:blipFill>
          <a:blip r:embed="rId7"/>
          <a:stretch>
            <a:fillRect/>
          </a:stretch>
        </p:blipFill>
        <p:spPr>
          <a:xfrm>
            <a:off x="4421335" y="496395"/>
            <a:ext cx="2894718" cy="44850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30"/>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9" name="Google Shape;439;p30"/>
          <p:cNvSpPr txBox="1"/>
          <p:nvPr/>
        </p:nvSpPr>
        <p:spPr>
          <a:xfrm>
            <a:off x="2892308" y="1995186"/>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r>
              <a:rPr lang="pl-PL" b="0" i="0" u="none" strike="noStrike" baseline="0" dirty="0">
                <a:solidFill>
                  <a:schemeClr val="bg1"/>
                </a:solidFill>
                <a:latin typeface="Calibri" panose="020F0502020204030204" pitchFamily="34" charset="0"/>
              </a:rPr>
              <a:t>In the </a:t>
            </a:r>
            <a:r>
              <a:rPr lang="pl-PL" b="0" i="0" u="none" strike="noStrike" baseline="0" dirty="0" err="1">
                <a:solidFill>
                  <a:schemeClr val="bg1"/>
                </a:solidFill>
                <a:latin typeface="Calibri" panose="020F0502020204030204" pitchFamily="34" charset="0"/>
              </a:rPr>
              <a:t>base</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station</a:t>
            </a:r>
            <a:r>
              <a:rPr lang="pl-PL" b="0" i="0" u="none" strike="noStrike" baseline="0" dirty="0">
                <a:solidFill>
                  <a:schemeClr val="bg1"/>
                </a:solidFill>
                <a:latin typeface="Calibri" panose="020F0502020204030204" pitchFamily="34" charset="0"/>
              </a:rPr>
              <a:t> we </a:t>
            </a:r>
            <a:r>
              <a:rPr lang="pl-PL" b="0" i="0" u="none" strike="noStrike" baseline="0" dirty="0" err="1">
                <a:solidFill>
                  <a:schemeClr val="bg1"/>
                </a:solidFill>
                <a:latin typeface="Calibri" panose="020F0502020204030204" pitchFamily="34" charset="0"/>
              </a:rPr>
              <a:t>use</a:t>
            </a:r>
            <a:r>
              <a:rPr lang="pl-PL" b="0" i="0" u="none" strike="noStrike" baseline="0" dirty="0">
                <a:solidFill>
                  <a:schemeClr val="bg1"/>
                </a:solidFill>
                <a:latin typeface="Calibri" panose="020F0502020204030204" pitchFamily="34" charset="0"/>
              </a:rPr>
              <a:t> 3 FHD </a:t>
            </a:r>
            <a:r>
              <a:rPr lang="pl-PL" b="0" i="0" u="none" strike="noStrike" baseline="0" dirty="0" err="1">
                <a:solidFill>
                  <a:schemeClr val="bg1"/>
                </a:solidFill>
                <a:latin typeface="Calibri" panose="020F0502020204030204" pitchFamily="34" charset="0"/>
              </a:rPr>
              <a:t>screens</a:t>
            </a:r>
            <a:r>
              <a:rPr lang="pl-PL" b="0" i="0" u="none" strike="noStrike" baseline="0" dirty="0">
                <a:solidFill>
                  <a:schemeClr val="bg1"/>
                </a:solidFill>
                <a:latin typeface="Calibri" panose="020F0502020204030204" pitchFamily="34" charset="0"/>
              </a:rPr>
              <a:t> to </a:t>
            </a:r>
            <a:r>
              <a:rPr lang="pl-PL" b="0" i="0" u="none" strike="noStrike" baseline="0" dirty="0" err="1">
                <a:solidFill>
                  <a:schemeClr val="bg1"/>
                </a:solidFill>
                <a:latin typeface="Calibri" panose="020F0502020204030204" pitchFamily="34" charset="0"/>
              </a:rPr>
              <a:t>get</a:t>
            </a:r>
            <a:r>
              <a:rPr lang="pl-PL" b="0" i="0" u="none" strike="noStrike" baseline="0" dirty="0">
                <a:solidFill>
                  <a:schemeClr val="bg1"/>
                </a:solidFill>
                <a:latin typeface="Calibri" panose="020F0502020204030204" pitchFamily="34" charset="0"/>
              </a:rPr>
              <a:t> a </a:t>
            </a:r>
            <a:r>
              <a:rPr lang="pl-PL" b="0" i="0" u="none" strike="noStrike" baseline="0" dirty="0" err="1">
                <a:solidFill>
                  <a:schemeClr val="bg1"/>
                </a:solidFill>
                <a:latin typeface="Calibri" panose="020F0502020204030204" pitchFamily="34" charset="0"/>
              </a:rPr>
              <a:t>better</a:t>
            </a:r>
            <a:r>
              <a:rPr lang="pl-PL" b="0" i="0" u="none" strike="noStrike" baseline="0" dirty="0">
                <a:solidFill>
                  <a:schemeClr val="bg1"/>
                </a:solidFill>
                <a:latin typeface="Calibri" panose="020F0502020204030204" pitchFamily="34" charset="0"/>
              </a:rPr>
              <a:t> </a:t>
            </a:r>
            <a:r>
              <a:rPr lang="pl-PL" b="0" i="0" u="none" strike="noStrike" baseline="0" dirty="0" err="1">
                <a:solidFill>
                  <a:schemeClr val="bg1"/>
                </a:solidFill>
                <a:latin typeface="Calibri" panose="020F0502020204030204" pitchFamily="34" charset="0"/>
              </a:rPr>
              <a:t>view</a:t>
            </a:r>
            <a:r>
              <a:rPr lang="pl-PL" dirty="0">
                <a:solidFill>
                  <a:schemeClr val="bg1"/>
                </a:solidFill>
                <a:latin typeface="Calibri" panose="020F0502020204030204" pitchFamily="34" charset="0"/>
              </a:rPr>
              <a:t> form </a:t>
            </a:r>
            <a:r>
              <a:rPr lang="pl-PL" dirty="0" err="1">
                <a:solidFill>
                  <a:schemeClr val="bg1"/>
                </a:solidFill>
                <a:latin typeface="Calibri" panose="020F0502020204030204" pitchFamily="34" charset="0"/>
              </a:rPr>
              <a:t>cameras</a:t>
            </a:r>
            <a:r>
              <a:rPr lang="pl-PL" dirty="0">
                <a:solidFill>
                  <a:schemeClr val="bg1"/>
                </a:solidFill>
                <a:latin typeface="Calibri" panose="020F0502020204030204" pitchFamily="34" charset="0"/>
              </a:rPr>
              <a:t>.</a:t>
            </a:r>
            <a:r>
              <a:rPr lang="pl-PL" b="0" i="0" u="none" strike="noStrike" baseline="0" dirty="0">
                <a:solidFill>
                  <a:schemeClr val="bg1"/>
                </a:solidFill>
                <a:latin typeface="Calibri" panose="020F0502020204030204" pitchFamily="34" charset="0"/>
              </a:rPr>
              <a:t> </a:t>
            </a:r>
            <a:r>
              <a:rPr lang="en-US" b="0" i="0" u="none" strike="noStrike" baseline="0" dirty="0">
                <a:solidFill>
                  <a:schemeClr val="bg1"/>
                </a:solidFill>
                <a:latin typeface="Calibri" panose="020F0502020204030204" pitchFamily="34" charset="0"/>
              </a:rPr>
              <a:t>To control the rover's ride, we use a </a:t>
            </a:r>
            <a:r>
              <a:rPr lang="pl-PL" b="0" i="0" u="none" strike="noStrike" baseline="0" dirty="0">
                <a:solidFill>
                  <a:schemeClr val="bg1"/>
                </a:solidFill>
                <a:latin typeface="Calibri" panose="020F0502020204030204" pitchFamily="34" charset="0"/>
              </a:rPr>
              <a:t>2 </a:t>
            </a:r>
            <a:r>
              <a:rPr lang="en-US" b="0" i="0" u="none" strike="noStrike" baseline="0" dirty="0">
                <a:solidFill>
                  <a:schemeClr val="bg1"/>
                </a:solidFill>
                <a:latin typeface="Calibri" panose="020F0502020204030204" pitchFamily="34" charset="0"/>
              </a:rPr>
              <a:t>joystick</a:t>
            </a:r>
            <a:r>
              <a:rPr lang="pl-PL" b="0" i="0" u="none" strike="noStrike" baseline="0" dirty="0">
                <a:solidFill>
                  <a:schemeClr val="bg1"/>
                </a:solidFill>
                <a:latin typeface="Calibri" panose="020F0502020204030204" pitchFamily="34" charset="0"/>
              </a:rPr>
              <a:t>s</a:t>
            </a:r>
            <a:r>
              <a:rPr lang="en-US" b="0" i="0" u="none" strike="noStrike" baseline="0" dirty="0">
                <a:solidFill>
                  <a:schemeClr val="bg1"/>
                </a:solidFill>
                <a:latin typeface="Calibri" panose="020F0502020204030204" pitchFamily="34" charset="0"/>
              </a:rPr>
              <a:t>, which allows for intuitive tasks execution. Controlling the manipulator with classic controllers is not an ideal solution and requires high precision and responsibility from the operator. To improve work efficiency and reduce the time needed to efficiently control the manipulator, we have created our own controller. Its mobility reflects the movements of the manipulator, which makes its operation intuitive and faster than before. Additionally, it has been equipped with haptic technology, which increases the intuitiveness of the program and improves the overall ergonomics of work. The improved wireless joystick is based on the spatial orientation of the computer and, in combination with inverse kinematics, ensures better use of the manipulator. </a:t>
            </a:r>
            <a:endParaRPr b="1" i="0" u="none" strike="noStrike" cap="none" dirty="0">
              <a:solidFill>
                <a:schemeClr val="bg1"/>
              </a:solidFill>
              <a:latin typeface="Calibri"/>
              <a:ea typeface="Calibri"/>
              <a:cs typeface="Calibri"/>
              <a:sym typeface="Calibri"/>
            </a:endParaRPr>
          </a:p>
        </p:txBody>
      </p:sp>
      <p:sp>
        <p:nvSpPr>
          <p:cNvPr id="444" name="Google Shape;4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39</a:t>
            </a:fld>
            <a:endParaRPr/>
          </a:p>
        </p:txBody>
      </p:sp>
      <p:sp>
        <p:nvSpPr>
          <p:cNvPr id="445" name="Google Shape;445;p30"/>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47" name="Google Shape;447;p3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2" name="Obraz 1">
            <a:extLst>
              <a:ext uri="{FF2B5EF4-FFF2-40B4-BE49-F238E27FC236}">
                <a16:creationId xmlns:a16="http://schemas.microsoft.com/office/drawing/2014/main" id="{E17999EF-6E5D-161B-6EBA-EC6A1C4B1397}"/>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History of</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the Team:</a:t>
            </a:r>
            <a:endParaRPr sz="2400" b="1" i="0" u="none" strike="noStrike" cap="none">
              <a:solidFill>
                <a:srgbClr val="F2F2F2"/>
              </a:solidFill>
              <a:latin typeface="Calibri"/>
              <a:ea typeface="Calibri"/>
              <a:cs typeface="Calibri"/>
              <a:sym typeface="Calibri"/>
            </a:endParaRPr>
          </a:p>
        </p:txBody>
      </p:sp>
      <p:sp>
        <p:nvSpPr>
          <p:cNvPr id="99" name="Google Shape;99;p4"/>
          <p:cNvSpPr txBox="1"/>
          <p:nvPr/>
        </p:nvSpPr>
        <p:spPr>
          <a:xfrm>
            <a:off x="2835129" y="1282185"/>
            <a:ext cx="5997171" cy="3200846"/>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The team consists near 15 students from different faculties of our University.</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pl-PL" i="0" dirty="0" err="1">
                <a:solidFill>
                  <a:srgbClr val="E4E6EB"/>
                </a:solidFill>
                <a:effectLst/>
                <a:latin typeface="Calibri" panose="020F0502020204030204" pitchFamily="34" charset="0"/>
                <a:ea typeface="Calibri" panose="020F0502020204030204" pitchFamily="34" charset="0"/>
                <a:cs typeface="Calibri" panose="020F0502020204030204" pitchFamily="34" charset="0"/>
              </a:rPr>
              <a:t>Our</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team </a:t>
            </a:r>
            <a:r>
              <a:rPr lang="pl-PL" i="0" dirty="0" err="1">
                <a:solidFill>
                  <a:srgbClr val="E4E6EB"/>
                </a:solidFill>
                <a:effectLst/>
                <a:latin typeface="Calibri" panose="020F0502020204030204" pitchFamily="34" charset="0"/>
                <a:ea typeface="Calibri" panose="020F0502020204030204" pitchFamily="34" charset="0"/>
                <a:cs typeface="Calibri" panose="020F0502020204030204" pitchFamily="34" charset="0"/>
              </a:rPr>
              <a:t>were</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pl-PL" i="0" dirty="0" err="1">
                <a:solidFill>
                  <a:srgbClr val="E4E6EB"/>
                </a:solidFill>
                <a:effectLst/>
                <a:latin typeface="Calibri" panose="020F0502020204030204" pitchFamily="34" charset="0"/>
                <a:ea typeface="Calibri" panose="020F0502020204030204" pitchFamily="34" charset="0"/>
                <a:cs typeface="Calibri" panose="020F0502020204030204" pitchFamily="34" charset="0"/>
              </a:rPr>
              <a:t>founded</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in 2013.</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We have experience in machine design, electronics, mechanical, project management, software development, biology and artificial intelligence. We participated in almost all rover’s challenges. The team gives many presentations for young people from schools and participates in thematic events gathering science enthusiasts all around the country</a:t>
            </a:r>
            <a:r>
              <a:rPr lang="en-US"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Our</a:t>
            </a:r>
            <a:r>
              <a:rPr lang="pl-PL"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team</a:t>
            </a:r>
            <a:r>
              <a:rPr lang="en-US"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biggest achievement is 1st place in University Rover Challenge 2018 in the USA</a:t>
            </a:r>
            <a:r>
              <a:rPr lang="pl-PL"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Our main project is current rover. That rover is 7th vehicle of our team and is called Modernity 3. Previous ones are</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Modernity 2+, Modernity 2, Modernity, Infinity 3, Infinity 2, Infinity 1. In the future we would like to design an own drone</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The team achivements: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1st place URC 2018</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3rd place URC 2017</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4th place URC 2019</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4th place ERC 2015</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6th place URC 2015</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6th place ERC 2014</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10th place URC 2016</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10th place URC 2014</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11th place ERC 2016</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 </a:t>
            </a:r>
            <a:r>
              <a:rPr lang="en-US"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11th place URC 2022</a:t>
            </a:r>
            <a:r>
              <a:rPr lang="pl-PL" i="0" dirty="0">
                <a:solidFill>
                  <a:srgbClr val="E4E6EB"/>
                </a:solidFill>
                <a:effectLst/>
                <a:latin typeface="Calibri" panose="020F0502020204030204" pitchFamily="34" charset="0"/>
                <a:ea typeface="Calibri" panose="020F0502020204030204" pitchFamily="34" charset="0"/>
                <a:cs typeface="Calibri" panose="020F0502020204030204" pitchFamily="34" charset="0"/>
              </a:rPr>
              <a:t>.</a:t>
            </a:r>
            <a:endParaRPr sz="1400" i="0" u="none" strike="noStrike" cap="none" dirty="0">
              <a:solidFill>
                <a:srgbClr val="F2F2F2"/>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01" name="Google Shape;10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pic>
        <p:nvPicPr>
          <p:cNvPr id="103" name="Google Shape;103;p4"/>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04" name="Google Shape;104;p4"/>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Obraz 2">
            <a:extLst>
              <a:ext uri="{FF2B5EF4-FFF2-40B4-BE49-F238E27FC236}">
                <a16:creationId xmlns:a16="http://schemas.microsoft.com/office/drawing/2014/main" id="{4A4A430F-B910-1A04-3F2D-482FA846E17E}"/>
              </a:ext>
            </a:extLst>
          </p:cNvPr>
          <p:cNvPicPr>
            <a:picLocks noChangeAspect="1"/>
          </p:cNvPicPr>
          <p:nvPr/>
        </p:nvPicPr>
        <p:blipFill>
          <a:blip r:embed="rId5"/>
          <a:stretch>
            <a:fillRect/>
          </a:stretch>
        </p:blipFill>
        <p:spPr>
          <a:xfrm>
            <a:off x="461015" y="4066469"/>
            <a:ext cx="1068860" cy="7935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1" name="Google Shape;111;p5"/>
          <p:cNvSpPr txBox="1"/>
          <p:nvPr/>
        </p:nvSpPr>
        <p:spPr>
          <a:xfrm>
            <a:off x="2911750" y="1370250"/>
            <a:ext cx="5854500" cy="341629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a:solidFill>
                  <a:srgbClr val="F2F2F2"/>
                </a:solidFill>
                <a:latin typeface="Calibri"/>
                <a:ea typeface="Calibri"/>
                <a:cs typeface="Calibri"/>
                <a:sym typeface="Calibri"/>
              </a:rPr>
              <a:t>1.Cezary Kołodziejek – Team leader, PR, HR, </a:t>
            </a:r>
            <a:r>
              <a:rPr lang="pl-PL" sz="1400" b="0" i="0" u="none" strike="noStrike" cap="none" dirty="0" err="1">
                <a:solidFill>
                  <a:srgbClr val="F2F2F2"/>
                </a:solidFill>
                <a:latin typeface="Calibri"/>
                <a:ea typeface="Calibri"/>
                <a:cs typeface="Calibri"/>
                <a:sym typeface="Calibri"/>
              </a:rPr>
              <a:t>Communication</a:t>
            </a:r>
            <a:r>
              <a:rPr lang="pl-PL" sz="1400" b="0" i="0" u="none" strike="noStrike" cap="none" dirty="0">
                <a:solidFill>
                  <a:srgbClr val="F2F2F2"/>
                </a:solidFill>
                <a:latin typeface="Calibri"/>
                <a:ea typeface="Calibri"/>
                <a:cs typeface="Calibri"/>
                <a:sym typeface="Calibri"/>
              </a:rPr>
              <a:t> System Operator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2.Maciej Kuczyński – Vice team leader, Science </a:t>
            </a:r>
            <a:r>
              <a:rPr lang="pl-PL" dirty="0" err="1">
                <a:solidFill>
                  <a:srgbClr val="F2F2F2"/>
                </a:solidFill>
                <a:latin typeface="Calibri"/>
                <a:ea typeface="Calibri"/>
                <a:cs typeface="Calibri"/>
                <a:sym typeface="Calibri"/>
              </a:rPr>
              <a:t>mission</a:t>
            </a:r>
            <a:r>
              <a:rPr lang="pl-PL" dirty="0">
                <a:solidFill>
                  <a:srgbClr val="F2F2F2"/>
                </a:solidFill>
                <a:latin typeface="Calibri"/>
                <a:ea typeface="Calibri"/>
                <a:cs typeface="Calibri"/>
                <a:sym typeface="Calibri"/>
              </a:rPr>
              <a:t> leader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3.Łukasz </a:t>
            </a:r>
            <a:r>
              <a:rPr lang="pl-PL" dirty="0" err="1">
                <a:solidFill>
                  <a:srgbClr val="F2F2F2"/>
                </a:solidFill>
                <a:latin typeface="Calibri"/>
                <a:ea typeface="Calibri"/>
                <a:cs typeface="Calibri"/>
                <a:sym typeface="Calibri"/>
              </a:rPr>
              <a:t>Pałuszka</a:t>
            </a:r>
            <a:r>
              <a:rPr lang="pl-PL" dirty="0">
                <a:solidFill>
                  <a:srgbClr val="F2F2F2"/>
                </a:solidFill>
                <a:latin typeface="Calibri"/>
                <a:ea typeface="Calibri"/>
                <a:cs typeface="Calibri"/>
                <a:sym typeface="Calibri"/>
              </a:rPr>
              <a:t> – </a:t>
            </a:r>
            <a:r>
              <a:rPr lang="pl-PL" dirty="0" err="1">
                <a:solidFill>
                  <a:srgbClr val="F2F2F2"/>
                </a:solidFill>
                <a:latin typeface="Calibri"/>
                <a:ea typeface="Calibri"/>
                <a:cs typeface="Calibri"/>
                <a:sym typeface="Calibri"/>
              </a:rPr>
              <a:t>Engineer</a:t>
            </a:r>
            <a:r>
              <a:rPr lang="pl-PL" dirty="0">
                <a:solidFill>
                  <a:srgbClr val="F2F2F2"/>
                </a:solidFill>
                <a:latin typeface="Calibri"/>
                <a:ea typeface="Calibri"/>
                <a:cs typeface="Calibri"/>
                <a:sym typeface="Calibri"/>
              </a:rPr>
              <a:t> – </a:t>
            </a:r>
            <a:r>
              <a:rPr lang="pl-PL" dirty="0" err="1">
                <a:solidFill>
                  <a:srgbClr val="F2F2F2"/>
                </a:solidFill>
                <a:latin typeface="Calibri"/>
                <a:ea typeface="Calibri"/>
                <a:cs typeface="Calibri"/>
                <a:sym typeface="Calibri"/>
              </a:rPr>
              <a:t>Mechanic</a:t>
            </a:r>
            <a:r>
              <a:rPr lang="pl-PL" dirty="0">
                <a:solidFill>
                  <a:srgbClr val="F2F2F2"/>
                </a:solidFill>
                <a:latin typeface="Calibri"/>
                <a:ea typeface="Calibri"/>
                <a:cs typeface="Calibri"/>
                <a:sym typeface="Calibri"/>
              </a:rPr>
              <a:t> </a:t>
            </a:r>
            <a:r>
              <a:rPr lang="pl-PL" dirty="0" err="1">
                <a:solidFill>
                  <a:srgbClr val="F2F2F2"/>
                </a:solidFill>
                <a:latin typeface="Calibri"/>
                <a:ea typeface="Calibri"/>
                <a:cs typeface="Calibri"/>
                <a:sym typeface="Calibri"/>
              </a:rPr>
              <a:t>Supporter</a:t>
            </a:r>
            <a:r>
              <a:rPr lang="pl-PL" dirty="0">
                <a:solidFill>
                  <a:srgbClr val="F2F2F2"/>
                </a:solidFill>
                <a:latin typeface="Calibri"/>
                <a:ea typeface="Calibri"/>
                <a:cs typeface="Calibri"/>
                <a:sym typeface="Calibri"/>
              </a:rPr>
              <a:t>, Science </a:t>
            </a:r>
            <a:r>
              <a:rPr lang="pl-PL" dirty="0" err="1">
                <a:solidFill>
                  <a:srgbClr val="F2F2F2"/>
                </a:solidFill>
                <a:latin typeface="Calibri"/>
                <a:ea typeface="Calibri"/>
                <a:cs typeface="Calibri"/>
                <a:sym typeface="Calibri"/>
              </a:rPr>
              <a:t>mission</a:t>
            </a:r>
            <a:r>
              <a:rPr lang="pl-PL" dirty="0">
                <a:solidFill>
                  <a:srgbClr val="F2F2F2"/>
                </a:solidFill>
                <a:latin typeface="Calibri"/>
                <a:ea typeface="Calibri"/>
                <a:cs typeface="Calibri"/>
                <a:sym typeface="Calibri"/>
              </a:rPr>
              <a:t> team</a:t>
            </a:r>
          </a:p>
          <a:p>
            <a:pPr>
              <a:buSzPts val="1400"/>
            </a:pPr>
            <a:r>
              <a:rPr lang="pl-PL" dirty="0">
                <a:solidFill>
                  <a:srgbClr val="F2F2F2"/>
                </a:solidFill>
                <a:latin typeface="Calibri"/>
                <a:ea typeface="Calibri"/>
                <a:cs typeface="Calibri"/>
                <a:sym typeface="Calibri"/>
              </a:rPr>
              <a:t>4.Mateusz </a:t>
            </a:r>
            <a:r>
              <a:rPr lang="pl-PL" dirty="0" err="1">
                <a:solidFill>
                  <a:srgbClr val="F2F2F2"/>
                </a:solidFill>
                <a:latin typeface="Calibri"/>
                <a:ea typeface="Calibri"/>
                <a:cs typeface="Calibri"/>
                <a:sym typeface="Calibri"/>
              </a:rPr>
              <a:t>Tądel</a:t>
            </a:r>
            <a:r>
              <a:rPr lang="pl-PL" dirty="0">
                <a:solidFill>
                  <a:srgbClr val="F2F2F2"/>
                </a:solidFill>
                <a:latin typeface="Calibri"/>
                <a:ea typeface="Calibri"/>
                <a:cs typeface="Calibri"/>
                <a:sym typeface="Calibri"/>
              </a:rPr>
              <a:t> – </a:t>
            </a:r>
            <a:r>
              <a:rPr lang="pl-PL" dirty="0" err="1">
                <a:solidFill>
                  <a:srgbClr val="F2F2F2"/>
                </a:solidFill>
                <a:latin typeface="Calibri"/>
                <a:ea typeface="Calibri"/>
                <a:cs typeface="Calibri"/>
                <a:sym typeface="Calibri"/>
              </a:rPr>
              <a:t>Engineer</a:t>
            </a:r>
            <a:r>
              <a:rPr lang="pl-PL" dirty="0">
                <a:solidFill>
                  <a:srgbClr val="F2F2F2"/>
                </a:solidFill>
                <a:latin typeface="Calibri"/>
                <a:ea typeface="Calibri"/>
                <a:cs typeface="Calibri"/>
                <a:sym typeface="Calibri"/>
              </a:rPr>
              <a:t> – </a:t>
            </a:r>
            <a:r>
              <a:rPr lang="pl-PL" dirty="0" err="1">
                <a:solidFill>
                  <a:srgbClr val="F2F2F2"/>
                </a:solidFill>
                <a:latin typeface="Calibri"/>
                <a:ea typeface="Calibri"/>
                <a:cs typeface="Calibri"/>
                <a:sym typeface="Calibri"/>
              </a:rPr>
              <a:t>Mechanic</a:t>
            </a:r>
            <a:r>
              <a:rPr lang="pl-PL" dirty="0">
                <a:solidFill>
                  <a:srgbClr val="F2F2F2"/>
                </a:solidFill>
                <a:latin typeface="Calibri"/>
                <a:ea typeface="Calibri"/>
                <a:cs typeface="Calibri"/>
                <a:sym typeface="Calibri"/>
              </a:rPr>
              <a:t> Team Leader, Science </a:t>
            </a:r>
            <a:r>
              <a:rPr lang="pl-PL" dirty="0" err="1">
                <a:solidFill>
                  <a:srgbClr val="F2F2F2"/>
                </a:solidFill>
                <a:latin typeface="Calibri"/>
                <a:ea typeface="Calibri"/>
                <a:cs typeface="Calibri"/>
                <a:sym typeface="Calibri"/>
              </a:rPr>
              <a:t>mission</a:t>
            </a:r>
            <a:r>
              <a:rPr lang="pl-PL" dirty="0">
                <a:solidFill>
                  <a:srgbClr val="F2F2F2"/>
                </a:solidFill>
                <a:latin typeface="Calibri"/>
                <a:ea typeface="Calibri"/>
                <a:cs typeface="Calibri"/>
                <a:sym typeface="Calibri"/>
              </a:rPr>
              <a:t> team</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5.Daniel Kucharski – AI developer, </a:t>
            </a:r>
            <a:r>
              <a:rPr lang="pl-PL" dirty="0" err="1">
                <a:solidFill>
                  <a:srgbClr val="F2F2F2"/>
                </a:solidFill>
                <a:latin typeface="Calibri"/>
                <a:ea typeface="Calibri"/>
                <a:cs typeface="Calibri"/>
                <a:sym typeface="Calibri"/>
              </a:rPr>
              <a:t>Autonomy</a:t>
            </a:r>
            <a:r>
              <a:rPr lang="pl-PL" dirty="0">
                <a:solidFill>
                  <a:srgbClr val="F2F2F2"/>
                </a:solidFill>
                <a:latin typeface="Calibri"/>
                <a:ea typeface="Calibri"/>
                <a:cs typeface="Calibri"/>
                <a:sym typeface="Calibri"/>
              </a:rPr>
              <a:t> </a:t>
            </a:r>
            <a:r>
              <a:rPr lang="pl-PL" dirty="0" err="1">
                <a:solidFill>
                  <a:srgbClr val="F2F2F2"/>
                </a:solidFill>
                <a:latin typeface="Calibri"/>
                <a:ea typeface="Calibri"/>
                <a:cs typeface="Calibri"/>
                <a:sym typeface="Calibri"/>
              </a:rPr>
              <a:t>mission</a:t>
            </a:r>
            <a:r>
              <a:rPr lang="pl-PL" dirty="0">
                <a:solidFill>
                  <a:srgbClr val="F2F2F2"/>
                </a:solidFill>
                <a:latin typeface="Calibri"/>
                <a:ea typeface="Calibri"/>
                <a:cs typeface="Calibri"/>
                <a:sym typeface="Calibri"/>
              </a:rPr>
              <a:t> leader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6.Antoni Wielgus – </a:t>
            </a:r>
            <a:r>
              <a:rPr lang="pl-PL" dirty="0" err="1">
                <a:solidFill>
                  <a:srgbClr val="F2F2F2"/>
                </a:solidFill>
                <a:latin typeface="Calibri"/>
                <a:ea typeface="Calibri"/>
                <a:cs typeface="Calibri"/>
                <a:sym typeface="Calibri"/>
              </a:rPr>
              <a:t>Electronic</a:t>
            </a:r>
            <a:r>
              <a:rPr lang="pl-PL" dirty="0">
                <a:solidFill>
                  <a:srgbClr val="F2F2F2"/>
                </a:solidFill>
                <a:latin typeface="Calibri"/>
                <a:ea typeface="Calibri"/>
                <a:cs typeface="Calibri"/>
                <a:sym typeface="Calibri"/>
              </a:rPr>
              <a:t> leader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7.Damian Szymanek - Programmer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8.Kacper </a:t>
            </a:r>
            <a:r>
              <a:rPr lang="pl-PL" dirty="0" err="1">
                <a:solidFill>
                  <a:srgbClr val="F2F2F2"/>
                </a:solidFill>
                <a:latin typeface="Calibri"/>
                <a:ea typeface="Calibri"/>
                <a:cs typeface="Calibri"/>
                <a:sym typeface="Calibri"/>
              </a:rPr>
              <a:t>Dziembek</a:t>
            </a:r>
            <a:r>
              <a:rPr lang="pl-PL" dirty="0">
                <a:solidFill>
                  <a:srgbClr val="F2F2F2"/>
                </a:solidFill>
                <a:latin typeface="Calibri"/>
                <a:ea typeface="Calibri"/>
                <a:cs typeface="Calibri"/>
                <a:sym typeface="Calibri"/>
              </a:rPr>
              <a:t> – Programmer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9.Kacper </a:t>
            </a:r>
            <a:r>
              <a:rPr lang="pl-PL" dirty="0" err="1">
                <a:solidFill>
                  <a:srgbClr val="F2F2F2"/>
                </a:solidFill>
                <a:latin typeface="Calibri"/>
                <a:ea typeface="Calibri"/>
                <a:cs typeface="Calibri"/>
                <a:sym typeface="Calibri"/>
              </a:rPr>
              <a:t>Kisiołek</a:t>
            </a:r>
            <a:r>
              <a:rPr lang="pl-PL" dirty="0">
                <a:solidFill>
                  <a:srgbClr val="F2F2F2"/>
                </a:solidFill>
                <a:latin typeface="Calibri"/>
                <a:ea typeface="Calibri"/>
                <a:cs typeface="Calibri"/>
                <a:sym typeface="Calibri"/>
              </a:rPr>
              <a:t> – AI developer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10.Paweł Gorzałka – PR team</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11.Mateusz Nowak – AI developer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12.Jakub Moskalik – </a:t>
            </a:r>
            <a:r>
              <a:rPr lang="pl-PL" dirty="0" err="1">
                <a:solidFill>
                  <a:srgbClr val="F2F2F2"/>
                </a:solidFill>
                <a:latin typeface="Calibri"/>
                <a:ea typeface="Calibri"/>
                <a:cs typeface="Calibri"/>
                <a:sym typeface="Calibri"/>
              </a:rPr>
              <a:t>Electronic</a:t>
            </a:r>
            <a:r>
              <a:rPr lang="pl-PL" dirty="0">
                <a:solidFill>
                  <a:srgbClr val="F2F2F2"/>
                </a:solidFill>
                <a:latin typeface="Calibri"/>
                <a:ea typeface="Calibri"/>
                <a:cs typeface="Calibri"/>
                <a:sym typeface="Calibri"/>
              </a:rPr>
              <a:t>, Science </a:t>
            </a:r>
            <a:r>
              <a:rPr lang="pl-PL" dirty="0" err="1">
                <a:solidFill>
                  <a:srgbClr val="F2F2F2"/>
                </a:solidFill>
                <a:latin typeface="Calibri"/>
                <a:ea typeface="Calibri"/>
                <a:cs typeface="Calibri"/>
                <a:sym typeface="Calibri"/>
              </a:rPr>
              <a:t>mission</a:t>
            </a:r>
            <a:r>
              <a:rPr lang="pl-PL" dirty="0">
                <a:solidFill>
                  <a:srgbClr val="F2F2F2"/>
                </a:solidFill>
                <a:latin typeface="Calibri"/>
                <a:ea typeface="Calibri"/>
                <a:cs typeface="Calibri"/>
                <a:sym typeface="Calibri"/>
              </a:rPr>
              <a:t> team </a:t>
            </a:r>
            <a:r>
              <a:rPr lang="pl-PL" dirty="0" err="1">
                <a:solidFill>
                  <a:srgbClr val="F2F2F2"/>
                </a:solidFill>
                <a:latin typeface="Calibri"/>
                <a:ea typeface="Calibri"/>
                <a:cs typeface="Calibri"/>
                <a:sym typeface="Calibri"/>
              </a:rPr>
              <a:t>supporter</a:t>
            </a:r>
            <a:endParaRPr lang="pl-PL" dirty="0">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13.Bartosz Świtała – Programmer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14.Jakub Sroka – </a:t>
            </a:r>
            <a:r>
              <a:rPr lang="pl-PL" dirty="0" err="1">
                <a:solidFill>
                  <a:srgbClr val="F2F2F2"/>
                </a:solidFill>
                <a:latin typeface="Calibri"/>
                <a:ea typeface="Calibri"/>
                <a:cs typeface="Calibri"/>
                <a:sym typeface="Calibri"/>
              </a:rPr>
              <a:t>Graphic</a:t>
            </a:r>
            <a:r>
              <a:rPr lang="pl-PL" dirty="0">
                <a:solidFill>
                  <a:srgbClr val="F2F2F2"/>
                </a:solidFill>
                <a:latin typeface="Calibri"/>
                <a:ea typeface="Calibri"/>
                <a:cs typeface="Calibri"/>
                <a:sym typeface="Calibri"/>
              </a:rPr>
              <a:t> designer</a:t>
            </a:r>
          </a:p>
          <a:p>
            <a:pPr marL="0" marR="0" lvl="0" indent="0" algn="l" rtl="0">
              <a:lnSpc>
                <a:spcPct val="100000"/>
              </a:lnSpc>
              <a:spcBef>
                <a:spcPts val="0"/>
              </a:spcBef>
              <a:spcAft>
                <a:spcPts val="0"/>
              </a:spcAft>
              <a:buClr>
                <a:srgbClr val="000000"/>
              </a:buClr>
              <a:buSzPts val="1400"/>
              <a:buFont typeface="Arial"/>
              <a:buNone/>
            </a:pPr>
            <a:r>
              <a:rPr lang="pl-PL" dirty="0">
                <a:solidFill>
                  <a:srgbClr val="F2F2F2"/>
                </a:solidFill>
                <a:latin typeface="Calibri"/>
                <a:ea typeface="Calibri"/>
                <a:cs typeface="Calibri"/>
                <a:sym typeface="Calibri"/>
              </a:rPr>
              <a:t>15.Kacper </a:t>
            </a:r>
            <a:r>
              <a:rPr lang="pl-PL" dirty="0" err="1">
                <a:solidFill>
                  <a:srgbClr val="F2F2F2"/>
                </a:solidFill>
                <a:latin typeface="Calibri"/>
                <a:ea typeface="Calibri"/>
                <a:cs typeface="Calibri"/>
                <a:sym typeface="Calibri"/>
              </a:rPr>
              <a:t>Płaczkiewicz</a:t>
            </a:r>
            <a:r>
              <a:rPr lang="pl-PL" dirty="0">
                <a:solidFill>
                  <a:srgbClr val="F2F2F2"/>
                </a:solidFill>
                <a:latin typeface="Calibri"/>
                <a:ea typeface="Calibri"/>
                <a:cs typeface="Calibri"/>
                <a:sym typeface="Calibri"/>
              </a:rPr>
              <a:t> – Web developer</a:t>
            </a: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5</a:t>
            </a:fld>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2" name="Obraz 1">
            <a:extLst>
              <a:ext uri="{FF2B5EF4-FFF2-40B4-BE49-F238E27FC236}">
                <a16:creationId xmlns:a16="http://schemas.microsoft.com/office/drawing/2014/main" id="{57763078-2993-7245-035F-102E219540BF}"/>
              </a:ext>
            </a:extLst>
          </p:cNvPr>
          <p:cNvPicPr>
            <a:picLocks noChangeAspect="1"/>
          </p:cNvPicPr>
          <p:nvPr/>
        </p:nvPicPr>
        <p:blipFill>
          <a:blip r:embed="rId5"/>
          <a:stretch>
            <a:fillRect/>
          </a:stretch>
        </p:blipFill>
        <p:spPr>
          <a:xfrm>
            <a:off x="463685" y="4066469"/>
            <a:ext cx="1068860" cy="79354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g124afb1094a_0_0"/>
          <p:cNvSpPr txBox="1"/>
          <p:nvPr/>
        </p:nvSpPr>
        <p:spPr>
          <a:xfrm>
            <a:off x="532402" y="1253332"/>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Team Photo</a:t>
            </a:r>
            <a:endParaRPr sz="2400" b="1" i="0" u="none" strike="noStrike" cap="none">
              <a:solidFill>
                <a:srgbClr val="F2F2F2"/>
              </a:solidFill>
              <a:latin typeface="Calibri"/>
              <a:ea typeface="Calibri"/>
              <a:cs typeface="Calibri"/>
              <a:sym typeface="Calibri"/>
            </a:endParaRPr>
          </a:p>
        </p:txBody>
      </p:sp>
      <p:sp>
        <p:nvSpPr>
          <p:cNvPr id="125" name="Google Shape;125;g124afb1094a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6</a:t>
            </a:fld>
            <a:endParaRPr/>
          </a:p>
        </p:txBody>
      </p:sp>
      <p:pic>
        <p:nvPicPr>
          <p:cNvPr id="127" name="Google Shape;127;g124afb1094a_0_0"/>
          <p:cNvPicPr preferRelativeResize="0"/>
          <p:nvPr/>
        </p:nvPicPr>
        <p:blipFill rotWithShape="1">
          <a:blip r:embed="rId4">
            <a:alphaModFix/>
          </a:blip>
          <a:srcRect/>
          <a:stretch/>
        </p:blipFill>
        <p:spPr>
          <a:xfrm>
            <a:off x="7550025" y="445025"/>
            <a:ext cx="1196781" cy="342162"/>
          </a:xfrm>
          <a:prstGeom prst="rect">
            <a:avLst/>
          </a:prstGeom>
          <a:noFill/>
          <a:ln>
            <a:noFill/>
          </a:ln>
        </p:spPr>
      </p:pic>
      <p:sp>
        <p:nvSpPr>
          <p:cNvPr id="128" name="Google Shape;128;g124afb1094a_0_0"/>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2" name="Obraz 1">
            <a:extLst>
              <a:ext uri="{FF2B5EF4-FFF2-40B4-BE49-F238E27FC236}">
                <a16:creationId xmlns:a16="http://schemas.microsoft.com/office/drawing/2014/main" id="{44306CBC-3A4C-5837-DC4C-7075DC219610}"/>
              </a:ext>
            </a:extLst>
          </p:cNvPr>
          <p:cNvPicPr>
            <a:picLocks noChangeAspect="1"/>
          </p:cNvPicPr>
          <p:nvPr/>
        </p:nvPicPr>
        <p:blipFill>
          <a:blip r:embed="rId5"/>
          <a:stretch>
            <a:fillRect/>
          </a:stretch>
        </p:blipFill>
        <p:spPr>
          <a:xfrm>
            <a:off x="463685" y="4066469"/>
            <a:ext cx="1068860" cy="793548"/>
          </a:xfrm>
          <a:prstGeom prst="rect">
            <a:avLst/>
          </a:prstGeom>
        </p:spPr>
      </p:pic>
      <p:pic>
        <p:nvPicPr>
          <p:cNvPr id="10" name="Obraz 9" descr="Obraz zawierający niebo, na wolnym powietrzu, ziemia, ludzie&#10;&#10;Opis wygenerowany automatycznie">
            <a:extLst>
              <a:ext uri="{FF2B5EF4-FFF2-40B4-BE49-F238E27FC236}">
                <a16:creationId xmlns:a16="http://schemas.microsoft.com/office/drawing/2014/main" id="{8FD00AA8-D2D6-DB72-802A-A5143C1E76B4}"/>
              </a:ext>
            </a:extLst>
          </p:cNvPr>
          <p:cNvPicPr>
            <a:picLocks noChangeAspect="1"/>
          </p:cNvPicPr>
          <p:nvPr/>
        </p:nvPicPr>
        <p:blipFill>
          <a:blip r:embed="rId6"/>
          <a:stretch>
            <a:fillRect/>
          </a:stretch>
        </p:blipFill>
        <p:spPr>
          <a:xfrm>
            <a:off x="4450692" y="1017725"/>
            <a:ext cx="4381608" cy="3286206"/>
          </a:xfrm>
          <a:prstGeom prst="rect">
            <a:avLst/>
          </a:prstGeom>
          <a:ln>
            <a:noFill/>
          </a:ln>
          <a:effectLst>
            <a:outerShdw blurRad="292100" dist="139700" dir="2700000" algn="tl" rotWithShape="0">
              <a:srgbClr val="333333">
                <a:alpha val="65000"/>
              </a:srgbClr>
            </a:outerShdw>
          </a:effectLst>
        </p:spPr>
      </p:pic>
      <p:pic>
        <p:nvPicPr>
          <p:cNvPr id="8" name="Obraz 7" descr="Obraz zawierający w pomieszczeniu, robot&#10;&#10;Opis wygenerowany automatycznie">
            <a:extLst>
              <a:ext uri="{FF2B5EF4-FFF2-40B4-BE49-F238E27FC236}">
                <a16:creationId xmlns:a16="http://schemas.microsoft.com/office/drawing/2014/main" id="{EEE7BEE3-E000-35CB-6245-F2CF85CBA56C}"/>
              </a:ext>
            </a:extLst>
          </p:cNvPr>
          <p:cNvPicPr>
            <a:picLocks noChangeAspect="1"/>
          </p:cNvPicPr>
          <p:nvPr/>
        </p:nvPicPr>
        <p:blipFill>
          <a:blip r:embed="rId7"/>
          <a:stretch>
            <a:fillRect/>
          </a:stretch>
        </p:blipFill>
        <p:spPr>
          <a:xfrm>
            <a:off x="122842" y="2112050"/>
            <a:ext cx="5019892" cy="286921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
          <p:cNvSpPr txBox="1">
            <a:spLocks noGrp="1"/>
          </p:cNvSpPr>
          <p:nvPr>
            <p:ph type="ctrTitle"/>
          </p:nvPr>
        </p:nvSpPr>
        <p:spPr>
          <a:xfrm>
            <a:off x="274445" y="18841"/>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dirty="0">
                <a:solidFill>
                  <a:srgbClr val="56B5BF"/>
                </a:solidFill>
                <a:latin typeface="Calibri"/>
                <a:ea typeface="Calibri"/>
                <a:cs typeface="Calibri"/>
                <a:sym typeface="Calibri"/>
              </a:rPr>
              <a:t>MANAGEMENT</a:t>
            </a:r>
            <a:endParaRPr sz="3600" b="1" dirty="0">
              <a:solidFill>
                <a:srgbClr val="56B5BF"/>
              </a:solidFill>
              <a:latin typeface="Calibri"/>
              <a:ea typeface="Calibri"/>
              <a:cs typeface="Calibri"/>
              <a:sym typeface="Calibri"/>
            </a:endParaRPr>
          </a:p>
        </p:txBody>
      </p:sp>
      <p:sp>
        <p:nvSpPr>
          <p:cNvPr id="134" name="Google Shape;134;p6"/>
          <p:cNvSpPr txBox="1"/>
          <p:nvPr/>
        </p:nvSpPr>
        <p:spPr>
          <a:xfrm>
            <a:off x="3521108" y="-4327"/>
            <a:ext cx="2453252"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56B5BF"/>
                </a:solidFill>
                <a:latin typeface="Calibri"/>
                <a:ea typeface="Calibri"/>
                <a:cs typeface="Calibri"/>
                <a:sym typeface="Calibri"/>
              </a:rPr>
              <a:t>Work</a:t>
            </a:r>
            <a:r>
              <a:rPr lang="pl-PL" sz="2400" b="1" i="0" u="none" strike="noStrike" cap="none" dirty="0">
                <a:solidFill>
                  <a:srgbClr val="56B5BF"/>
                </a:solidFill>
                <a:latin typeface="Calibri"/>
                <a:ea typeface="Calibri"/>
                <a:cs typeface="Calibri"/>
                <a:sym typeface="Calibri"/>
              </a:rPr>
              <a:t> </a:t>
            </a:r>
            <a:r>
              <a:rPr lang="tr-TR" sz="2400" b="1" i="0" u="none" strike="noStrike" cap="none" dirty="0">
                <a:solidFill>
                  <a:srgbClr val="56B5BF"/>
                </a:solidFill>
                <a:latin typeface="Calibri"/>
                <a:ea typeface="Calibri"/>
                <a:cs typeface="Calibri"/>
                <a:sym typeface="Calibri"/>
              </a:rPr>
              <a:t>Calenda</a:t>
            </a:r>
            <a:r>
              <a:rPr lang="pl-PL" sz="2400" b="1" i="0" u="none" strike="noStrike" cap="none" dirty="0">
                <a:solidFill>
                  <a:srgbClr val="56B5BF"/>
                </a:solidFill>
                <a:latin typeface="Calibri"/>
                <a:ea typeface="Calibri"/>
                <a:cs typeface="Calibri"/>
                <a:sym typeface="Calibri"/>
              </a:rPr>
              <a:t>r</a:t>
            </a:r>
            <a:r>
              <a:rPr lang="tr-TR" sz="2400" b="1" i="0" u="none" strike="noStrike" cap="none" dirty="0">
                <a:solidFill>
                  <a:srgbClr val="56B5BF"/>
                </a:solidFill>
                <a:latin typeface="Calibri"/>
                <a:ea typeface="Calibri"/>
                <a:cs typeface="Calibri"/>
                <a:sym typeface="Calibri"/>
              </a:rPr>
              <a:t>:</a:t>
            </a:r>
            <a:endParaRPr sz="2400" b="1" i="0" u="none" strike="noStrike" cap="none" dirty="0">
              <a:solidFill>
                <a:srgbClr val="56B5BF"/>
              </a:solidFill>
              <a:latin typeface="Calibri"/>
              <a:ea typeface="Calibri"/>
              <a:cs typeface="Calibri"/>
              <a:sym typeface="Calibri"/>
            </a:endParaRPr>
          </a:p>
        </p:txBody>
      </p:sp>
      <p:sp>
        <p:nvSpPr>
          <p:cNvPr id="138" name="Google Shape;13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7</a:t>
            </a:fld>
            <a:endParaRPr/>
          </a:p>
        </p:txBody>
      </p:sp>
      <p:pic>
        <p:nvPicPr>
          <p:cNvPr id="140" name="Google Shape;140;p6"/>
          <p:cNvPicPr preferRelativeResize="0"/>
          <p:nvPr/>
        </p:nvPicPr>
        <p:blipFill rotWithShape="1">
          <a:blip r:embed="rId4">
            <a:alphaModFix/>
          </a:blip>
          <a:srcRect/>
          <a:stretch/>
        </p:blipFill>
        <p:spPr>
          <a:xfrm>
            <a:off x="7672772" y="161710"/>
            <a:ext cx="1196783" cy="342161"/>
          </a:xfrm>
          <a:prstGeom prst="rect">
            <a:avLst/>
          </a:prstGeom>
          <a:noFill/>
          <a:ln>
            <a:noFill/>
          </a:ln>
        </p:spPr>
      </p:pic>
      <p:sp>
        <p:nvSpPr>
          <p:cNvPr id="8" name="Prostokąt 7">
            <a:extLst>
              <a:ext uri="{FF2B5EF4-FFF2-40B4-BE49-F238E27FC236}">
                <a16:creationId xmlns:a16="http://schemas.microsoft.com/office/drawing/2014/main" id="{B6469757-F347-81E0-3414-46097A8E3C00}"/>
              </a:ext>
            </a:extLst>
          </p:cNvPr>
          <p:cNvSpPr/>
          <p:nvPr/>
        </p:nvSpPr>
        <p:spPr>
          <a:xfrm>
            <a:off x="130458" y="503871"/>
            <a:ext cx="6539345" cy="4617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Grafika 6">
            <a:extLst>
              <a:ext uri="{FF2B5EF4-FFF2-40B4-BE49-F238E27FC236}">
                <a16:creationId xmlns:a16="http://schemas.microsoft.com/office/drawing/2014/main" id="{5BBADBB2-C4B1-A720-035C-F8FEE57C1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539" y="584744"/>
            <a:ext cx="6435182" cy="4501050"/>
          </a:xfrm>
          <a:prstGeom prst="rect">
            <a:avLst/>
          </a:prstGeom>
        </p:spPr>
      </p:pic>
      <p:sp>
        <p:nvSpPr>
          <p:cNvPr id="9" name="pole tekstowe 8">
            <a:extLst>
              <a:ext uri="{FF2B5EF4-FFF2-40B4-BE49-F238E27FC236}">
                <a16:creationId xmlns:a16="http://schemas.microsoft.com/office/drawing/2014/main" id="{3E8ED3A1-07F1-E0A6-2211-9FFF4D97F520}"/>
              </a:ext>
            </a:extLst>
          </p:cNvPr>
          <p:cNvSpPr txBox="1"/>
          <p:nvPr/>
        </p:nvSpPr>
        <p:spPr>
          <a:xfrm>
            <a:off x="6669802" y="836501"/>
            <a:ext cx="2424560" cy="2246769"/>
          </a:xfrm>
          <a:prstGeom prst="rect">
            <a:avLst/>
          </a:prstGeom>
          <a:noFill/>
          <a:ln>
            <a:solidFill>
              <a:srgbClr val="00B0F0"/>
            </a:solidFill>
          </a:ln>
        </p:spPr>
        <p:txBody>
          <a:bodyPr wrap="square" rtlCol="0">
            <a:spAutoFit/>
          </a:bodyPr>
          <a:lstStyle/>
          <a:p>
            <a:pPr algn="just"/>
            <a:r>
              <a:rPr lang="pl-PL" dirty="0">
                <a:latin typeface="Calibri" panose="020F0502020204030204" pitchFamily="34" charset="0"/>
                <a:ea typeface="Calibri" panose="020F0502020204030204" pitchFamily="34" charset="0"/>
                <a:cs typeface="Calibri" panose="020F0502020204030204" pitchFamily="34" charset="0"/>
              </a:rPr>
              <a:t>Complete Gantt Chart </a:t>
            </a:r>
            <a:r>
              <a:rPr lang="pl-PL" dirty="0" err="1">
                <a:latin typeface="Calibri" panose="020F0502020204030204" pitchFamily="34" charset="0"/>
                <a:ea typeface="Calibri" panose="020F0502020204030204" pitchFamily="34" charset="0"/>
                <a:cs typeface="Calibri" panose="020F0502020204030204" pitchFamily="34" charset="0"/>
              </a:rPr>
              <a:t>which</a:t>
            </a:r>
            <a:r>
              <a:rPr lang="pl-PL" dirty="0">
                <a:latin typeface="Calibri" panose="020F0502020204030204" pitchFamily="34" charset="0"/>
                <a:ea typeface="Calibri" panose="020F0502020204030204" pitchFamily="34" charset="0"/>
                <a:cs typeface="Calibri" panose="020F0502020204030204" pitchFamily="34" charset="0"/>
              </a:rPr>
              <a:t> we </a:t>
            </a:r>
            <a:r>
              <a:rPr lang="pl-PL" dirty="0" err="1">
                <a:latin typeface="Calibri" panose="020F0502020204030204" pitchFamily="34" charset="0"/>
                <a:ea typeface="Calibri" panose="020F0502020204030204" pitchFamily="34" charset="0"/>
                <a:cs typeface="Calibri" panose="020F0502020204030204" pitchFamily="34" charset="0"/>
              </a:rPr>
              <a:t>have</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used</a:t>
            </a:r>
            <a:r>
              <a:rPr lang="pl-PL" dirty="0">
                <a:latin typeface="Calibri" panose="020F0502020204030204" pitchFamily="34" charset="0"/>
                <a:ea typeface="Calibri" panose="020F0502020204030204" pitchFamily="34" charset="0"/>
                <a:cs typeface="Calibri" panose="020F0502020204030204" pitchFamily="34" charset="0"/>
              </a:rPr>
              <a:t> in URC. </a:t>
            </a:r>
            <a:r>
              <a:rPr lang="pl-PL" dirty="0" err="1">
                <a:latin typeface="Calibri" panose="020F0502020204030204" pitchFamily="34" charset="0"/>
                <a:ea typeface="Calibri" panose="020F0502020204030204" pitchFamily="34" charset="0"/>
                <a:cs typeface="Calibri" panose="020F0502020204030204" pitchFamily="34" charset="0"/>
              </a:rPr>
              <a:t>Please</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change</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scale</a:t>
            </a:r>
            <a:r>
              <a:rPr lang="pl-PL" dirty="0">
                <a:latin typeface="Calibri" panose="020F0502020204030204" pitchFamily="34" charset="0"/>
                <a:ea typeface="Calibri" panose="020F0502020204030204" pitchFamily="34" charset="0"/>
                <a:cs typeface="Calibri" panose="020F0502020204030204" pitchFamily="34" charset="0"/>
              </a:rPr>
              <a:t> to 400% and </a:t>
            </a:r>
            <a:r>
              <a:rPr lang="pl-PL" dirty="0" err="1">
                <a:latin typeface="Calibri" panose="020F0502020204030204" pitchFamily="34" charset="0"/>
                <a:ea typeface="Calibri" panose="020F0502020204030204" pitchFamily="34" charset="0"/>
                <a:cs typeface="Calibri" panose="020F0502020204030204" pitchFamily="34" charset="0"/>
              </a:rPr>
              <a:t>everything</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should</a:t>
            </a:r>
            <a:r>
              <a:rPr lang="pl-PL" dirty="0">
                <a:latin typeface="Calibri" panose="020F0502020204030204" pitchFamily="34" charset="0"/>
                <a:ea typeface="Calibri" panose="020F0502020204030204" pitchFamily="34" charset="0"/>
                <a:cs typeface="Calibri" panose="020F0502020204030204" pitchFamily="34" charset="0"/>
              </a:rPr>
              <a:t> be </a:t>
            </a:r>
            <a:r>
              <a:rPr lang="pl-PL" dirty="0" err="1">
                <a:latin typeface="Calibri" panose="020F0502020204030204" pitchFamily="34" charset="0"/>
                <a:ea typeface="Calibri" panose="020F0502020204030204" pitchFamily="34" charset="0"/>
                <a:cs typeface="Calibri" panose="020F0502020204030204" pitchFamily="34" charset="0"/>
              </a:rPr>
              <a:t>visible</a:t>
            </a:r>
            <a:r>
              <a:rPr lang="pl-PL" dirty="0">
                <a:latin typeface="Calibri" panose="020F0502020204030204" pitchFamily="34" charset="0"/>
                <a:ea typeface="Calibri" panose="020F0502020204030204" pitchFamily="34" charset="0"/>
                <a:cs typeface="Calibri" panose="020F0502020204030204" pitchFamily="34" charset="0"/>
              </a:rPr>
              <a:t>. We </a:t>
            </a:r>
            <a:r>
              <a:rPr lang="pl-PL" dirty="0" err="1">
                <a:latin typeface="Calibri" panose="020F0502020204030204" pitchFamily="34" charset="0"/>
                <a:ea typeface="Calibri" panose="020F0502020204030204" pitchFamily="34" charset="0"/>
                <a:cs typeface="Calibri" panose="020F0502020204030204" pitchFamily="34" charset="0"/>
              </a:rPr>
              <a:t>decied</a:t>
            </a:r>
            <a:r>
              <a:rPr lang="pl-PL" dirty="0">
                <a:latin typeface="Calibri" panose="020F0502020204030204" pitchFamily="34" charset="0"/>
                <a:ea typeface="Calibri" panose="020F0502020204030204" pitchFamily="34" charset="0"/>
                <a:cs typeface="Calibri" panose="020F0502020204030204" pitchFamily="34" charset="0"/>
              </a:rPr>
              <a:t> to </a:t>
            </a:r>
            <a:r>
              <a:rPr lang="pl-PL" dirty="0" err="1">
                <a:latin typeface="Calibri" panose="020F0502020204030204" pitchFamily="34" charset="0"/>
                <a:ea typeface="Calibri" panose="020F0502020204030204" pitchFamily="34" charset="0"/>
                <a:cs typeface="Calibri" panose="020F0502020204030204" pitchFamily="34" charset="0"/>
              </a:rPr>
              <a:t>put</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that</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here</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because</a:t>
            </a:r>
            <a:r>
              <a:rPr lang="pl-PL" dirty="0">
                <a:latin typeface="Calibri" panose="020F0502020204030204" pitchFamily="34" charset="0"/>
                <a:ea typeface="Calibri" panose="020F0502020204030204" pitchFamily="34" charset="0"/>
                <a:cs typeface="Calibri" panose="020F0502020204030204" pitchFamily="34" charset="0"/>
              </a:rPr>
              <a:t> we </a:t>
            </a:r>
            <a:r>
              <a:rPr lang="pl-PL" dirty="0" err="1">
                <a:latin typeface="Calibri" panose="020F0502020204030204" pitchFamily="34" charset="0"/>
                <a:ea typeface="Calibri" panose="020F0502020204030204" pitchFamily="34" charset="0"/>
                <a:cs typeface="Calibri" panose="020F0502020204030204" pitchFamily="34" charset="0"/>
              </a:rPr>
              <a:t>consider</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that</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whole</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scope</a:t>
            </a:r>
            <a:r>
              <a:rPr lang="pl-PL" dirty="0">
                <a:latin typeface="Calibri" panose="020F0502020204030204" pitchFamily="34" charset="0"/>
                <a:ea typeface="Calibri" panose="020F0502020204030204" pitchFamily="34" charset="0"/>
                <a:cs typeface="Calibri" panose="020F0502020204030204" pitchFamily="34" charset="0"/>
              </a:rPr>
              <a:t> of the </a:t>
            </a:r>
            <a:r>
              <a:rPr lang="pl-PL" dirty="0" err="1">
                <a:latin typeface="Calibri" panose="020F0502020204030204" pitchFamily="34" charset="0"/>
                <a:ea typeface="Calibri" panose="020F0502020204030204" pitchFamily="34" charset="0"/>
                <a:cs typeface="Calibri" panose="020F0502020204030204" pitchFamily="34" charset="0"/>
              </a:rPr>
              <a:t>project</a:t>
            </a:r>
            <a:r>
              <a:rPr lang="pl-PL" dirty="0">
                <a:latin typeface="Calibri" panose="020F0502020204030204" pitchFamily="34" charset="0"/>
                <a:ea typeface="Calibri" panose="020F0502020204030204" pitchFamily="34" charset="0"/>
                <a:cs typeface="Calibri" panose="020F0502020204030204" pitchFamily="34" charset="0"/>
              </a:rPr>
              <a:t> with </a:t>
            </a:r>
            <a:r>
              <a:rPr lang="pl-PL" dirty="0" err="1">
                <a:latin typeface="Calibri" panose="020F0502020204030204" pitchFamily="34" charset="0"/>
                <a:ea typeface="Calibri" panose="020F0502020204030204" pitchFamily="34" charset="0"/>
                <a:cs typeface="Calibri" panose="020F0502020204030204" pitchFamily="34" charset="0"/>
              </a:rPr>
              <a:t>delays</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gray</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colour</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really</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showing</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complexity</a:t>
            </a:r>
            <a:r>
              <a:rPr lang="pl-PL" dirty="0">
                <a:latin typeface="Calibri" panose="020F0502020204030204" pitchFamily="34" charset="0"/>
                <a:ea typeface="Calibri" panose="020F0502020204030204" pitchFamily="34" charset="0"/>
                <a:cs typeface="Calibri" panose="020F0502020204030204" pitchFamily="34" charset="0"/>
              </a:rPr>
              <a:t> of the rover </a:t>
            </a:r>
            <a:r>
              <a:rPr lang="pl-PL" dirty="0" err="1">
                <a:latin typeface="Calibri" panose="020F0502020204030204" pitchFamily="34" charset="0"/>
                <a:ea typeface="Calibri" panose="020F0502020204030204" pitchFamily="34" charset="0"/>
                <a:cs typeface="Calibri" panose="020F0502020204030204" pitchFamily="34" charset="0"/>
              </a:rPr>
              <a:t>designing</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project</a:t>
            </a:r>
            <a:r>
              <a:rPr lang="pl-PL" dirty="0">
                <a:latin typeface="Calibri" panose="020F0502020204030204" pitchFamily="34" charset="0"/>
                <a:ea typeface="Calibri" panose="020F0502020204030204" pitchFamily="34" charset="0"/>
                <a:cs typeface="Calibri" panose="020F0502020204030204" pitchFamily="34" charset="0"/>
              </a:rPr>
              <a:t>.</a:t>
            </a:r>
          </a:p>
        </p:txBody>
      </p:sp>
      <p:pic>
        <p:nvPicPr>
          <p:cNvPr id="10" name="Obraz 9">
            <a:extLst>
              <a:ext uri="{FF2B5EF4-FFF2-40B4-BE49-F238E27FC236}">
                <a16:creationId xmlns:a16="http://schemas.microsoft.com/office/drawing/2014/main" id="{42164B0F-5902-9D65-2C4E-AAEEB6C4180C}"/>
              </a:ext>
            </a:extLst>
          </p:cNvPr>
          <p:cNvPicPr>
            <a:picLocks noChangeAspect="1"/>
          </p:cNvPicPr>
          <p:nvPr/>
        </p:nvPicPr>
        <p:blipFill>
          <a:blip r:embed="rId7"/>
          <a:stretch>
            <a:fillRect/>
          </a:stretch>
        </p:blipFill>
        <p:spPr>
          <a:xfrm>
            <a:off x="7558989" y="4180498"/>
            <a:ext cx="1079292" cy="8012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7"/>
          <p:cNvSpPr txBox="1"/>
          <p:nvPr/>
        </p:nvSpPr>
        <p:spPr>
          <a:xfrm>
            <a:off x="3558363" y="405650"/>
            <a:ext cx="2844441"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56B5BF"/>
                </a:solidFill>
                <a:latin typeface="Calibri"/>
                <a:ea typeface="Calibri"/>
                <a:cs typeface="Calibri"/>
                <a:sym typeface="Calibri"/>
              </a:rPr>
              <a:t>Team</a:t>
            </a:r>
            <a:r>
              <a:rPr lang="pl-PL" sz="2400" b="1" dirty="0">
                <a:solidFill>
                  <a:srgbClr val="56B5BF"/>
                </a:solidFill>
                <a:latin typeface="Calibri"/>
                <a:ea typeface="Calibri"/>
                <a:cs typeface="Calibri"/>
                <a:sym typeface="Calibri"/>
              </a:rPr>
              <a:t> </a:t>
            </a:r>
            <a:r>
              <a:rPr lang="tr-TR" sz="2400" b="1" i="0" u="none" strike="noStrike" cap="none" dirty="0">
                <a:solidFill>
                  <a:srgbClr val="56B5BF"/>
                </a:solidFill>
                <a:latin typeface="Calibri"/>
                <a:ea typeface="Calibri"/>
                <a:cs typeface="Calibri"/>
                <a:sym typeface="Calibri"/>
              </a:rPr>
              <a:t>Formation:</a:t>
            </a:r>
            <a:endParaRPr sz="2400" b="1" i="0" u="none" strike="noStrike" cap="none" dirty="0">
              <a:solidFill>
                <a:srgbClr val="56B5BF"/>
              </a:solidFill>
              <a:latin typeface="Calibri"/>
              <a:ea typeface="Calibri"/>
              <a:cs typeface="Calibri"/>
              <a:sym typeface="Calibri"/>
            </a:endParaRPr>
          </a:p>
        </p:txBody>
      </p:sp>
      <p:sp>
        <p:nvSpPr>
          <p:cNvPr id="147" name="Google Shape;147;p7"/>
          <p:cNvSpPr txBox="1"/>
          <p:nvPr/>
        </p:nvSpPr>
        <p:spPr>
          <a:xfrm>
            <a:off x="2724719" y="3620843"/>
            <a:ext cx="5854500" cy="126185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US" b="0" i="0" u="none" strike="noStrike" baseline="0" dirty="0">
                <a:latin typeface="Calibri" panose="020F0502020204030204" pitchFamily="34" charset="0"/>
              </a:rPr>
              <a:t>The team consists of </a:t>
            </a:r>
            <a:r>
              <a:rPr lang="pl-PL" b="0" i="0" u="none" strike="noStrike" baseline="0" dirty="0">
                <a:latin typeface="Calibri" panose="020F0502020204030204" pitchFamily="34" charset="0"/>
              </a:rPr>
              <a:t>15</a:t>
            </a:r>
            <a:r>
              <a:rPr lang="en-US" b="0" i="0" u="none" strike="noStrike" baseline="0" dirty="0">
                <a:latin typeface="Calibri" panose="020F0502020204030204" pitchFamily="34" charset="0"/>
              </a:rPr>
              <a:t> students from the Faculty of Mechanical Engineering and Computer</a:t>
            </a:r>
            <a:r>
              <a:rPr lang="pl-PL" b="0" i="0" u="none" strike="noStrike" baseline="0" dirty="0">
                <a:latin typeface="Calibri" panose="020F0502020204030204" pitchFamily="34" charset="0"/>
              </a:rPr>
              <a:t> </a:t>
            </a:r>
            <a:r>
              <a:rPr lang="en-US" b="0" i="0" u="none" strike="noStrike" baseline="0" dirty="0">
                <a:latin typeface="Calibri" panose="020F0502020204030204" pitchFamily="34" charset="0"/>
              </a:rPr>
              <a:t>Science, Faculty of Electrical Engineering and Faculty of</a:t>
            </a:r>
            <a:r>
              <a:rPr lang="pl-PL" b="0" i="0" u="none" strike="noStrike" baseline="0" dirty="0">
                <a:latin typeface="Calibri" panose="020F0502020204030204" pitchFamily="34" charset="0"/>
              </a:rPr>
              <a:t> </a:t>
            </a:r>
            <a:r>
              <a:rPr lang="en-US" b="0" i="0" u="none" strike="noStrike" baseline="0" dirty="0">
                <a:latin typeface="Calibri" panose="020F0502020204030204" pitchFamily="34" charset="0"/>
              </a:rPr>
              <a:t>Management. They have experienced in</a:t>
            </a:r>
            <a:r>
              <a:rPr lang="pl-PL" b="0" i="0" u="none" strike="noStrike" baseline="0" dirty="0">
                <a:latin typeface="Calibri" panose="020F0502020204030204" pitchFamily="34" charset="0"/>
              </a:rPr>
              <a:t> </a:t>
            </a:r>
            <a:r>
              <a:rPr lang="en-US" b="0" i="0" u="none" strike="noStrike" baseline="0" dirty="0">
                <a:latin typeface="Calibri" panose="020F0502020204030204" pitchFamily="34" charset="0"/>
              </a:rPr>
              <a:t>machine design, electronics, mechanical, project management ,software development, biology</a:t>
            </a:r>
          </a:p>
          <a:p>
            <a:pPr algn="just"/>
            <a:r>
              <a:rPr lang="pl-PL" b="0" i="0" u="none" strike="noStrike" baseline="0" dirty="0">
                <a:latin typeface="Calibri" panose="020F0502020204030204" pitchFamily="34" charset="0"/>
              </a:rPr>
              <a:t>and </a:t>
            </a:r>
            <a:r>
              <a:rPr lang="pl-PL" b="0" i="0" u="none" strike="noStrike" baseline="0" dirty="0" err="1">
                <a:latin typeface="Calibri" panose="020F0502020204030204" pitchFamily="34" charset="0"/>
              </a:rPr>
              <a:t>chemistry</a:t>
            </a:r>
            <a:r>
              <a:rPr lang="pl-PL" b="0" i="0" u="none" strike="noStrike" baseline="0" dirty="0">
                <a:latin typeface="Calibri" panose="020F0502020204030204" pitchFamily="34" charset="0"/>
              </a:rPr>
              <a:t>.</a:t>
            </a:r>
            <a:endParaRPr b="0" i="0" u="none" strike="noStrike" cap="none" dirty="0">
              <a:solidFill>
                <a:srgbClr val="F2F2F2"/>
              </a:solidFill>
              <a:latin typeface="Calibri"/>
              <a:ea typeface="Calibri"/>
              <a:cs typeface="Calibri"/>
              <a:sym typeface="Calibri"/>
            </a:endParaRPr>
          </a:p>
        </p:txBody>
      </p:sp>
      <p:sp>
        <p:nvSpPr>
          <p:cNvPr id="149" name="Google Shape;14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8</a:t>
            </a:fld>
            <a:endParaRPr/>
          </a:p>
        </p:txBody>
      </p:sp>
      <p:pic>
        <p:nvPicPr>
          <p:cNvPr id="151" name="Google Shape;151;p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2" name="Obraz 1">
            <a:extLst>
              <a:ext uri="{FF2B5EF4-FFF2-40B4-BE49-F238E27FC236}">
                <a16:creationId xmlns:a16="http://schemas.microsoft.com/office/drawing/2014/main" id="{B81331C0-10D0-66FC-33B2-8530EC1D2624}"/>
              </a:ext>
            </a:extLst>
          </p:cNvPr>
          <p:cNvPicPr>
            <a:picLocks noChangeAspect="1"/>
          </p:cNvPicPr>
          <p:nvPr/>
        </p:nvPicPr>
        <p:blipFill>
          <a:blip r:embed="rId5"/>
          <a:stretch>
            <a:fillRect/>
          </a:stretch>
        </p:blipFill>
        <p:spPr>
          <a:xfrm>
            <a:off x="456758" y="4058725"/>
            <a:ext cx="1079292" cy="801292"/>
          </a:xfrm>
          <a:prstGeom prst="rect">
            <a:avLst/>
          </a:prstGeom>
        </p:spPr>
      </p:pic>
      <p:pic>
        <p:nvPicPr>
          <p:cNvPr id="4" name="Obraz 3" descr="Obraz zawierający diagram&#10;&#10;Opis wygenerowany automatycznie">
            <a:extLst>
              <a:ext uri="{FF2B5EF4-FFF2-40B4-BE49-F238E27FC236}">
                <a16:creationId xmlns:a16="http://schemas.microsoft.com/office/drawing/2014/main" id="{23B206AD-FF43-9ADF-6E82-9242E578805D}"/>
              </a:ext>
            </a:extLst>
          </p:cNvPr>
          <p:cNvPicPr>
            <a:picLocks noChangeAspect="1"/>
          </p:cNvPicPr>
          <p:nvPr/>
        </p:nvPicPr>
        <p:blipFill>
          <a:blip r:embed="rId6"/>
          <a:stretch>
            <a:fillRect/>
          </a:stretch>
        </p:blipFill>
        <p:spPr>
          <a:xfrm>
            <a:off x="5114491" y="980194"/>
            <a:ext cx="3504034" cy="2392928"/>
          </a:xfrm>
          <a:prstGeom prst="rect">
            <a:avLst/>
          </a:prstGeom>
        </p:spPr>
      </p:pic>
      <p:pic>
        <p:nvPicPr>
          <p:cNvPr id="1026" name="Picture 2">
            <a:extLst>
              <a:ext uri="{FF2B5EF4-FFF2-40B4-BE49-F238E27FC236}">
                <a16:creationId xmlns:a16="http://schemas.microsoft.com/office/drawing/2014/main" id="{271FB7BB-1255-580B-480A-F37E39584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75" y="905830"/>
            <a:ext cx="3891114" cy="2472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8"/>
          <p:cNvSpPr txBox="1"/>
          <p:nvPr/>
        </p:nvSpPr>
        <p:spPr>
          <a:xfrm>
            <a:off x="3576839" y="378766"/>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56B5BF"/>
                </a:solidFill>
                <a:latin typeface="Calibri"/>
                <a:ea typeface="Calibri"/>
                <a:cs typeface="Calibri"/>
                <a:sym typeface="Calibri"/>
              </a:rPr>
              <a:t>Workplace:</a:t>
            </a:r>
            <a:endParaRPr sz="2400" b="1" i="0" u="none" strike="noStrike" cap="none" dirty="0">
              <a:solidFill>
                <a:srgbClr val="56B5BF"/>
              </a:solidFill>
              <a:latin typeface="Calibri"/>
              <a:ea typeface="Calibri"/>
              <a:cs typeface="Calibri"/>
              <a:sym typeface="Calibri"/>
            </a:endParaRPr>
          </a:p>
        </p:txBody>
      </p:sp>
      <p:sp>
        <p:nvSpPr>
          <p:cNvPr id="159" name="Google Shape;159;p8"/>
          <p:cNvSpPr txBox="1"/>
          <p:nvPr/>
        </p:nvSpPr>
        <p:spPr>
          <a:xfrm>
            <a:off x="430879" y="874885"/>
            <a:ext cx="5854500" cy="1261854"/>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dirty="0">
                <a:solidFill>
                  <a:schemeClr val="tx1"/>
                </a:solidFill>
                <a:latin typeface="Calibri"/>
                <a:ea typeface="Calibri"/>
                <a:cs typeface="Calibri"/>
                <a:sym typeface="Calibri"/>
              </a:rPr>
              <a:t> We </a:t>
            </a:r>
            <a:r>
              <a:rPr lang="pl-PL" sz="1400" b="0" i="0" u="none" strike="noStrike" cap="none" dirty="0" err="1">
                <a:solidFill>
                  <a:schemeClr val="tx1"/>
                </a:solidFill>
                <a:latin typeface="Calibri"/>
                <a:ea typeface="Calibri"/>
                <a:cs typeface="Calibri"/>
                <a:sym typeface="Calibri"/>
              </a:rPr>
              <a:t>have</a:t>
            </a:r>
            <a:r>
              <a:rPr lang="pl-PL" sz="1400" b="0" i="0" u="none" strike="noStrike" cap="none" dirty="0">
                <a:solidFill>
                  <a:schemeClr val="tx1"/>
                </a:solidFill>
                <a:latin typeface="Calibri"/>
                <a:ea typeface="Calibri"/>
                <a:cs typeface="Calibri"/>
                <a:sym typeface="Calibri"/>
              </a:rPr>
              <a:t> 2 </a:t>
            </a:r>
            <a:r>
              <a:rPr lang="pl-PL" sz="1400" b="0" i="0" u="none" strike="noStrike" cap="none" dirty="0" err="1">
                <a:solidFill>
                  <a:schemeClr val="tx1"/>
                </a:solidFill>
                <a:latin typeface="Calibri"/>
                <a:ea typeface="Calibri"/>
                <a:cs typeface="Calibri"/>
                <a:sym typeface="Calibri"/>
              </a:rPr>
              <a:t>general</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places</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where</a:t>
            </a:r>
            <a:r>
              <a:rPr lang="pl-PL" sz="1400" b="0" i="0" u="none" strike="noStrike" cap="none" dirty="0">
                <a:solidFill>
                  <a:schemeClr val="tx1"/>
                </a:solidFill>
                <a:latin typeface="Calibri"/>
                <a:ea typeface="Calibri"/>
                <a:cs typeface="Calibri"/>
                <a:sym typeface="Calibri"/>
              </a:rPr>
              <a:t> we </a:t>
            </a:r>
            <a:r>
              <a:rPr lang="pl-PL" sz="1400" b="0" i="0" u="none" strike="noStrike" cap="none" dirty="0" err="1">
                <a:solidFill>
                  <a:schemeClr val="tx1"/>
                </a:solidFill>
                <a:latin typeface="Calibri"/>
                <a:ea typeface="Calibri"/>
                <a:cs typeface="Calibri"/>
                <a:sym typeface="Calibri"/>
              </a:rPr>
              <a:t>work</a:t>
            </a:r>
            <a:r>
              <a:rPr lang="pl-PL" sz="1400" b="0" i="0" u="none" strike="noStrike" cap="none" dirty="0">
                <a:solidFill>
                  <a:schemeClr val="tx1"/>
                </a:solidFill>
                <a:latin typeface="Calibri"/>
                <a:ea typeface="Calibri"/>
                <a:cs typeface="Calibri"/>
                <a:sym typeface="Calibri"/>
              </a:rPr>
              <a:t>. The </a:t>
            </a:r>
            <a:r>
              <a:rPr lang="pl-PL" sz="1400" b="0" i="0" u="none" strike="noStrike" cap="none" dirty="0" err="1">
                <a:solidFill>
                  <a:schemeClr val="tx1"/>
                </a:solidFill>
                <a:latin typeface="Calibri"/>
                <a:ea typeface="Calibri"/>
                <a:cs typeface="Calibri"/>
                <a:sym typeface="Calibri"/>
              </a:rPr>
              <a:t>forst</a:t>
            </a:r>
            <a:r>
              <a:rPr lang="pl-PL" sz="1400" b="0" i="0" u="none" strike="noStrike" cap="none" dirty="0">
                <a:solidFill>
                  <a:schemeClr val="tx1"/>
                </a:solidFill>
                <a:latin typeface="Calibri"/>
                <a:ea typeface="Calibri"/>
                <a:cs typeface="Calibri"/>
                <a:sym typeface="Calibri"/>
              </a:rPr>
              <a:t> </a:t>
            </a:r>
            <a:r>
              <a:rPr lang="pl-PL" sz="1400" b="0" i="0" u="none" strike="noStrike" cap="none" dirty="0" err="1">
                <a:solidFill>
                  <a:schemeClr val="tx1"/>
                </a:solidFill>
                <a:latin typeface="Calibri"/>
                <a:ea typeface="Calibri"/>
                <a:cs typeface="Calibri"/>
                <a:sym typeface="Calibri"/>
              </a:rPr>
              <a:t>is</a:t>
            </a:r>
            <a:r>
              <a:rPr lang="pl-PL" sz="1400" b="0" i="0" u="none" strike="noStrike" cap="none"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our</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garage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which</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take</a:t>
            </a:r>
            <a:r>
              <a:rPr lang="pl-PL" dirty="0">
                <a:solidFill>
                  <a:schemeClr val="tx1"/>
                </a:solidFill>
                <a:latin typeface="Calibri"/>
                <a:ea typeface="Calibri"/>
                <a:cs typeface="Calibri"/>
                <a:sym typeface="Calibri"/>
              </a:rPr>
              <a:t> place by the </a:t>
            </a:r>
            <a:r>
              <a:rPr lang="pl-PL" dirty="0" err="1">
                <a:solidFill>
                  <a:schemeClr val="tx1"/>
                </a:solidFill>
                <a:latin typeface="Calibri"/>
                <a:ea typeface="Calibri"/>
                <a:cs typeface="Calibri"/>
                <a:sym typeface="Calibri"/>
              </a:rPr>
              <a:t>Faculty</a:t>
            </a:r>
            <a:r>
              <a:rPr lang="pl-PL" dirty="0">
                <a:solidFill>
                  <a:schemeClr val="tx1"/>
                </a:solidFill>
                <a:latin typeface="Calibri"/>
                <a:ea typeface="Calibri"/>
                <a:cs typeface="Calibri"/>
                <a:sym typeface="Calibri"/>
              </a:rPr>
              <a:t> of </a:t>
            </a:r>
            <a:r>
              <a:rPr lang="pl-PL" dirty="0" err="1">
                <a:solidFill>
                  <a:schemeClr val="tx1"/>
                </a:solidFill>
                <a:latin typeface="Calibri"/>
                <a:ea typeface="Calibri"/>
                <a:cs typeface="Calibri"/>
                <a:sym typeface="Calibri"/>
              </a:rPr>
              <a:t>Mechanical</a:t>
            </a:r>
            <a:r>
              <a:rPr lang="pl-PL" dirty="0">
                <a:solidFill>
                  <a:schemeClr val="tx1"/>
                </a:solidFill>
                <a:latin typeface="Calibri"/>
                <a:ea typeface="Calibri"/>
                <a:cs typeface="Calibri"/>
                <a:sym typeface="Calibri"/>
              </a:rPr>
              <a:t> Engineering. In </a:t>
            </a:r>
            <a:r>
              <a:rPr lang="pl-PL" dirty="0" err="1">
                <a:solidFill>
                  <a:schemeClr val="tx1"/>
                </a:solidFill>
                <a:latin typeface="Calibri"/>
                <a:ea typeface="Calibri"/>
                <a:cs typeface="Calibri"/>
                <a:sym typeface="Calibri"/>
              </a:rPr>
              <a:t>this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garage</a:t>
            </a:r>
            <a:r>
              <a:rPr lang="pl-PL" dirty="0">
                <a:solidFill>
                  <a:schemeClr val="tx1"/>
                </a:solidFill>
                <a:latin typeface="Calibri"/>
                <a:ea typeface="Calibri"/>
                <a:cs typeface="Calibri"/>
                <a:sym typeface="Calibri"/>
              </a:rPr>
              <a:t> we </a:t>
            </a:r>
            <a:r>
              <a:rPr lang="pl-PL" dirty="0" err="1">
                <a:solidFill>
                  <a:schemeClr val="tx1"/>
                </a:solidFill>
                <a:latin typeface="Calibri"/>
                <a:ea typeface="Calibri"/>
                <a:cs typeface="Calibri"/>
                <a:sym typeface="Calibri"/>
              </a:rPr>
              <a:t>have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plenty</a:t>
            </a:r>
            <a:r>
              <a:rPr lang="pl-PL" dirty="0">
                <a:solidFill>
                  <a:schemeClr val="tx1"/>
                </a:solidFill>
                <a:latin typeface="Calibri"/>
                <a:ea typeface="Calibri"/>
                <a:cs typeface="Calibri"/>
                <a:sym typeface="Calibri"/>
              </a:rPr>
              <a:t> of </a:t>
            </a:r>
            <a:r>
              <a:rPr lang="pl-PL" dirty="0" err="1">
                <a:solidFill>
                  <a:schemeClr val="tx1"/>
                </a:solidFill>
                <a:latin typeface="Calibri"/>
                <a:ea typeface="Calibri"/>
                <a:cs typeface="Calibri"/>
                <a:sym typeface="Calibri"/>
              </a:rPr>
              <a:t>mechanical</a:t>
            </a:r>
            <a:r>
              <a:rPr lang="pl-PL" dirty="0">
                <a:solidFill>
                  <a:schemeClr val="tx1"/>
                </a:solidFill>
                <a:latin typeface="Calibri"/>
                <a:ea typeface="Calibri"/>
                <a:cs typeface="Calibri"/>
                <a:sym typeface="Calibri"/>
              </a:rPr>
              <a:t> and </a:t>
            </a:r>
            <a:r>
              <a:rPr lang="pl-PL" dirty="0" err="1">
                <a:solidFill>
                  <a:schemeClr val="tx1"/>
                </a:solidFill>
                <a:latin typeface="Calibri"/>
                <a:ea typeface="Calibri"/>
                <a:cs typeface="Calibri"/>
                <a:sym typeface="Calibri"/>
              </a:rPr>
              <a:t>electronic</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tools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where</a:t>
            </a:r>
            <a:r>
              <a:rPr lang="pl-PL" dirty="0">
                <a:solidFill>
                  <a:schemeClr val="tx1"/>
                </a:solidFill>
                <a:latin typeface="Calibri"/>
                <a:ea typeface="Calibri"/>
                <a:cs typeface="Calibri"/>
                <a:sym typeface="Calibri"/>
              </a:rPr>
              <a:t> we do </a:t>
            </a:r>
            <a:r>
              <a:rPr lang="pl-PL" dirty="0" err="1">
                <a:solidFill>
                  <a:schemeClr val="tx1"/>
                </a:solidFill>
                <a:latin typeface="Calibri"/>
                <a:ea typeface="Calibri"/>
                <a:cs typeface="Calibri"/>
                <a:sym typeface="Calibri"/>
              </a:rPr>
              <a:t>mentioned</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jobs</a:t>
            </a:r>
            <a:r>
              <a:rPr lang="pl-PL" dirty="0">
                <a:solidFill>
                  <a:schemeClr val="tx1"/>
                </a:solidFill>
                <a:latin typeface="Calibri"/>
                <a:ea typeface="Calibri"/>
                <a:cs typeface="Calibri"/>
                <a:sym typeface="Calibri"/>
              </a:rPr>
              <a:t>. In </a:t>
            </a:r>
            <a:r>
              <a:rPr lang="pl-PL" dirty="0" err="1">
                <a:solidFill>
                  <a:schemeClr val="tx1"/>
                </a:solidFill>
                <a:latin typeface="Calibri"/>
                <a:ea typeface="Calibri"/>
                <a:cs typeface="Calibri"/>
                <a:sym typeface="Calibri"/>
              </a:rPr>
              <a:t>another</a:t>
            </a:r>
            <a:r>
              <a:rPr lang="pl-PL" dirty="0">
                <a:solidFill>
                  <a:schemeClr val="tx1"/>
                </a:solidFill>
                <a:latin typeface="Calibri"/>
                <a:ea typeface="Calibri"/>
                <a:cs typeface="Calibri"/>
                <a:sym typeface="Calibri"/>
              </a:rPr>
              <a:t> place </a:t>
            </a:r>
            <a:r>
              <a:rPr lang="pl-PL" dirty="0" err="1">
                <a:solidFill>
                  <a:schemeClr val="tx1"/>
                </a:solidFill>
                <a:latin typeface="Calibri"/>
                <a:ea typeface="Calibri"/>
                <a:cs typeface="Calibri"/>
                <a:sym typeface="Calibri"/>
              </a:rPr>
              <a:t>is</a:t>
            </a:r>
            <a:r>
              <a:rPr lang="pl-PL" dirty="0">
                <a:solidFill>
                  <a:schemeClr val="tx1"/>
                </a:solidFill>
                <a:latin typeface="Calibri"/>
                <a:ea typeface="Calibri"/>
                <a:cs typeface="Calibri"/>
                <a:sym typeface="Calibri"/>
              </a:rPr>
              <a:t> small </a:t>
            </a:r>
            <a:r>
              <a:rPr lang="pl-PL" dirty="0" err="1">
                <a:solidFill>
                  <a:schemeClr val="tx1"/>
                </a:solidFill>
                <a:latin typeface="Calibri"/>
                <a:ea typeface="Calibri"/>
                <a:cs typeface="Calibri"/>
                <a:sym typeface="Calibri"/>
              </a:rPr>
              <a:t>office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where</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programmers</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could</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work</a:t>
            </a:r>
            <a:r>
              <a:rPr lang="pl-PL" dirty="0">
                <a:solidFill>
                  <a:schemeClr val="tx1"/>
                </a:solidFill>
                <a:latin typeface="Calibri"/>
                <a:ea typeface="Calibri"/>
                <a:cs typeface="Calibri"/>
                <a:sym typeface="Calibri"/>
              </a:rPr>
              <a:t> </a:t>
            </a:r>
            <a:r>
              <a:rPr lang="pl-PL" dirty="0" err="1">
                <a:solidFill>
                  <a:schemeClr val="tx1"/>
                </a:solidFill>
                <a:latin typeface="Calibri"/>
                <a:ea typeface="Calibri"/>
                <a:cs typeface="Calibri"/>
                <a:sym typeface="Calibri"/>
              </a:rPr>
              <a:t>together</a:t>
            </a:r>
            <a:r>
              <a:rPr lang="pl-PL" dirty="0">
                <a:solidFill>
                  <a:schemeClr val="tx1"/>
                </a:solidFill>
                <a:latin typeface="Calibri"/>
                <a:ea typeface="Calibri"/>
                <a:cs typeface="Calibri"/>
                <a:sym typeface="Calibri"/>
              </a:rPr>
              <a:t>. We </a:t>
            </a:r>
            <a:r>
              <a:rPr lang="pl-PL" dirty="0" err="1">
                <a:solidFill>
                  <a:schemeClr val="tx1"/>
                </a:solidFill>
                <a:latin typeface="Calibri"/>
                <a:ea typeface="Calibri"/>
                <a:cs typeface="Calibri"/>
                <a:sym typeface="Calibri"/>
              </a:rPr>
              <a:t>also</a:t>
            </a:r>
            <a:r>
              <a:rPr lang="pl-PL" dirty="0">
                <a:solidFill>
                  <a:schemeClr val="tx1"/>
                </a:solidFill>
                <a:latin typeface="Calibri"/>
                <a:ea typeface="Calibri"/>
                <a:cs typeface="Calibri"/>
                <a:sym typeface="Calibri"/>
              </a:rPr>
              <a:t> test the rover </a:t>
            </a:r>
            <a:r>
              <a:rPr lang="pl-PL" dirty="0" err="1">
                <a:solidFill>
                  <a:schemeClr val="tx1"/>
                </a:solidFill>
                <a:latin typeface="Calibri"/>
                <a:ea typeface="Calibri"/>
                <a:cs typeface="Calibri"/>
                <a:sym typeface="Calibri"/>
              </a:rPr>
              <a:t>outside</a:t>
            </a:r>
            <a:r>
              <a:rPr lang="pl-PL" dirty="0">
                <a:solidFill>
                  <a:schemeClr val="tx1"/>
                </a:solidFill>
                <a:latin typeface="Calibri"/>
                <a:ea typeface="Calibri"/>
                <a:cs typeface="Calibri"/>
                <a:sym typeface="Calibri"/>
              </a:rPr>
              <a:t> the </a:t>
            </a:r>
            <a:r>
              <a:rPr lang="pl-PL" dirty="0" err="1">
                <a:solidFill>
                  <a:schemeClr val="tx1"/>
                </a:solidFill>
                <a:latin typeface="Calibri"/>
                <a:ea typeface="Calibri"/>
                <a:cs typeface="Calibri"/>
                <a:sym typeface="Calibri"/>
              </a:rPr>
              <a:t>garage</a:t>
            </a:r>
            <a:r>
              <a:rPr lang="pl-PL" dirty="0">
                <a:solidFill>
                  <a:schemeClr val="tx1"/>
                </a:solidFill>
                <a:latin typeface="Calibri"/>
                <a:ea typeface="Calibri"/>
                <a:cs typeface="Calibri"/>
                <a:sym typeface="Calibri"/>
              </a:rPr>
              <a:t> – University parking.</a:t>
            </a:r>
            <a:endParaRPr sz="1400" b="0" i="0" u="none" strike="noStrike" cap="none" dirty="0">
              <a:solidFill>
                <a:schemeClr val="tx1"/>
              </a:solidFill>
              <a:latin typeface="Calibri"/>
              <a:ea typeface="Calibri"/>
              <a:cs typeface="Calibri"/>
              <a:sym typeface="Calibri"/>
            </a:endParaRPr>
          </a:p>
        </p:txBody>
      </p:sp>
      <p:sp>
        <p:nvSpPr>
          <p:cNvPr id="161" name="Google Shape;16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9</a:t>
            </a:fld>
            <a:endParaRPr/>
          </a:p>
        </p:txBody>
      </p:sp>
      <p:pic>
        <p:nvPicPr>
          <p:cNvPr id="163" name="Google Shape;163;p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64" name="Google Shape;164;p8"/>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6" name="Obraz 5" descr="Obraz zawierający podłoga, w pomieszczeniu, ściana, pokój&#10;&#10;Opis wygenerowany automatycznie">
            <a:extLst>
              <a:ext uri="{FF2B5EF4-FFF2-40B4-BE49-F238E27FC236}">
                <a16:creationId xmlns:a16="http://schemas.microsoft.com/office/drawing/2014/main" id="{53696526-8F6A-0FF7-2136-90616DD673DD}"/>
              </a:ext>
            </a:extLst>
          </p:cNvPr>
          <p:cNvPicPr>
            <a:picLocks noChangeAspect="1"/>
          </p:cNvPicPr>
          <p:nvPr/>
        </p:nvPicPr>
        <p:blipFill>
          <a:blip r:embed="rId5"/>
          <a:stretch>
            <a:fillRect/>
          </a:stretch>
        </p:blipFill>
        <p:spPr>
          <a:xfrm>
            <a:off x="4686516" y="2222276"/>
            <a:ext cx="4324712" cy="1995408"/>
          </a:xfrm>
          <a:prstGeom prst="rect">
            <a:avLst/>
          </a:prstGeom>
          <a:ln>
            <a:noFill/>
          </a:ln>
          <a:effectLst>
            <a:outerShdw blurRad="292100" dist="139700" dir="2700000" algn="tl" rotWithShape="0">
              <a:srgbClr val="333333">
                <a:alpha val="65000"/>
              </a:srgbClr>
            </a:outerShdw>
          </a:effectLst>
        </p:spPr>
      </p:pic>
      <p:pic>
        <p:nvPicPr>
          <p:cNvPr id="4" name="Obraz 3" descr="Obraz zawierający tekst, podłoga, w pomieszczeniu, pokój&#10;&#10;Opis wygenerowany automatycznie">
            <a:extLst>
              <a:ext uri="{FF2B5EF4-FFF2-40B4-BE49-F238E27FC236}">
                <a16:creationId xmlns:a16="http://schemas.microsoft.com/office/drawing/2014/main" id="{CF447D16-1DF5-FE5E-2075-C2BAB9FB8AC5}"/>
              </a:ext>
            </a:extLst>
          </p:cNvPr>
          <p:cNvPicPr>
            <a:picLocks noChangeAspect="1"/>
          </p:cNvPicPr>
          <p:nvPr/>
        </p:nvPicPr>
        <p:blipFill>
          <a:blip r:embed="rId6"/>
          <a:stretch>
            <a:fillRect/>
          </a:stretch>
        </p:blipFill>
        <p:spPr>
          <a:xfrm>
            <a:off x="544613" y="2692103"/>
            <a:ext cx="4680672" cy="23647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3503</TotalTime>
  <Words>3659</Words>
  <Application>Microsoft Office PowerPoint</Application>
  <PresentationFormat>Pokaz na ekranie (16:9)</PresentationFormat>
  <Paragraphs>185</Paragraphs>
  <Slides>39</Slides>
  <Notes>39</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39</vt:i4>
      </vt:variant>
    </vt:vector>
  </HeadingPairs>
  <TitlesOfParts>
    <vt:vector size="43" baseType="lpstr">
      <vt:lpstr>Arial</vt:lpstr>
      <vt:lpstr>Calibri</vt:lpstr>
      <vt:lpstr>Söhne</vt:lpstr>
      <vt:lpstr>Simple Light</vt:lpstr>
      <vt:lpstr>Prezentacja programu PowerPoint</vt:lpstr>
      <vt:lpstr>TEAM INFO</vt:lpstr>
      <vt:lpstr>TEAM INFO</vt:lpstr>
      <vt:lpstr>Prezentacja programu PowerPoint</vt:lpstr>
      <vt:lpstr>Prezentacja programu PowerPoint</vt:lpstr>
      <vt:lpstr>Prezentacja programu PowerPoint</vt:lpstr>
      <vt:lpstr>MANAGEMENT</vt:lpstr>
      <vt:lpstr>Prezentacja programu PowerPoint</vt:lpstr>
      <vt:lpstr>Prezentacja programu PowerPoint</vt:lpstr>
      <vt:lpstr>Prezentacja programu PowerPoint</vt:lpstr>
      <vt:lpstr>Prezentacja programu PowerPoint</vt:lpstr>
      <vt:lpstr>MANAGEMENT</vt:lpstr>
      <vt:lpstr>ROVER DESIGN</vt:lpstr>
      <vt:lpstr>ROVER DESIGN</vt:lpstr>
      <vt:lpstr>Prezentacja programu PowerPoint</vt:lpstr>
      <vt:lpstr>Prezentacja programu PowerPoint</vt:lpstr>
      <vt:lpstr>Prezentacja programu PowerPoint</vt:lpstr>
      <vt:lpstr>ROVER DESIGN</vt:lpstr>
      <vt:lpstr>ROVER DESIGN</vt:lpstr>
      <vt:lpstr>Prezentacja programu PowerPoint</vt:lpstr>
      <vt:lpstr>ROVER DESIGN</vt:lpstr>
      <vt:lpstr>ROVER DESIGN</vt:lpstr>
      <vt:lpstr>ROVER DESIGN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ROVER DESIGN</vt:lpstr>
      <vt:lpstr>Prezentacja programu PowerPoint</vt:lpstr>
      <vt:lpstr>Prezentacja programu PowerPoint</vt:lpstr>
      <vt:lpstr>ROVER DESIGN</vt:lpstr>
      <vt:lpstr>ROVER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Zeynep Elmas</dc:creator>
  <cp:lastModifiedBy>Cezary Kołodziejek</cp:lastModifiedBy>
  <cp:revision>10</cp:revision>
  <dcterms:modified xsi:type="dcterms:W3CDTF">2023-05-03T19:27:47Z</dcterms:modified>
</cp:coreProperties>
</file>