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9" r:id="rId3"/>
    <p:sldId id="261" r:id="rId4"/>
    <p:sldId id="287" r:id="rId5"/>
    <p:sldId id="288" r:id="rId6"/>
    <p:sldId id="289" r:id="rId7"/>
    <p:sldId id="290" r:id="rId8"/>
    <p:sldId id="291" r:id="rId9"/>
    <p:sldId id="292" r:id="rId10"/>
    <p:sldId id="293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B5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33" autoAdjust="0"/>
  </p:normalViewPr>
  <p:slideViewPr>
    <p:cSldViewPr snapToGrid="0">
      <p:cViewPr varScale="1">
        <p:scale>
          <a:sx n="107" d="100"/>
          <a:sy n="107" d="100"/>
        </p:scale>
        <p:origin x="75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B72F0706-E3EC-4835-B422-822BB67639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tr-TR"/>
              <a:t>LOGO HERE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EEFF96E4-6A9E-41E7-A02C-623F03541DE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A49C5-3188-4900-9E3A-90677CFC56EE}" type="datetimeFigureOut">
              <a:rPr lang="tr-TR" smtClean="0"/>
              <a:t>15.04.2022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0CE663F-32B8-410C-AB62-E3CD39F724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tr-TR"/>
              <a:t>SAFDSGS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4F5EB5A-1FFC-4C29-9A2D-35B3FC8A80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A570E4-F5DC-40F8-B736-2944EB33EF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4197686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24520da189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24520da189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24520da18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24520da189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2909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24520da189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24520da189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24520da18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24520da189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24520da18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24520da189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6416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24520da18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24520da189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8748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24520da18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24520da189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7415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24520da18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24520da189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6646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24520da18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24520da189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3407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24520da18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24520da189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3614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" name="Resim Yer Tutucusu 2">
            <a:extLst>
              <a:ext uri="{FF2B5EF4-FFF2-40B4-BE49-F238E27FC236}">
                <a16:creationId xmlns:a16="http://schemas.microsoft.com/office/drawing/2014/main" id="{63BBB224-49A7-4D8A-B2D9-BE7B0E95E27E}"/>
              </a:ext>
            </a:extLst>
          </p:cNvPr>
          <p:cNvSpPr txBox="1">
            <a:spLocks/>
          </p:cNvSpPr>
          <p:nvPr userDrawn="1"/>
        </p:nvSpPr>
        <p:spPr>
          <a:xfrm>
            <a:off x="311150" y="4300538"/>
            <a:ext cx="1941513" cy="75627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tr-TR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Resim 16">
            <a:extLst>
              <a:ext uri="{FF2B5EF4-FFF2-40B4-BE49-F238E27FC236}">
                <a16:creationId xmlns:a16="http://schemas.microsoft.com/office/drawing/2014/main" id="{91B3E771-2236-45EE-96AA-743D8FD075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1380" y="784252"/>
            <a:ext cx="2741239" cy="3214700"/>
          </a:xfrm>
          <a:prstGeom prst="rect">
            <a:avLst/>
          </a:prstGeom>
        </p:spPr>
      </p:pic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836C11D5-7DD8-41B3-8C84-E2B55E4733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  <p:sp>
        <p:nvSpPr>
          <p:cNvPr id="5" name="Google Shape;65;p15">
            <a:extLst>
              <a:ext uri="{FF2B5EF4-FFF2-40B4-BE49-F238E27FC236}">
                <a16:creationId xmlns:a16="http://schemas.microsoft.com/office/drawing/2014/main" id="{BA7C3C37-7902-4C8B-ABDC-F58882563A55}"/>
              </a:ext>
            </a:extLst>
          </p:cNvPr>
          <p:cNvSpPr txBox="1">
            <a:spLocks/>
          </p:cNvSpPr>
          <p:nvPr/>
        </p:nvSpPr>
        <p:spPr>
          <a:xfrm>
            <a:off x="311699" y="312944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r-TR" sz="24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2022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5CCBCE9D-4B7B-48A8-BD45-DBB323CBA3D8}"/>
              </a:ext>
            </a:extLst>
          </p:cNvPr>
          <p:cNvSpPr txBox="1"/>
          <p:nvPr/>
        </p:nvSpPr>
        <p:spPr>
          <a:xfrm>
            <a:off x="2485727" y="3905910"/>
            <a:ext cx="41725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Presentation Report - </a:t>
            </a:r>
            <a:r>
              <a:rPr lang="tr-TR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Mission</a:t>
            </a:r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</a:t>
            </a:r>
          </a:p>
        </p:txBody>
      </p:sp>
      <p:cxnSp>
        <p:nvCxnSpPr>
          <p:cNvPr id="19" name="Düz Bağlayıcı 18">
            <a:extLst>
              <a:ext uri="{FF2B5EF4-FFF2-40B4-BE49-F238E27FC236}">
                <a16:creationId xmlns:a16="http://schemas.microsoft.com/office/drawing/2014/main" id="{36B647EB-71D0-4E7D-9C88-09C33CAA58E0}"/>
              </a:ext>
            </a:extLst>
          </p:cNvPr>
          <p:cNvCxnSpPr>
            <a:cxnSpLocks/>
          </p:cNvCxnSpPr>
          <p:nvPr/>
        </p:nvCxnSpPr>
        <p:spPr>
          <a:xfrm>
            <a:off x="5142996" y="3426409"/>
            <a:ext cx="5496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Düz Bağlayıcı 21">
            <a:extLst>
              <a:ext uri="{FF2B5EF4-FFF2-40B4-BE49-F238E27FC236}">
                <a16:creationId xmlns:a16="http://schemas.microsoft.com/office/drawing/2014/main" id="{8E0FCB85-3092-4A7B-852F-473C50636DAA}"/>
              </a:ext>
            </a:extLst>
          </p:cNvPr>
          <p:cNvCxnSpPr>
            <a:cxnSpLocks/>
          </p:cNvCxnSpPr>
          <p:nvPr/>
        </p:nvCxnSpPr>
        <p:spPr>
          <a:xfrm>
            <a:off x="3436116" y="3426409"/>
            <a:ext cx="5496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66;p15">
            <a:extLst>
              <a:ext uri="{FF2B5EF4-FFF2-40B4-BE49-F238E27FC236}">
                <a16:creationId xmlns:a16="http://schemas.microsoft.com/office/drawing/2014/main" id="{CD73EA1A-D61D-429D-8BE7-6CBB1B45678F}"/>
              </a:ext>
            </a:extLst>
          </p:cNvPr>
          <p:cNvSpPr txBox="1"/>
          <p:nvPr/>
        </p:nvSpPr>
        <p:spPr>
          <a:xfrm>
            <a:off x="397193" y="388717"/>
            <a:ext cx="4434866" cy="747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Verify the Hypothesis</a:t>
            </a:r>
          </a:p>
        </p:txBody>
      </p:sp>
      <p:pic>
        <p:nvPicPr>
          <p:cNvPr id="20" name="Resim 19">
            <a:extLst>
              <a:ext uri="{FF2B5EF4-FFF2-40B4-BE49-F238E27FC236}">
                <a16:creationId xmlns:a16="http://schemas.microsoft.com/office/drawing/2014/main" id="{88887DB4-BC49-4D96-82F2-BBDEACD79B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0025" y="445025"/>
            <a:ext cx="1196783" cy="342161"/>
          </a:xfrm>
          <a:prstGeom prst="rect">
            <a:avLst/>
          </a:prstGeom>
        </p:spPr>
      </p:pic>
      <p:sp>
        <p:nvSpPr>
          <p:cNvPr id="7" name="Google Shape;68;p15">
            <a:extLst>
              <a:ext uri="{FF2B5EF4-FFF2-40B4-BE49-F238E27FC236}">
                <a16:creationId xmlns:a16="http://schemas.microsoft.com/office/drawing/2014/main" id="{00157F45-46C9-480C-A2FF-A15530FCB57B}"/>
              </a:ext>
            </a:extLst>
          </p:cNvPr>
          <p:cNvSpPr txBox="1"/>
          <p:nvPr/>
        </p:nvSpPr>
        <p:spPr>
          <a:xfrm>
            <a:off x="574959" y="1117250"/>
            <a:ext cx="8230948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Rejecting or confirming the hypothesis must be explained with their reasons.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72;p15">
            <a:extLst>
              <a:ext uri="{FF2B5EF4-FFF2-40B4-BE49-F238E27FC236}">
                <a16:creationId xmlns:a16="http://schemas.microsoft.com/office/drawing/2014/main" id="{4513A548-7EEC-4F90-BB67-7E6ED7557A3D}"/>
              </a:ext>
            </a:extLst>
          </p:cNvPr>
          <p:cNvSpPr/>
          <p:nvPr/>
        </p:nvSpPr>
        <p:spPr>
          <a:xfrm rot="2700000">
            <a:off x="473644" y="1245147"/>
            <a:ext cx="84429" cy="82731"/>
          </a:xfrm>
          <a:prstGeom prst="rect">
            <a:avLst/>
          </a:prstGeom>
          <a:solidFill>
            <a:srgbClr val="56B5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tr-TR"/>
          </a:p>
        </p:txBody>
      </p:sp>
      <p:sp>
        <p:nvSpPr>
          <p:cNvPr id="9" name="Google Shape;70;p15">
            <a:extLst>
              <a:ext uri="{FF2B5EF4-FFF2-40B4-BE49-F238E27FC236}">
                <a16:creationId xmlns:a16="http://schemas.microsoft.com/office/drawing/2014/main" id="{F521BD4D-BB00-4217-A586-A1286D8307F9}"/>
              </a:ext>
            </a:extLst>
          </p:cNvPr>
          <p:cNvSpPr txBox="1"/>
          <p:nvPr/>
        </p:nvSpPr>
        <p:spPr>
          <a:xfrm>
            <a:off x="515860" y="1570908"/>
            <a:ext cx="8230948" cy="400200"/>
          </a:xfrm>
          <a:prstGeom prst="rect">
            <a:avLst/>
          </a:prstGeom>
          <a:noFill/>
          <a:ln w="9525" cap="flat" cmpd="sng">
            <a:solidFill>
              <a:srgbClr val="56B5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0624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TEAM INFO</a:t>
            </a:r>
            <a:endParaRPr sz="3600" b="1" dirty="0">
              <a:solidFill>
                <a:srgbClr val="56B5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582787AC-0C82-4BC8-A726-46A0A44249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79" name="Google Shape;79;p16"/>
          <p:cNvSpPr txBox="1"/>
          <p:nvPr/>
        </p:nvSpPr>
        <p:spPr>
          <a:xfrm>
            <a:off x="397192" y="1686213"/>
            <a:ext cx="20088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 sz="2400" b="1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Team Name</a:t>
            </a:r>
            <a:r>
              <a:rPr lang="en" sz="2400" b="1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lang="tr-TR" sz="2400" b="1" dirty="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397192" y="2563487"/>
            <a:ext cx="2494562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 sz="2400" b="1" dirty="0" err="1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Institution</a:t>
            </a:r>
            <a:r>
              <a:rPr lang="tr-TR" sz="2400" b="1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 Name</a:t>
            </a:r>
            <a:r>
              <a:rPr lang="en" sz="2400" b="1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400" b="1" dirty="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3087919" y="1763097"/>
            <a:ext cx="5658889" cy="400200"/>
          </a:xfrm>
          <a:prstGeom prst="rect">
            <a:avLst/>
          </a:prstGeom>
          <a:noFill/>
          <a:ln w="9525" cap="flat" cmpd="sng">
            <a:solidFill>
              <a:srgbClr val="56B5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3087919" y="2648634"/>
            <a:ext cx="5658889" cy="400200"/>
          </a:xfrm>
          <a:prstGeom prst="rect">
            <a:avLst/>
          </a:prstGeom>
          <a:noFill/>
          <a:ln w="9525" cap="flat" cmpd="sng">
            <a:solidFill>
              <a:srgbClr val="56B5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7707FD39-E1F0-48A5-B447-1A4AEB48D8B7}"/>
              </a:ext>
            </a:extLst>
          </p:cNvPr>
          <p:cNvSpPr txBox="1"/>
          <p:nvPr/>
        </p:nvSpPr>
        <p:spPr>
          <a:xfrm>
            <a:off x="3326000" y="3604192"/>
            <a:ext cx="2492000" cy="1169551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algn="ctr"/>
            <a:endParaRPr lang="tr-TR" sz="1000" dirty="0">
              <a:solidFill>
                <a:schemeClr val="bg1"/>
              </a:solidFill>
            </a:endParaRPr>
          </a:p>
          <a:p>
            <a:pPr algn="ctr"/>
            <a:endParaRPr lang="tr-TR" sz="1000" dirty="0">
              <a:solidFill>
                <a:schemeClr val="bg1"/>
              </a:solidFill>
            </a:endParaRPr>
          </a:p>
          <a:p>
            <a:pPr algn="ctr"/>
            <a:endParaRPr lang="tr-TR" sz="1000" dirty="0">
              <a:solidFill>
                <a:schemeClr val="bg1"/>
              </a:solidFill>
            </a:endParaRPr>
          </a:p>
          <a:p>
            <a:pPr algn="ctr"/>
            <a:r>
              <a:rPr lang="tr-TR" sz="1000" dirty="0">
                <a:solidFill>
                  <a:schemeClr val="bg1"/>
                </a:solidFill>
              </a:rPr>
              <a:t>put your logo here</a:t>
            </a:r>
          </a:p>
          <a:p>
            <a:pPr algn="ctr"/>
            <a:endParaRPr lang="tr-TR" sz="1000" dirty="0">
              <a:solidFill>
                <a:schemeClr val="bg1"/>
              </a:solidFill>
            </a:endParaRPr>
          </a:p>
          <a:p>
            <a:pPr algn="ctr"/>
            <a:endParaRPr lang="tr-TR" sz="1000" dirty="0">
              <a:solidFill>
                <a:schemeClr val="bg1"/>
              </a:solidFill>
            </a:endParaRPr>
          </a:p>
          <a:p>
            <a:pPr algn="ctr"/>
            <a:endParaRPr lang="tr-TR" sz="1000" dirty="0">
              <a:solidFill>
                <a:schemeClr val="bg1"/>
              </a:solidFill>
            </a:endParaRPr>
          </a:p>
        </p:txBody>
      </p:sp>
      <p:pic>
        <p:nvPicPr>
          <p:cNvPr id="17" name="Resim 16">
            <a:extLst>
              <a:ext uri="{FF2B5EF4-FFF2-40B4-BE49-F238E27FC236}">
                <a16:creationId xmlns:a16="http://schemas.microsoft.com/office/drawing/2014/main" id="{361071FF-0F79-41CC-91B6-2A2D245DA5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0025" y="445025"/>
            <a:ext cx="1196783" cy="34216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66;p15">
            <a:extLst>
              <a:ext uri="{FF2B5EF4-FFF2-40B4-BE49-F238E27FC236}">
                <a16:creationId xmlns:a16="http://schemas.microsoft.com/office/drawing/2014/main" id="{CD73EA1A-D61D-429D-8BE7-6CBB1B45678F}"/>
              </a:ext>
            </a:extLst>
          </p:cNvPr>
          <p:cNvSpPr txBox="1"/>
          <p:nvPr/>
        </p:nvSpPr>
        <p:spPr>
          <a:xfrm>
            <a:off x="397193" y="388717"/>
            <a:ext cx="4434866" cy="747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dirty="0">
                <a:solidFill>
                  <a:srgbClr val="56B5B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Presenting and Explaining Panoramic </a:t>
            </a:r>
            <a:endParaRPr lang="tr-TR" sz="1800" b="1" i="0" u="none" strike="noStrike" dirty="0">
              <a:solidFill>
                <a:srgbClr val="56B5B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dirty="0">
                <a:solidFill>
                  <a:srgbClr val="56B5B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Photographs  of the Area</a:t>
            </a:r>
            <a:endParaRPr sz="1800" b="1" dirty="0">
              <a:solidFill>
                <a:srgbClr val="56B5B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7" name="Google Shape;68;p15">
            <a:extLst>
              <a:ext uri="{FF2B5EF4-FFF2-40B4-BE49-F238E27FC236}">
                <a16:creationId xmlns:a16="http://schemas.microsoft.com/office/drawing/2014/main" id="{F8408EB0-B1C8-4BA3-9B84-FE813461A427}"/>
              </a:ext>
            </a:extLst>
          </p:cNvPr>
          <p:cNvSpPr txBox="1"/>
          <p:nvPr/>
        </p:nvSpPr>
        <p:spPr>
          <a:xfrm>
            <a:off x="574959" y="1117250"/>
            <a:ext cx="8230948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The panoramic photographs of the area should be presented by the teams. The geomorphology of</a:t>
            </a:r>
            <a:r>
              <a:rPr lang="tr-TR" sz="1000" dirty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the region must be interpreted from the photograph.</a:t>
            </a:r>
          </a:p>
        </p:txBody>
      </p:sp>
      <p:sp>
        <p:nvSpPr>
          <p:cNvPr id="19" name="Google Shape;72;p15">
            <a:extLst>
              <a:ext uri="{FF2B5EF4-FFF2-40B4-BE49-F238E27FC236}">
                <a16:creationId xmlns:a16="http://schemas.microsoft.com/office/drawing/2014/main" id="{CF3D84A5-336C-4159-A149-EB119E21065E}"/>
              </a:ext>
            </a:extLst>
          </p:cNvPr>
          <p:cNvSpPr/>
          <p:nvPr/>
        </p:nvSpPr>
        <p:spPr>
          <a:xfrm rot="2700000">
            <a:off x="473644" y="1245147"/>
            <a:ext cx="84429" cy="82731"/>
          </a:xfrm>
          <a:prstGeom prst="rect">
            <a:avLst/>
          </a:prstGeom>
          <a:solidFill>
            <a:srgbClr val="56B5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" name="Resim 19">
            <a:extLst>
              <a:ext uri="{FF2B5EF4-FFF2-40B4-BE49-F238E27FC236}">
                <a16:creationId xmlns:a16="http://schemas.microsoft.com/office/drawing/2014/main" id="{88887DB4-BC49-4D96-82F2-BBDEACD79B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0025" y="445025"/>
            <a:ext cx="1196783" cy="3421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66;p15">
            <a:extLst>
              <a:ext uri="{FF2B5EF4-FFF2-40B4-BE49-F238E27FC236}">
                <a16:creationId xmlns:a16="http://schemas.microsoft.com/office/drawing/2014/main" id="{CD73EA1A-D61D-429D-8BE7-6CBB1B45678F}"/>
              </a:ext>
            </a:extLst>
          </p:cNvPr>
          <p:cNvSpPr txBox="1"/>
          <p:nvPr/>
        </p:nvSpPr>
        <p:spPr>
          <a:xfrm>
            <a:off x="397193" y="388717"/>
            <a:ext cx="4434866" cy="747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The Photograph Taken During Sample Collection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tr-TR" sz="1800" b="1" dirty="0">
              <a:solidFill>
                <a:srgbClr val="56B5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72;p15">
            <a:extLst>
              <a:ext uri="{FF2B5EF4-FFF2-40B4-BE49-F238E27FC236}">
                <a16:creationId xmlns:a16="http://schemas.microsoft.com/office/drawing/2014/main" id="{CF3D84A5-336C-4159-A149-EB119E21065E}"/>
              </a:ext>
            </a:extLst>
          </p:cNvPr>
          <p:cNvSpPr/>
          <p:nvPr/>
        </p:nvSpPr>
        <p:spPr>
          <a:xfrm rot="2700000">
            <a:off x="473644" y="1245147"/>
            <a:ext cx="84429" cy="82731"/>
          </a:xfrm>
          <a:prstGeom prst="rect">
            <a:avLst/>
          </a:prstGeom>
          <a:solidFill>
            <a:srgbClr val="56B5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tr-TR"/>
          </a:p>
        </p:txBody>
      </p:sp>
      <p:pic>
        <p:nvPicPr>
          <p:cNvPr id="20" name="Resim 19">
            <a:extLst>
              <a:ext uri="{FF2B5EF4-FFF2-40B4-BE49-F238E27FC236}">
                <a16:creationId xmlns:a16="http://schemas.microsoft.com/office/drawing/2014/main" id="{88887DB4-BC49-4D96-82F2-BBDEACD79B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0025" y="445025"/>
            <a:ext cx="1196783" cy="342161"/>
          </a:xfrm>
          <a:prstGeom prst="rect">
            <a:avLst/>
          </a:prstGeom>
        </p:spPr>
      </p:pic>
      <p:sp>
        <p:nvSpPr>
          <p:cNvPr id="7" name="Google Shape;68;p15">
            <a:extLst>
              <a:ext uri="{FF2B5EF4-FFF2-40B4-BE49-F238E27FC236}">
                <a16:creationId xmlns:a16="http://schemas.microsoft.com/office/drawing/2014/main" id="{00157F45-46C9-480C-A2FF-A15530FCB57B}"/>
              </a:ext>
            </a:extLst>
          </p:cNvPr>
          <p:cNvSpPr txBox="1"/>
          <p:nvPr/>
        </p:nvSpPr>
        <p:spPr>
          <a:xfrm>
            <a:off x="574959" y="1117250"/>
            <a:ext cx="8230948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The photograph taken during sample collection should be presented by the teams.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0741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66;p15">
            <a:extLst>
              <a:ext uri="{FF2B5EF4-FFF2-40B4-BE49-F238E27FC236}">
                <a16:creationId xmlns:a16="http://schemas.microsoft.com/office/drawing/2014/main" id="{CD73EA1A-D61D-429D-8BE7-6CBB1B45678F}"/>
              </a:ext>
            </a:extLst>
          </p:cNvPr>
          <p:cNvSpPr txBox="1"/>
          <p:nvPr/>
        </p:nvSpPr>
        <p:spPr>
          <a:xfrm>
            <a:off x="397193" y="388717"/>
            <a:ext cx="4434866" cy="747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Explaining the Sampling Site Based on the Hypothesis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tr-TR" sz="1800" b="1" dirty="0">
              <a:solidFill>
                <a:srgbClr val="56B5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70;p15">
            <a:extLst>
              <a:ext uri="{FF2B5EF4-FFF2-40B4-BE49-F238E27FC236}">
                <a16:creationId xmlns:a16="http://schemas.microsoft.com/office/drawing/2014/main" id="{B1DCF1AD-E412-47A6-8733-01B1F098F689}"/>
              </a:ext>
            </a:extLst>
          </p:cNvPr>
          <p:cNvSpPr txBox="1"/>
          <p:nvPr/>
        </p:nvSpPr>
        <p:spPr>
          <a:xfrm>
            <a:off x="515860" y="1693414"/>
            <a:ext cx="8230948" cy="400200"/>
          </a:xfrm>
          <a:prstGeom prst="rect">
            <a:avLst/>
          </a:prstGeom>
          <a:noFill/>
          <a:ln w="9525" cap="flat" cmpd="sng">
            <a:solidFill>
              <a:srgbClr val="56B5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72;p15">
            <a:extLst>
              <a:ext uri="{FF2B5EF4-FFF2-40B4-BE49-F238E27FC236}">
                <a16:creationId xmlns:a16="http://schemas.microsoft.com/office/drawing/2014/main" id="{CF3D84A5-336C-4159-A149-EB119E21065E}"/>
              </a:ext>
            </a:extLst>
          </p:cNvPr>
          <p:cNvSpPr/>
          <p:nvPr/>
        </p:nvSpPr>
        <p:spPr>
          <a:xfrm rot="2700000">
            <a:off x="473646" y="1305410"/>
            <a:ext cx="84429" cy="82731"/>
          </a:xfrm>
          <a:prstGeom prst="rect">
            <a:avLst/>
          </a:prstGeom>
          <a:solidFill>
            <a:srgbClr val="56B5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" name="Resim 19">
            <a:extLst>
              <a:ext uri="{FF2B5EF4-FFF2-40B4-BE49-F238E27FC236}">
                <a16:creationId xmlns:a16="http://schemas.microsoft.com/office/drawing/2014/main" id="{88887DB4-BC49-4D96-82F2-BBDEACD79B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0025" y="445025"/>
            <a:ext cx="1196783" cy="342161"/>
          </a:xfrm>
          <a:prstGeom prst="rect">
            <a:avLst/>
          </a:prstGeom>
        </p:spPr>
      </p:pic>
      <p:sp>
        <p:nvSpPr>
          <p:cNvPr id="7" name="Google Shape;68;p15">
            <a:extLst>
              <a:ext uri="{FF2B5EF4-FFF2-40B4-BE49-F238E27FC236}">
                <a16:creationId xmlns:a16="http://schemas.microsoft.com/office/drawing/2014/main" id="{00157F45-46C9-480C-A2FF-A15530FCB57B}"/>
              </a:ext>
            </a:extLst>
          </p:cNvPr>
          <p:cNvSpPr txBox="1"/>
          <p:nvPr/>
        </p:nvSpPr>
        <p:spPr>
          <a:xfrm>
            <a:off x="574959" y="1117250"/>
            <a:ext cx="8230948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Teams should clarify why the sampling site is chosen based on the hypothesis. In other words, the selected sampling site must be consistent with the scientific hypothesis.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3870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66;p15">
            <a:extLst>
              <a:ext uri="{FF2B5EF4-FFF2-40B4-BE49-F238E27FC236}">
                <a16:creationId xmlns:a16="http://schemas.microsoft.com/office/drawing/2014/main" id="{CD73EA1A-D61D-429D-8BE7-6CBB1B45678F}"/>
              </a:ext>
            </a:extLst>
          </p:cNvPr>
          <p:cNvSpPr txBox="1"/>
          <p:nvPr/>
        </p:nvSpPr>
        <p:spPr>
          <a:xfrm>
            <a:off x="397193" y="388717"/>
            <a:ext cx="4434866" cy="747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Identification of the Sample Given by the Juries</a:t>
            </a:r>
          </a:p>
        </p:txBody>
      </p:sp>
      <p:pic>
        <p:nvPicPr>
          <p:cNvPr id="20" name="Resim 19">
            <a:extLst>
              <a:ext uri="{FF2B5EF4-FFF2-40B4-BE49-F238E27FC236}">
                <a16:creationId xmlns:a16="http://schemas.microsoft.com/office/drawing/2014/main" id="{88887DB4-BC49-4D96-82F2-BBDEACD79B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0025" y="445025"/>
            <a:ext cx="1196783" cy="342161"/>
          </a:xfrm>
          <a:prstGeom prst="rect">
            <a:avLst/>
          </a:prstGeom>
        </p:spPr>
      </p:pic>
      <p:sp>
        <p:nvSpPr>
          <p:cNvPr id="7" name="Google Shape;68;p15">
            <a:extLst>
              <a:ext uri="{FF2B5EF4-FFF2-40B4-BE49-F238E27FC236}">
                <a16:creationId xmlns:a16="http://schemas.microsoft.com/office/drawing/2014/main" id="{00157F45-46C9-480C-A2FF-A15530FCB57B}"/>
              </a:ext>
            </a:extLst>
          </p:cNvPr>
          <p:cNvSpPr txBox="1"/>
          <p:nvPr/>
        </p:nvSpPr>
        <p:spPr>
          <a:xfrm>
            <a:off x="574959" y="1117250"/>
            <a:ext cx="8230948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The physical properties of the sample and how it supported the hypothesis must be described.</a:t>
            </a:r>
          </a:p>
        </p:txBody>
      </p:sp>
      <p:sp>
        <p:nvSpPr>
          <p:cNvPr id="8" name="Google Shape;72;p15">
            <a:extLst>
              <a:ext uri="{FF2B5EF4-FFF2-40B4-BE49-F238E27FC236}">
                <a16:creationId xmlns:a16="http://schemas.microsoft.com/office/drawing/2014/main" id="{4513A548-7EEC-4F90-BB67-7E6ED7557A3D}"/>
              </a:ext>
            </a:extLst>
          </p:cNvPr>
          <p:cNvSpPr/>
          <p:nvPr/>
        </p:nvSpPr>
        <p:spPr>
          <a:xfrm rot="2700000">
            <a:off x="473644" y="1245147"/>
            <a:ext cx="84429" cy="82731"/>
          </a:xfrm>
          <a:prstGeom prst="rect">
            <a:avLst/>
          </a:prstGeom>
          <a:solidFill>
            <a:srgbClr val="56B5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tr-TR"/>
          </a:p>
        </p:txBody>
      </p:sp>
      <p:sp>
        <p:nvSpPr>
          <p:cNvPr id="9" name="Google Shape;70;p15">
            <a:extLst>
              <a:ext uri="{FF2B5EF4-FFF2-40B4-BE49-F238E27FC236}">
                <a16:creationId xmlns:a16="http://schemas.microsoft.com/office/drawing/2014/main" id="{41D4C8B7-6DC4-41DD-B9B3-80654E5B6AA5}"/>
              </a:ext>
            </a:extLst>
          </p:cNvPr>
          <p:cNvSpPr txBox="1"/>
          <p:nvPr/>
        </p:nvSpPr>
        <p:spPr>
          <a:xfrm>
            <a:off x="515860" y="1570908"/>
            <a:ext cx="8230948" cy="400200"/>
          </a:xfrm>
          <a:prstGeom prst="rect">
            <a:avLst/>
          </a:prstGeom>
          <a:noFill/>
          <a:ln w="9525" cap="flat" cmpd="sng">
            <a:solidFill>
              <a:srgbClr val="56B5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1622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66;p15">
            <a:extLst>
              <a:ext uri="{FF2B5EF4-FFF2-40B4-BE49-F238E27FC236}">
                <a16:creationId xmlns:a16="http://schemas.microsoft.com/office/drawing/2014/main" id="{CD73EA1A-D61D-429D-8BE7-6CBB1B45678F}"/>
              </a:ext>
            </a:extLst>
          </p:cNvPr>
          <p:cNvSpPr txBox="1"/>
          <p:nvPr/>
        </p:nvSpPr>
        <p:spPr>
          <a:xfrm>
            <a:off x="397193" y="388717"/>
            <a:ext cx="4434866" cy="747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Explaining the Methodology and Interpreting the Results of the Methods</a:t>
            </a:r>
          </a:p>
        </p:txBody>
      </p:sp>
      <p:pic>
        <p:nvPicPr>
          <p:cNvPr id="20" name="Resim 19">
            <a:extLst>
              <a:ext uri="{FF2B5EF4-FFF2-40B4-BE49-F238E27FC236}">
                <a16:creationId xmlns:a16="http://schemas.microsoft.com/office/drawing/2014/main" id="{88887DB4-BC49-4D96-82F2-BBDEACD79B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0025" y="445025"/>
            <a:ext cx="1196783" cy="342161"/>
          </a:xfrm>
          <a:prstGeom prst="rect">
            <a:avLst/>
          </a:prstGeom>
        </p:spPr>
      </p:pic>
      <p:sp>
        <p:nvSpPr>
          <p:cNvPr id="7" name="Google Shape;68;p15">
            <a:extLst>
              <a:ext uri="{FF2B5EF4-FFF2-40B4-BE49-F238E27FC236}">
                <a16:creationId xmlns:a16="http://schemas.microsoft.com/office/drawing/2014/main" id="{00157F45-46C9-480C-A2FF-A15530FCB57B}"/>
              </a:ext>
            </a:extLst>
          </p:cNvPr>
          <p:cNvSpPr txBox="1"/>
          <p:nvPr/>
        </p:nvSpPr>
        <p:spPr>
          <a:xfrm>
            <a:off x="574959" y="1117250"/>
            <a:ext cx="8230948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Each experiment performed to test the scientific hypothesis and the result of the methods should be discussed.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72;p15">
            <a:extLst>
              <a:ext uri="{FF2B5EF4-FFF2-40B4-BE49-F238E27FC236}">
                <a16:creationId xmlns:a16="http://schemas.microsoft.com/office/drawing/2014/main" id="{4513A548-7EEC-4F90-BB67-7E6ED7557A3D}"/>
              </a:ext>
            </a:extLst>
          </p:cNvPr>
          <p:cNvSpPr/>
          <p:nvPr/>
        </p:nvSpPr>
        <p:spPr>
          <a:xfrm rot="2700000">
            <a:off x="473644" y="1245147"/>
            <a:ext cx="84429" cy="82731"/>
          </a:xfrm>
          <a:prstGeom prst="rect">
            <a:avLst/>
          </a:prstGeom>
          <a:solidFill>
            <a:srgbClr val="56B5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tr-TR"/>
          </a:p>
        </p:txBody>
      </p:sp>
      <p:sp>
        <p:nvSpPr>
          <p:cNvPr id="9" name="Google Shape;70;p15">
            <a:extLst>
              <a:ext uri="{FF2B5EF4-FFF2-40B4-BE49-F238E27FC236}">
                <a16:creationId xmlns:a16="http://schemas.microsoft.com/office/drawing/2014/main" id="{41D4C8B7-6DC4-41DD-B9B3-80654E5B6AA5}"/>
              </a:ext>
            </a:extLst>
          </p:cNvPr>
          <p:cNvSpPr txBox="1"/>
          <p:nvPr/>
        </p:nvSpPr>
        <p:spPr>
          <a:xfrm>
            <a:off x="515860" y="1570908"/>
            <a:ext cx="8230948" cy="400200"/>
          </a:xfrm>
          <a:prstGeom prst="rect">
            <a:avLst/>
          </a:prstGeom>
          <a:noFill/>
          <a:ln w="9525" cap="flat" cmpd="sng">
            <a:solidFill>
              <a:srgbClr val="56B5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4907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66;p15">
            <a:extLst>
              <a:ext uri="{FF2B5EF4-FFF2-40B4-BE49-F238E27FC236}">
                <a16:creationId xmlns:a16="http://schemas.microsoft.com/office/drawing/2014/main" id="{CD73EA1A-D61D-429D-8BE7-6CBB1B45678F}"/>
              </a:ext>
            </a:extLst>
          </p:cNvPr>
          <p:cNvSpPr txBox="1"/>
          <p:nvPr/>
        </p:nvSpPr>
        <p:spPr>
          <a:xfrm>
            <a:off x="397193" y="388717"/>
            <a:ext cx="4434866" cy="747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Presenting and Explaining Stratigraphic Photographs  of the Area</a:t>
            </a:r>
          </a:p>
        </p:txBody>
      </p:sp>
      <p:pic>
        <p:nvPicPr>
          <p:cNvPr id="20" name="Resim 19">
            <a:extLst>
              <a:ext uri="{FF2B5EF4-FFF2-40B4-BE49-F238E27FC236}">
                <a16:creationId xmlns:a16="http://schemas.microsoft.com/office/drawing/2014/main" id="{88887DB4-BC49-4D96-82F2-BBDEACD79B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0025" y="445025"/>
            <a:ext cx="1196783" cy="342161"/>
          </a:xfrm>
          <a:prstGeom prst="rect">
            <a:avLst/>
          </a:prstGeom>
        </p:spPr>
      </p:pic>
      <p:sp>
        <p:nvSpPr>
          <p:cNvPr id="7" name="Google Shape;68;p15">
            <a:extLst>
              <a:ext uri="{FF2B5EF4-FFF2-40B4-BE49-F238E27FC236}">
                <a16:creationId xmlns:a16="http://schemas.microsoft.com/office/drawing/2014/main" id="{00157F45-46C9-480C-A2FF-A15530FCB57B}"/>
              </a:ext>
            </a:extLst>
          </p:cNvPr>
          <p:cNvSpPr txBox="1"/>
          <p:nvPr/>
        </p:nvSpPr>
        <p:spPr>
          <a:xfrm>
            <a:off x="574959" y="1117250"/>
            <a:ext cx="8230948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The stratigraphic photographs of the area should be presented by the teams. Geomorphological structures in the region must be evaluated in terms of time relations.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72;p15">
            <a:extLst>
              <a:ext uri="{FF2B5EF4-FFF2-40B4-BE49-F238E27FC236}">
                <a16:creationId xmlns:a16="http://schemas.microsoft.com/office/drawing/2014/main" id="{4513A548-7EEC-4F90-BB67-7E6ED7557A3D}"/>
              </a:ext>
            </a:extLst>
          </p:cNvPr>
          <p:cNvSpPr/>
          <p:nvPr/>
        </p:nvSpPr>
        <p:spPr>
          <a:xfrm rot="2700000">
            <a:off x="473644" y="1245147"/>
            <a:ext cx="84429" cy="82731"/>
          </a:xfrm>
          <a:prstGeom prst="rect">
            <a:avLst/>
          </a:prstGeom>
          <a:solidFill>
            <a:srgbClr val="56B5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tr-TR"/>
          </a:p>
        </p:txBody>
      </p:sp>
      <p:sp>
        <p:nvSpPr>
          <p:cNvPr id="10" name="Google Shape;70;p15">
            <a:extLst>
              <a:ext uri="{FF2B5EF4-FFF2-40B4-BE49-F238E27FC236}">
                <a16:creationId xmlns:a16="http://schemas.microsoft.com/office/drawing/2014/main" id="{2AE31418-9544-4F04-8DD0-62375FFFCD79}"/>
              </a:ext>
            </a:extLst>
          </p:cNvPr>
          <p:cNvSpPr txBox="1"/>
          <p:nvPr/>
        </p:nvSpPr>
        <p:spPr>
          <a:xfrm>
            <a:off x="515860" y="1693414"/>
            <a:ext cx="8230948" cy="400200"/>
          </a:xfrm>
          <a:prstGeom prst="rect">
            <a:avLst/>
          </a:prstGeom>
          <a:noFill/>
          <a:ln w="9525" cap="flat" cmpd="sng">
            <a:solidFill>
              <a:srgbClr val="56B5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4294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66;p15">
            <a:extLst>
              <a:ext uri="{FF2B5EF4-FFF2-40B4-BE49-F238E27FC236}">
                <a16:creationId xmlns:a16="http://schemas.microsoft.com/office/drawing/2014/main" id="{CD73EA1A-D61D-429D-8BE7-6CBB1B45678F}"/>
              </a:ext>
            </a:extLst>
          </p:cNvPr>
          <p:cNvSpPr txBox="1"/>
          <p:nvPr/>
        </p:nvSpPr>
        <p:spPr>
          <a:xfrm>
            <a:off x="397193" y="388717"/>
            <a:ext cx="4434866" cy="747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Demonstrating the Sensor Measurements</a:t>
            </a:r>
          </a:p>
        </p:txBody>
      </p:sp>
      <p:pic>
        <p:nvPicPr>
          <p:cNvPr id="20" name="Resim 19">
            <a:extLst>
              <a:ext uri="{FF2B5EF4-FFF2-40B4-BE49-F238E27FC236}">
                <a16:creationId xmlns:a16="http://schemas.microsoft.com/office/drawing/2014/main" id="{88887DB4-BC49-4D96-82F2-BBDEACD79B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0025" y="445025"/>
            <a:ext cx="1196783" cy="342161"/>
          </a:xfrm>
          <a:prstGeom prst="rect">
            <a:avLst/>
          </a:prstGeom>
        </p:spPr>
      </p:pic>
      <p:sp>
        <p:nvSpPr>
          <p:cNvPr id="7" name="Google Shape;68;p15">
            <a:extLst>
              <a:ext uri="{FF2B5EF4-FFF2-40B4-BE49-F238E27FC236}">
                <a16:creationId xmlns:a16="http://schemas.microsoft.com/office/drawing/2014/main" id="{00157F45-46C9-480C-A2FF-A15530FCB57B}"/>
              </a:ext>
            </a:extLst>
          </p:cNvPr>
          <p:cNvSpPr txBox="1"/>
          <p:nvPr/>
        </p:nvSpPr>
        <p:spPr>
          <a:xfrm>
            <a:off x="574959" y="1117250"/>
            <a:ext cx="8230948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The data obtained from sensors should be explained.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72;p15">
            <a:extLst>
              <a:ext uri="{FF2B5EF4-FFF2-40B4-BE49-F238E27FC236}">
                <a16:creationId xmlns:a16="http://schemas.microsoft.com/office/drawing/2014/main" id="{4513A548-7EEC-4F90-BB67-7E6ED7557A3D}"/>
              </a:ext>
            </a:extLst>
          </p:cNvPr>
          <p:cNvSpPr/>
          <p:nvPr/>
        </p:nvSpPr>
        <p:spPr>
          <a:xfrm rot="2700000">
            <a:off x="473644" y="1245147"/>
            <a:ext cx="84429" cy="82731"/>
          </a:xfrm>
          <a:prstGeom prst="rect">
            <a:avLst/>
          </a:prstGeom>
          <a:solidFill>
            <a:srgbClr val="56B5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tr-TR"/>
          </a:p>
        </p:txBody>
      </p:sp>
      <p:sp>
        <p:nvSpPr>
          <p:cNvPr id="9" name="Google Shape;70;p15">
            <a:extLst>
              <a:ext uri="{FF2B5EF4-FFF2-40B4-BE49-F238E27FC236}">
                <a16:creationId xmlns:a16="http://schemas.microsoft.com/office/drawing/2014/main" id="{F521BD4D-BB00-4217-A586-A1286D8307F9}"/>
              </a:ext>
            </a:extLst>
          </p:cNvPr>
          <p:cNvSpPr txBox="1"/>
          <p:nvPr/>
        </p:nvSpPr>
        <p:spPr>
          <a:xfrm>
            <a:off x="515860" y="1570908"/>
            <a:ext cx="8230948" cy="400200"/>
          </a:xfrm>
          <a:prstGeom prst="rect">
            <a:avLst/>
          </a:prstGeom>
          <a:noFill/>
          <a:ln w="9525" cap="flat" cmpd="sng">
            <a:solidFill>
              <a:srgbClr val="56B5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160107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226</Words>
  <Application>Microsoft Office PowerPoint</Application>
  <PresentationFormat>Ekran Gösterisi (16:9)</PresentationFormat>
  <Paragraphs>29</Paragraphs>
  <Slides>10</Slides>
  <Notes>10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3" baseType="lpstr">
      <vt:lpstr>Arial</vt:lpstr>
      <vt:lpstr>Calibri</vt:lpstr>
      <vt:lpstr>Simple Light</vt:lpstr>
      <vt:lpstr>PowerPoint Sunusu</vt:lpstr>
      <vt:lpstr>TEAM INFO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AÇIKLAMAYI OKUYUNUZ!!!</dc:title>
  <dc:creator>Zeynep Elmas</dc:creator>
  <cp:lastModifiedBy>zeynep elmas</cp:lastModifiedBy>
  <cp:revision>11</cp:revision>
  <dcterms:modified xsi:type="dcterms:W3CDTF">2022-04-14T23:11:23Z</dcterms:modified>
</cp:coreProperties>
</file>