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70"/>
  </p:notesMasterIdLst>
  <p:sldIdLst>
    <p:sldId id="256" r:id="rId39"/>
    <p:sldId id="257" r:id="rId40"/>
    <p:sldId id="258" r:id="rId41"/>
    <p:sldId id="259" r:id="rId42"/>
    <p:sldId id="260" r:id="rId43"/>
    <p:sldId id="261" r:id="rId44"/>
    <p:sldId id="262" r:id="rId45"/>
    <p:sldId id="263" r:id="rId46"/>
    <p:sldId id="264" r:id="rId47"/>
    <p:sldId id="265" r:id="rId48"/>
    <p:sldId id="266" r:id="rId49"/>
    <p:sldId id="267" r:id="rId50"/>
    <p:sldId id="268" r:id="rId51"/>
    <p:sldId id="269" r:id="rId52"/>
    <p:sldId id="270" r:id="rId53"/>
    <p:sldId id="271" r:id="rId54"/>
    <p:sldId id="272" r:id="rId55"/>
    <p:sldId id="273" r:id="rId56"/>
    <p:sldId id="274" r:id="rId57"/>
    <p:sldId id="275" r:id="rId58"/>
    <p:sldId id="276" r:id="rId59"/>
    <p:sldId id="277" r:id="rId60"/>
    <p:sldId id="278" r:id="rId61"/>
    <p:sldId id="279" r:id="rId62"/>
    <p:sldId id="280" r:id="rId63"/>
    <p:sldId id="281" r:id="rId64"/>
    <p:sldId id="282" r:id="rId65"/>
    <p:sldId id="283" r:id="rId66"/>
    <p:sldId id="284" r:id="rId67"/>
    <p:sldId id="285" r:id="rId68"/>
    <p:sldId id="286" r:id="rId6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Times New Roman" charset="1" panose="02030502070405020303"/>
      <p:regular r:id="rId10"/>
    </p:embeddedFont>
    <p:embeddedFont>
      <p:font typeface="Times New Roman Bold" charset="1" panose="02030802070405020303"/>
      <p:regular r:id="rId11"/>
    </p:embeddedFont>
    <p:embeddedFont>
      <p:font typeface="Times New Roman Italics" charset="1" panose="02030502070405090303"/>
      <p:regular r:id="rId12"/>
    </p:embeddedFont>
    <p:embeddedFont>
      <p:font typeface="Times New Roman Bold Italics" charset="1" panose="02030802070405090303"/>
      <p:regular r:id="rId13"/>
    </p:embeddedFont>
    <p:embeddedFont>
      <p:font typeface="Times New Roman Medium" charset="1" panose="02030502070405020303"/>
      <p:regular r:id="rId14"/>
    </p:embeddedFont>
    <p:embeddedFont>
      <p:font typeface="Times New Roman Medium Italics" charset="1" panose="02030502070405090303"/>
      <p:regular r:id="rId15"/>
    </p:embeddedFont>
    <p:embeddedFont>
      <p:font typeface="Times New Roman Semi-Bold" charset="1" panose="02030702070405020303"/>
      <p:regular r:id="rId16"/>
    </p:embeddedFont>
    <p:embeddedFont>
      <p:font typeface="Times New Roman Semi-Bold Italics" charset="1" panose="02030702070405090303"/>
      <p:regular r:id="rId17"/>
    </p:embeddedFont>
    <p:embeddedFont>
      <p:font typeface="Times New Roman Ultra-Bold" charset="1" panose="02030902070405020303"/>
      <p:regular r:id="rId18"/>
    </p:embeddedFont>
    <p:embeddedFont>
      <p:font typeface="Arial" charset="1" panose="020B0502020202020204"/>
      <p:regular r:id="rId19"/>
    </p:embeddedFont>
    <p:embeddedFont>
      <p:font typeface="Arial Bold" charset="1" panose="020B0802020202020204"/>
      <p:regular r:id="rId20"/>
    </p:embeddedFont>
    <p:embeddedFont>
      <p:font typeface="Arial Italics" charset="1" panose="020B0502020202090204"/>
      <p:regular r:id="rId21"/>
    </p:embeddedFont>
    <p:embeddedFont>
      <p:font typeface="Arial Bold Italics" charset="1" panose="020B0802020202090204"/>
      <p:regular r:id="rId22"/>
    </p:embeddedFont>
    <p:embeddedFont>
      <p:font typeface="TT Rounds Condensed" charset="1" panose="02000506030000020003"/>
      <p:regular r:id="rId23"/>
    </p:embeddedFont>
    <p:embeddedFont>
      <p:font typeface="TT Rounds Condensed Bold" charset="1" panose="02000806030000020003"/>
      <p:regular r:id="rId24"/>
    </p:embeddedFont>
    <p:embeddedFont>
      <p:font typeface="TT Rounds Condensed Italics" charset="1" panose="02000506030000090003"/>
      <p:regular r:id="rId25"/>
    </p:embeddedFont>
    <p:embeddedFont>
      <p:font typeface="TT Rounds Condensed Bold Italics" charset="1" panose="02000806030000090003"/>
      <p:regular r:id="rId26"/>
    </p:embeddedFont>
    <p:embeddedFont>
      <p:font typeface="TT Rounds Condensed Thin" charset="1" panose="02000503020000020003"/>
      <p:regular r:id="rId27"/>
    </p:embeddedFont>
    <p:embeddedFont>
      <p:font typeface="TT Rounds Condensed Thin Italics" charset="1" panose="02000503020000090003"/>
      <p:regular r:id="rId28"/>
    </p:embeddedFont>
    <p:embeddedFont>
      <p:font typeface="TT Rounds Condensed Heavy" charset="1" panose="02000506030000020003"/>
      <p:regular r:id="rId29"/>
    </p:embeddedFont>
    <p:embeddedFont>
      <p:font typeface="TT Rounds Condensed Heavy Italics" charset="1" panose="02000506000000090003"/>
      <p:regular r:id="rId30"/>
    </p:embeddedFont>
    <p:embeddedFont>
      <p:font typeface="Open Sans" charset="1" panose="020B0606030504020204"/>
      <p:regular r:id="rId31"/>
    </p:embeddedFont>
    <p:embeddedFont>
      <p:font typeface="Open Sans Bold" charset="1" panose="020B0806030504020204"/>
      <p:regular r:id="rId32"/>
    </p:embeddedFont>
    <p:embeddedFont>
      <p:font typeface="Open Sans Italics" charset="1" panose="020B0606030504020204"/>
      <p:regular r:id="rId33"/>
    </p:embeddedFont>
    <p:embeddedFont>
      <p:font typeface="Open Sans Bold Italics" charset="1" panose="020B0806030504020204"/>
      <p:regular r:id="rId34"/>
    </p:embeddedFont>
    <p:embeddedFont>
      <p:font typeface="Open Sans Light" charset="1" panose="020B0306030504020204"/>
      <p:regular r:id="rId35"/>
    </p:embeddedFont>
    <p:embeddedFont>
      <p:font typeface="Open Sans Light Italics" charset="1" panose="020B0306030504020204"/>
      <p:regular r:id="rId36"/>
    </p:embeddedFont>
    <p:embeddedFont>
      <p:font typeface="Open Sans Ultra-Bold" charset="1" panose="00000000000000000000"/>
      <p:regular r:id="rId37"/>
    </p:embeddedFont>
    <p:embeddedFont>
      <p:font typeface="Open Sans Ultra-Bold Italics" charset="1" panose="0000000000000000000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notesSlides/notesSlide29.xml" Type="http://schemas.openxmlformats.org/officeDocument/2006/relationships/notesSlide"/><Relationship Id="rId101" Target="notesSlides/notesSlide30.xml" Type="http://schemas.openxmlformats.org/officeDocument/2006/relationships/notesSlide"/><Relationship Id="rId102" Target="notesSlides/notesSlide31.xml" Type="http://schemas.openxmlformats.org/officeDocument/2006/relationships/note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slides/slide1.xml" Type="http://schemas.openxmlformats.org/officeDocument/2006/relationships/slide"/><Relationship Id="rId4" Target="theme/theme1.xml" Type="http://schemas.openxmlformats.org/officeDocument/2006/relationships/theme"/><Relationship Id="rId40" Target="slides/slide2.xml" Type="http://schemas.openxmlformats.org/officeDocument/2006/relationships/slide"/><Relationship Id="rId41" Target="slides/slide3.xml" Type="http://schemas.openxmlformats.org/officeDocument/2006/relationships/slide"/><Relationship Id="rId42" Target="slides/slide4.xml" Type="http://schemas.openxmlformats.org/officeDocument/2006/relationships/slide"/><Relationship Id="rId43" Target="slides/slide5.xml" Type="http://schemas.openxmlformats.org/officeDocument/2006/relationships/slide"/><Relationship Id="rId44" Target="slides/slide6.xml" Type="http://schemas.openxmlformats.org/officeDocument/2006/relationships/slide"/><Relationship Id="rId45" Target="slides/slide7.xml" Type="http://schemas.openxmlformats.org/officeDocument/2006/relationships/slide"/><Relationship Id="rId46" Target="slides/slide8.xml" Type="http://schemas.openxmlformats.org/officeDocument/2006/relationships/slide"/><Relationship Id="rId47" Target="slides/slide9.xml" Type="http://schemas.openxmlformats.org/officeDocument/2006/relationships/slide"/><Relationship Id="rId48" Target="slides/slide10.xml" Type="http://schemas.openxmlformats.org/officeDocument/2006/relationships/slide"/><Relationship Id="rId49" Target="slides/slide11.xml" Type="http://schemas.openxmlformats.org/officeDocument/2006/relationships/slide"/><Relationship Id="rId5" Target="tableStyles.xml" Type="http://schemas.openxmlformats.org/officeDocument/2006/relationships/tableStyles"/><Relationship Id="rId50" Target="slides/slide12.xml" Type="http://schemas.openxmlformats.org/officeDocument/2006/relationships/slide"/><Relationship Id="rId51" Target="slides/slide13.xml" Type="http://schemas.openxmlformats.org/officeDocument/2006/relationships/slide"/><Relationship Id="rId52" Target="slides/slide14.xml" Type="http://schemas.openxmlformats.org/officeDocument/2006/relationships/slide"/><Relationship Id="rId53" Target="slides/slide15.xml" Type="http://schemas.openxmlformats.org/officeDocument/2006/relationships/slide"/><Relationship Id="rId54" Target="slides/slide16.xml" Type="http://schemas.openxmlformats.org/officeDocument/2006/relationships/slide"/><Relationship Id="rId55" Target="slides/slide17.xml" Type="http://schemas.openxmlformats.org/officeDocument/2006/relationships/slide"/><Relationship Id="rId56" Target="slides/slide18.xml" Type="http://schemas.openxmlformats.org/officeDocument/2006/relationships/slide"/><Relationship Id="rId57" Target="slides/slide19.xml" Type="http://schemas.openxmlformats.org/officeDocument/2006/relationships/slide"/><Relationship Id="rId58" Target="slides/slide20.xml" Type="http://schemas.openxmlformats.org/officeDocument/2006/relationships/slide"/><Relationship Id="rId59" Target="slides/slide21.xml" Type="http://schemas.openxmlformats.org/officeDocument/2006/relationships/slide"/><Relationship Id="rId6" Target="fonts/font6.fntdata" Type="http://schemas.openxmlformats.org/officeDocument/2006/relationships/font"/><Relationship Id="rId60" Target="slides/slide22.xml" Type="http://schemas.openxmlformats.org/officeDocument/2006/relationships/slide"/><Relationship Id="rId61" Target="slides/slide23.xml" Type="http://schemas.openxmlformats.org/officeDocument/2006/relationships/slide"/><Relationship Id="rId62" Target="slides/slide24.xml" Type="http://schemas.openxmlformats.org/officeDocument/2006/relationships/slide"/><Relationship Id="rId63" Target="slides/slide25.xml" Type="http://schemas.openxmlformats.org/officeDocument/2006/relationships/slide"/><Relationship Id="rId64" Target="slides/slide26.xml" Type="http://schemas.openxmlformats.org/officeDocument/2006/relationships/slide"/><Relationship Id="rId65" Target="slides/slide27.xml" Type="http://schemas.openxmlformats.org/officeDocument/2006/relationships/slide"/><Relationship Id="rId66" Target="slides/slide28.xml" Type="http://schemas.openxmlformats.org/officeDocument/2006/relationships/slide"/><Relationship Id="rId67" Target="slides/slide29.xml" Type="http://schemas.openxmlformats.org/officeDocument/2006/relationships/slide"/><Relationship Id="rId68" Target="slides/slide30.xml" Type="http://schemas.openxmlformats.org/officeDocument/2006/relationships/slide"/><Relationship Id="rId69" Target="slides/slide31.xml" Type="http://schemas.openxmlformats.org/officeDocument/2006/relationships/slide"/><Relationship Id="rId7" Target="fonts/font7.fntdata" Type="http://schemas.openxmlformats.org/officeDocument/2006/relationships/font"/><Relationship Id="rId70" Target="notesMasters/notesMaster1.xml" Type="http://schemas.openxmlformats.org/officeDocument/2006/relationships/notesMaster"/><Relationship Id="rId71" Target="theme/theme2.xml" Type="http://schemas.openxmlformats.org/officeDocument/2006/relationships/theme"/><Relationship Id="rId72" Target="notesSlides/notesSlide1.xml" Type="http://schemas.openxmlformats.org/officeDocument/2006/relationships/notesSlide"/><Relationship Id="rId73" Target="notesSlides/notesSlide2.xml" Type="http://schemas.openxmlformats.org/officeDocument/2006/relationships/notesSlide"/><Relationship Id="rId74" Target="notesSlides/notesSlide3.xml" Type="http://schemas.openxmlformats.org/officeDocument/2006/relationships/notesSlide"/><Relationship Id="rId75" Target="notesSlides/notesSlide4.xml" Type="http://schemas.openxmlformats.org/officeDocument/2006/relationships/notesSlide"/><Relationship Id="rId76" Target="notesSlides/notesSlide5.xml" Type="http://schemas.openxmlformats.org/officeDocument/2006/relationships/notesSlide"/><Relationship Id="rId77" Target="notesSlides/notesSlide6.xml" Type="http://schemas.openxmlformats.org/officeDocument/2006/relationships/notesSlide"/><Relationship Id="rId78" Target="notesSlides/notesSlide7.xml" Type="http://schemas.openxmlformats.org/officeDocument/2006/relationships/notesSlide"/><Relationship Id="rId79" Target="notesSlides/notesSlide8.xml" Type="http://schemas.openxmlformats.org/officeDocument/2006/relationships/notesSlide"/><Relationship Id="rId8" Target="fonts/font8.fntdata" Type="http://schemas.openxmlformats.org/officeDocument/2006/relationships/font"/><Relationship Id="rId80" Target="notesSlides/notesSlide9.xml" Type="http://schemas.openxmlformats.org/officeDocument/2006/relationships/notesSlide"/><Relationship Id="rId81" Target="notesSlides/notesSlide10.xml" Type="http://schemas.openxmlformats.org/officeDocument/2006/relationships/notesSlide"/><Relationship Id="rId82" Target="notesSlides/notesSlide11.xml" Type="http://schemas.openxmlformats.org/officeDocument/2006/relationships/notesSlide"/><Relationship Id="rId83" Target="notesSlides/notesSlide12.xml" Type="http://schemas.openxmlformats.org/officeDocument/2006/relationships/notesSlide"/><Relationship Id="rId84" Target="notesSlides/notesSlide13.xml" Type="http://schemas.openxmlformats.org/officeDocument/2006/relationships/notesSlide"/><Relationship Id="rId85" Target="notesSlides/notesSlide14.xml" Type="http://schemas.openxmlformats.org/officeDocument/2006/relationships/notesSlide"/><Relationship Id="rId86" Target="notesSlides/notesSlide15.xml" Type="http://schemas.openxmlformats.org/officeDocument/2006/relationships/notesSlide"/><Relationship Id="rId87" Target="notesSlides/notesSlide16.xml" Type="http://schemas.openxmlformats.org/officeDocument/2006/relationships/notesSlide"/><Relationship Id="rId88" Target="notesSlides/notesSlide17.xml" Type="http://schemas.openxmlformats.org/officeDocument/2006/relationships/notesSlide"/><Relationship Id="rId89" Target="notesSlides/notesSlide18.xml" Type="http://schemas.openxmlformats.org/officeDocument/2006/relationships/notesSlide"/><Relationship Id="rId9" Target="fonts/font9.fntdata" Type="http://schemas.openxmlformats.org/officeDocument/2006/relationships/font"/><Relationship Id="rId90" Target="notesSlides/notesSlide19.xml" Type="http://schemas.openxmlformats.org/officeDocument/2006/relationships/notesSlide"/><Relationship Id="rId91" Target="notesSlides/notesSlide20.xml" Type="http://schemas.openxmlformats.org/officeDocument/2006/relationships/notesSlide"/><Relationship Id="rId92" Target="notesSlides/notesSlide21.xml" Type="http://schemas.openxmlformats.org/officeDocument/2006/relationships/notesSlide"/><Relationship Id="rId93" Target="notesSlides/notesSlide22.xml" Type="http://schemas.openxmlformats.org/officeDocument/2006/relationships/notesSlide"/><Relationship Id="rId94" Target="notesSlides/notesSlide23.xml" Type="http://schemas.openxmlformats.org/officeDocument/2006/relationships/notesSlide"/><Relationship Id="rId95" Target="notesSlides/notesSlide24.xml" Type="http://schemas.openxmlformats.org/officeDocument/2006/relationships/notesSlide"/><Relationship Id="rId96" Target="notesSlides/notesSlide25.xml" Type="http://schemas.openxmlformats.org/officeDocument/2006/relationships/notesSlide"/><Relationship Id="rId97" Target="notesSlides/notesSlide26.xml" Type="http://schemas.openxmlformats.org/officeDocument/2006/relationships/notesSlide"/><Relationship Id="rId98" Target="notesSlides/notesSlide27.xml" Type="http://schemas.openxmlformats.org/officeDocument/2006/relationships/notesSlide"/><Relationship Id="rId99" Target="notesSlides/notesSlide28.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8.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8.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7.png" Type="http://schemas.openxmlformats.org/officeDocument/2006/relationships/image"/><Relationship Id="rId6" Target="../media/image18.jpeg" Type="http://schemas.openxmlformats.org/officeDocument/2006/relationships/image"/><Relationship Id="rId7" Target="../media/image1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1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jpeg" Type="http://schemas.openxmlformats.org/officeDocument/2006/relationships/image"/><Relationship Id="rId8" Target="../media/image1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1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2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6.jpeg" Type="http://schemas.openxmlformats.org/officeDocument/2006/relationships/image"/><Relationship Id="rId4" Target="../media/image4.png" Type="http://schemas.openxmlformats.org/officeDocument/2006/relationships/image"/><Relationship Id="rId5" Target="../media/image2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6.png" Type="http://schemas.openxmlformats.org/officeDocument/2006/relationships/image"/><Relationship Id="rId6"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7.jpeg" Type="http://schemas.openxmlformats.org/officeDocument/2006/relationships/image"/><Relationship Id="rId6"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jpeg" Type="http://schemas.openxmlformats.org/officeDocument/2006/relationships/image"/><Relationship Id="rId4" Target="../media/image4.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8.jpeg" Type="http://schemas.openxmlformats.org/officeDocument/2006/relationships/image"/><Relationship Id="rId4" Target="../media/image4.png" Type="http://schemas.openxmlformats.org/officeDocument/2006/relationships/image"/><Relationship Id="rId5" Target="../media/image11.png" Type="http://schemas.openxmlformats.org/officeDocument/2006/relationships/image"/><Relationship Id="rId6"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8.jpeg" Type="http://schemas.openxmlformats.org/officeDocument/2006/relationships/image"/><Relationship Id="rId4" Target="../media/image4.pn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 Id="rId8" Target="../media/image15.png" Type="http://schemas.openxmlformats.org/officeDocument/2006/relationships/image"/><Relationship Id="rId9"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6402760" y="1568504"/>
            <a:ext cx="5482478" cy="6429400"/>
          </a:xfrm>
          <a:custGeom>
            <a:avLst/>
            <a:gdLst/>
            <a:ahLst/>
            <a:cxnLst/>
            <a:rect r="r" b="b" t="t" l="l"/>
            <a:pathLst>
              <a:path h="6429400" w="5482478">
                <a:moveTo>
                  <a:pt x="0" y="0"/>
                </a:moveTo>
                <a:lnTo>
                  <a:pt x="5482478" y="0"/>
                </a:lnTo>
                <a:lnTo>
                  <a:pt x="5482478" y="6429400"/>
                </a:lnTo>
                <a:lnTo>
                  <a:pt x="0" y="6429400"/>
                </a:lnTo>
                <a:lnTo>
                  <a:pt x="0" y="0"/>
                </a:lnTo>
                <a:close/>
              </a:path>
            </a:pathLst>
          </a:custGeom>
          <a:blipFill>
            <a:blip r:embed="rId4"/>
            <a:stretch>
              <a:fillRect l="0" t="0" r="-9" b="0"/>
            </a:stretch>
          </a:blipFill>
        </p:spPr>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‹1›</a:t>
            </a:r>
          </a:p>
        </p:txBody>
      </p:sp>
      <p:sp>
        <p:nvSpPr>
          <p:cNvPr name="TextBox 5" id="5"/>
          <p:cNvSpPr txBox="true"/>
          <p:nvPr/>
        </p:nvSpPr>
        <p:spPr>
          <a:xfrm rot="0">
            <a:off x="714823" y="6350323"/>
            <a:ext cx="16858350" cy="962550"/>
          </a:xfrm>
          <a:prstGeom prst="rect">
            <a:avLst/>
          </a:prstGeom>
        </p:spPr>
        <p:txBody>
          <a:bodyPr anchor="t" rtlCol="false" tIns="0" lIns="0" bIns="0" rIns="0">
            <a:spAutoFit/>
          </a:bodyPr>
          <a:lstStyle/>
          <a:p>
            <a:pPr algn="ctr">
              <a:lnSpc>
                <a:spcPts val="5759"/>
              </a:lnSpc>
            </a:pPr>
            <a:r>
              <a:rPr lang="en-US" sz="4800" spc="44">
                <a:solidFill>
                  <a:srgbClr val="FFFFFF"/>
                </a:solidFill>
                <a:latin typeface="TT Rounds Condensed Bold"/>
              </a:rPr>
              <a:t>2024</a:t>
            </a:r>
          </a:p>
        </p:txBody>
      </p:sp>
      <p:sp>
        <p:nvSpPr>
          <p:cNvPr name="TextBox 6" id="6"/>
          <p:cNvSpPr txBox="true"/>
          <p:nvPr/>
        </p:nvSpPr>
        <p:spPr>
          <a:xfrm rot="0">
            <a:off x="6494185" y="8071815"/>
            <a:ext cx="5301604" cy="1087675"/>
          </a:xfrm>
          <a:prstGeom prst="rect">
            <a:avLst/>
          </a:prstGeom>
        </p:spPr>
        <p:txBody>
          <a:bodyPr anchor="t" rtlCol="false" tIns="0" lIns="0" bIns="0" rIns="0">
            <a:spAutoFit/>
          </a:bodyPr>
          <a:lstStyle/>
          <a:p>
            <a:pPr algn="ctr">
              <a:lnSpc>
                <a:spcPts val="7680"/>
              </a:lnSpc>
            </a:pPr>
            <a:r>
              <a:rPr lang="en-US" sz="6400" spc="59">
                <a:solidFill>
                  <a:srgbClr val="FFFFFF"/>
                </a:solidFill>
                <a:latin typeface="TT Rounds Condensed"/>
              </a:rPr>
              <a:t>Design Report</a:t>
            </a:r>
          </a:p>
        </p:txBody>
      </p:sp>
      <p:sp>
        <p:nvSpPr>
          <p:cNvPr name="AutoShape 7" id="7"/>
          <p:cNvSpPr/>
          <p:nvPr/>
        </p:nvSpPr>
        <p:spPr>
          <a:xfrm rot="58554">
            <a:off x="10276386" y="6852818"/>
            <a:ext cx="1118488" cy="0"/>
          </a:xfrm>
          <a:prstGeom prst="line">
            <a:avLst/>
          </a:prstGeom>
          <a:ln cap="rnd" w="9525">
            <a:solidFill>
              <a:srgbClr val="FFFFFF"/>
            </a:solidFill>
            <a:prstDash val="solid"/>
            <a:headEnd type="none" len="sm" w="sm"/>
            <a:tailEnd type="none" len="sm" w="sm"/>
          </a:ln>
        </p:spPr>
      </p:sp>
      <p:sp>
        <p:nvSpPr>
          <p:cNvPr name="AutoShape 8" id="8"/>
          <p:cNvSpPr/>
          <p:nvPr/>
        </p:nvSpPr>
        <p:spPr>
          <a:xfrm rot="58554">
            <a:off x="6862626" y="6852818"/>
            <a:ext cx="1118488" cy="0"/>
          </a:xfrm>
          <a:prstGeom prst="line">
            <a:avLst/>
          </a:prstGeom>
          <a:ln cap="rnd" w="9525">
            <a:solidFill>
              <a:srgbClr val="FFFFFF"/>
            </a:solidFill>
            <a:prstDash val="solid"/>
            <a:headEnd type="none" len="sm" w="sm"/>
            <a:tailEnd type="none" len="sm" w="sm"/>
          </a:ln>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925086"/>
          </a:xfrm>
          <a:prstGeom prst="rect">
            <a:avLst/>
          </a:prstGeom>
        </p:spPr>
        <p:txBody>
          <a:bodyPr anchor="t" rtlCol="false" tIns="0" lIns="0" bIns="0" rIns="0">
            <a:spAutoFit/>
          </a:bodyPr>
          <a:lstStyle/>
          <a:p>
            <a:pPr algn="l">
              <a:lnSpc>
                <a:spcPts val="5759"/>
              </a:lnSpc>
            </a:pPr>
            <a:r>
              <a:rPr lang="en-US" sz="4800" spc="44">
                <a:solidFill>
                  <a:srgbClr val="56B5BF"/>
                </a:solidFill>
                <a:latin typeface="TT Rounds Condensed Bold"/>
              </a:rPr>
              <a:t>Funding :</a:t>
            </a:r>
          </a:p>
        </p:txBody>
      </p:sp>
      <p:grpSp>
        <p:nvGrpSpPr>
          <p:cNvPr name="Group 4" id="4"/>
          <p:cNvGrpSpPr/>
          <p:nvPr/>
        </p:nvGrpSpPr>
        <p:grpSpPr>
          <a:xfrm rot="0">
            <a:off x="4610423" y="1801022"/>
            <a:ext cx="13075212" cy="7390186"/>
            <a:chOff x="0" y="0"/>
            <a:chExt cx="17433617" cy="9853582"/>
          </a:xfrm>
        </p:grpSpPr>
        <p:sp>
          <p:nvSpPr>
            <p:cNvPr name="Freeform 5" id="5"/>
            <p:cNvSpPr/>
            <p:nvPr/>
          </p:nvSpPr>
          <p:spPr>
            <a:xfrm flipH="false" flipV="false" rot="0">
              <a:off x="0" y="0"/>
              <a:ext cx="17433598" cy="9853410"/>
            </a:xfrm>
            <a:custGeom>
              <a:avLst/>
              <a:gdLst/>
              <a:ahLst/>
              <a:cxnLst/>
              <a:rect r="r" b="b" t="t" l="l"/>
              <a:pathLst>
                <a:path h="9853410" w="17433598">
                  <a:moveTo>
                    <a:pt x="14159" y="0"/>
                  </a:moveTo>
                  <a:lnTo>
                    <a:pt x="17419439" y="0"/>
                  </a:lnTo>
                  <a:cubicBezTo>
                    <a:pt x="17427228" y="0"/>
                    <a:pt x="17433598" y="51541"/>
                    <a:pt x="17433598" y="114535"/>
                  </a:cubicBezTo>
                  <a:lnTo>
                    <a:pt x="17433598" y="9738875"/>
                  </a:lnTo>
                  <a:cubicBezTo>
                    <a:pt x="17433598" y="9801870"/>
                    <a:pt x="17427228" y="9853410"/>
                    <a:pt x="17419439" y="9853410"/>
                  </a:cubicBezTo>
                  <a:lnTo>
                    <a:pt x="14159" y="9853410"/>
                  </a:lnTo>
                  <a:cubicBezTo>
                    <a:pt x="6371" y="9853410"/>
                    <a:pt x="0" y="9801870"/>
                    <a:pt x="0" y="9738875"/>
                  </a:cubicBezTo>
                  <a:lnTo>
                    <a:pt x="0" y="114535"/>
                  </a:lnTo>
                  <a:cubicBezTo>
                    <a:pt x="0" y="51541"/>
                    <a:pt x="6371" y="0"/>
                    <a:pt x="14159" y="0"/>
                  </a:cubicBezTo>
                  <a:moveTo>
                    <a:pt x="14159" y="229069"/>
                  </a:moveTo>
                  <a:lnTo>
                    <a:pt x="14159" y="114535"/>
                  </a:lnTo>
                  <a:lnTo>
                    <a:pt x="28318" y="114535"/>
                  </a:lnTo>
                  <a:lnTo>
                    <a:pt x="28318" y="9738875"/>
                  </a:lnTo>
                  <a:lnTo>
                    <a:pt x="14159" y="9738875"/>
                  </a:lnTo>
                  <a:lnTo>
                    <a:pt x="14159" y="9624341"/>
                  </a:lnTo>
                  <a:lnTo>
                    <a:pt x="17419439" y="9624341"/>
                  </a:lnTo>
                  <a:lnTo>
                    <a:pt x="17419439" y="9738875"/>
                  </a:lnTo>
                  <a:lnTo>
                    <a:pt x="17405280" y="9738875"/>
                  </a:lnTo>
                  <a:lnTo>
                    <a:pt x="17405280" y="114535"/>
                  </a:lnTo>
                  <a:lnTo>
                    <a:pt x="17419439" y="114535"/>
                  </a:lnTo>
                  <a:lnTo>
                    <a:pt x="17419439" y="229069"/>
                  </a:lnTo>
                  <a:lnTo>
                    <a:pt x="14159" y="229069"/>
                  </a:lnTo>
                  <a:close/>
                </a:path>
              </a:pathLst>
            </a:custGeom>
            <a:solidFill>
              <a:srgbClr val="56B5BF"/>
            </a:solidFill>
          </p:spPr>
        </p:sp>
      </p:grpSp>
      <p:sp>
        <p:nvSpPr>
          <p:cNvPr name="TextBox 6" id="6"/>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‹10›</a:t>
            </a:r>
          </a:p>
        </p:txBody>
      </p:sp>
      <p:sp>
        <p:nvSpPr>
          <p:cNvPr name="Freeform 7" id="7"/>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8" id="8"/>
          <p:cNvSpPr txBox="true"/>
          <p:nvPr/>
        </p:nvSpPr>
        <p:spPr>
          <a:xfrm rot="0">
            <a:off x="714825" y="848957"/>
            <a:ext cx="6310476" cy="1072950"/>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MANAGEMENT</a:t>
            </a:r>
          </a:p>
        </p:txBody>
      </p:sp>
      <p:sp>
        <p:nvSpPr>
          <p:cNvPr name="TextBox 9" id="9"/>
          <p:cNvSpPr txBox="true"/>
          <p:nvPr/>
        </p:nvSpPr>
        <p:spPr>
          <a:xfrm rot="0">
            <a:off x="4828933" y="7231664"/>
            <a:ext cx="12638193" cy="1028045"/>
          </a:xfrm>
          <a:prstGeom prst="rect">
            <a:avLst/>
          </a:prstGeom>
        </p:spPr>
        <p:txBody>
          <a:bodyPr anchor="t" rtlCol="false" tIns="0" lIns="0" bIns="0" rIns="0">
            <a:spAutoFit/>
          </a:bodyPr>
          <a:lstStyle/>
          <a:p>
            <a:pPr algn="ctr">
              <a:lnSpc>
                <a:spcPts val="2661"/>
              </a:lnSpc>
            </a:pPr>
            <a:r>
              <a:rPr lang="en-US" sz="1900">
                <a:solidFill>
                  <a:srgbClr val="000000"/>
                </a:solidFill>
                <a:latin typeface="Arial"/>
              </a:rPr>
              <a:t>If it is not possible to finance the trip from the university's fund </a:t>
            </a:r>
          </a:p>
          <a:p>
            <a:pPr algn="ctr">
              <a:lnSpc>
                <a:spcPts val="2661"/>
              </a:lnSpc>
            </a:pPr>
            <a:r>
              <a:rPr lang="en-US" sz="1900">
                <a:solidFill>
                  <a:srgbClr val="000000"/>
                </a:solidFill>
                <a:latin typeface="Arial"/>
              </a:rPr>
              <a:t>We would like to seek help from our partners and additionally organise a fundraiser for this purpose. We are also considering funding from private money. </a:t>
            </a:r>
          </a:p>
        </p:txBody>
      </p:sp>
      <p:sp>
        <p:nvSpPr>
          <p:cNvPr name="TextBox 10" id="10"/>
          <p:cNvSpPr txBox="true"/>
          <p:nvPr/>
        </p:nvSpPr>
        <p:spPr>
          <a:xfrm rot="0">
            <a:off x="9139238" y="4584930"/>
            <a:ext cx="9525" cy="887095"/>
          </a:xfrm>
          <a:prstGeom prst="rect">
            <a:avLst/>
          </a:prstGeom>
        </p:spPr>
        <p:txBody>
          <a:bodyPr anchor="t" rtlCol="false" tIns="0" lIns="0" bIns="0" rIns="0">
            <a:spAutoFit/>
          </a:bodyPr>
          <a:lstStyle/>
          <a:p>
            <a:pPr algn="ctr">
              <a:lnSpc>
                <a:spcPts val="7279"/>
              </a:lnSpc>
            </a:pPr>
          </a:p>
        </p:txBody>
      </p:sp>
      <p:sp>
        <p:nvSpPr>
          <p:cNvPr name="TextBox 11" id="11"/>
          <p:cNvSpPr txBox="true"/>
          <p:nvPr/>
        </p:nvSpPr>
        <p:spPr>
          <a:xfrm rot="0">
            <a:off x="5679980" y="4110239"/>
            <a:ext cx="10936097" cy="3197625"/>
          </a:xfrm>
          <a:prstGeom prst="rect">
            <a:avLst/>
          </a:prstGeom>
        </p:spPr>
        <p:txBody>
          <a:bodyPr anchor="t" rtlCol="false" tIns="0" lIns="0" bIns="0" rIns="0">
            <a:spAutoFit/>
          </a:bodyPr>
          <a:lstStyle/>
          <a:p>
            <a:pPr algn="ctr">
              <a:lnSpc>
                <a:spcPts val="2777"/>
              </a:lnSpc>
            </a:pPr>
            <a:r>
              <a:rPr lang="en-US" sz="1984">
                <a:solidFill>
                  <a:srgbClr val="000000"/>
                </a:solidFill>
                <a:latin typeface="Arial"/>
              </a:rPr>
              <a:t>Most of the rover has already been finished and the more expensive semi-finished components were purchased as recently as last year. Of the stuff left to order, it's mainly finished PCBs, small dc motor electrics and 3D printing Filament for the housings and minor improvements.</a:t>
            </a:r>
          </a:p>
          <a:p>
            <a:pPr algn="ctr">
              <a:lnSpc>
                <a:spcPts val="2777"/>
              </a:lnSpc>
            </a:pPr>
            <a:r>
              <a:rPr lang="en-US" sz="1984">
                <a:solidFill>
                  <a:srgbClr val="000000"/>
                </a:solidFill>
                <a:latin typeface="Arial"/>
              </a:rPr>
              <a:t>The expected amount is in the region of $800 </a:t>
            </a:r>
          </a:p>
          <a:p>
            <a:pPr algn="ctr">
              <a:lnSpc>
                <a:spcPts val="2777"/>
              </a:lnSpc>
            </a:pPr>
            <a:r>
              <a:rPr lang="en-US" sz="1984">
                <a:solidFill>
                  <a:srgbClr val="000000"/>
                </a:solidFill>
                <a:latin typeface="Arial"/>
              </a:rPr>
              <a:t>Travel costs : </a:t>
            </a:r>
          </a:p>
          <a:p>
            <a:pPr algn="ctr">
              <a:lnSpc>
                <a:spcPts val="2777"/>
              </a:lnSpc>
            </a:pPr>
            <a:r>
              <a:rPr lang="en-US" sz="1984">
                <a:solidFill>
                  <a:srgbClr val="000000"/>
                </a:solidFill>
                <a:latin typeface="Arial"/>
              </a:rPr>
              <a:t>Fuel: 800 dollars x3= 2400dollars</a:t>
            </a:r>
          </a:p>
          <a:p>
            <a:pPr algn="ctr">
              <a:lnSpc>
                <a:spcPts val="2777"/>
              </a:lnSpc>
            </a:pPr>
            <a:r>
              <a:rPr lang="en-US" sz="1984">
                <a:solidFill>
                  <a:srgbClr val="000000"/>
                </a:solidFill>
                <a:latin typeface="Arial"/>
              </a:rPr>
              <a:t>Food for team members during the competition : 750 dollars</a:t>
            </a:r>
          </a:p>
          <a:p>
            <a:pPr algn="ctr">
              <a:lnSpc>
                <a:spcPts val="2777"/>
              </a:lnSpc>
            </a:pPr>
            <a:r>
              <a:rPr lang="en-US" sz="1984">
                <a:solidFill>
                  <a:srgbClr val="000000"/>
                </a:solidFill>
                <a:latin typeface="Arial"/>
              </a:rPr>
              <a:t>Housing costs : $850  </a:t>
            </a:r>
          </a:p>
          <a:p>
            <a:pPr algn="ctr">
              <a:lnSpc>
                <a:spcPts val="2777"/>
              </a:lnSpc>
            </a:pPr>
          </a:p>
        </p:txBody>
      </p:sp>
      <p:sp>
        <p:nvSpPr>
          <p:cNvPr name="TextBox 12" id="12"/>
          <p:cNvSpPr txBox="true"/>
          <p:nvPr/>
        </p:nvSpPr>
        <p:spPr>
          <a:xfrm rot="0">
            <a:off x="8502698" y="2429100"/>
            <a:ext cx="5290661" cy="1518284"/>
          </a:xfrm>
          <a:prstGeom prst="rect">
            <a:avLst/>
          </a:prstGeom>
        </p:spPr>
        <p:txBody>
          <a:bodyPr anchor="t" rtlCol="false" tIns="0" lIns="0" bIns="0" rIns="0">
            <a:spAutoFit/>
          </a:bodyPr>
          <a:lstStyle/>
          <a:p>
            <a:pPr algn="ctr">
              <a:lnSpc>
                <a:spcPts val="2940"/>
              </a:lnSpc>
            </a:pPr>
            <a:r>
              <a:rPr lang="en-US" sz="2100">
                <a:solidFill>
                  <a:srgbClr val="000000"/>
                </a:solidFill>
                <a:latin typeface="Arial Bold"/>
              </a:rPr>
              <a:t>Funds on the day of project submission : </a:t>
            </a:r>
          </a:p>
          <a:p>
            <a:pPr algn="ctr">
              <a:lnSpc>
                <a:spcPts val="2940"/>
              </a:lnSpc>
            </a:pPr>
            <a:r>
              <a:rPr lang="en-US" sz="2100">
                <a:solidFill>
                  <a:srgbClr val="000000"/>
                </a:solidFill>
                <a:latin typeface="Arial Bold"/>
              </a:rPr>
              <a:t>Rector's grant : 2500 Dollars</a:t>
            </a:r>
          </a:p>
          <a:p>
            <a:pPr algn="ctr">
              <a:lnSpc>
                <a:spcPts val="2940"/>
              </a:lnSpc>
            </a:pPr>
            <a:r>
              <a:rPr lang="en-US" sz="2100">
                <a:solidFill>
                  <a:srgbClr val="000000"/>
                </a:solidFill>
                <a:latin typeface="Arial Bold"/>
              </a:rPr>
              <a:t>Dean's grant : 1500 Dollars</a:t>
            </a:r>
          </a:p>
          <a:p>
            <a:pPr algn="ctr">
              <a:lnSpc>
                <a:spcPts val="2940"/>
              </a:lnSpc>
            </a:pPr>
            <a:r>
              <a:rPr lang="en-US" sz="2100">
                <a:solidFill>
                  <a:srgbClr val="000000"/>
                </a:solidFill>
                <a:latin typeface="Arial Bold"/>
              </a:rPr>
              <a:t>City of Rzeszów Grant : 2500 Dollars</a:t>
            </a:r>
          </a:p>
        </p:txBody>
      </p:sp>
      <p:sp>
        <p:nvSpPr>
          <p:cNvPr name="Freeform 13" id="13"/>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5254714" y="2710165"/>
            <a:ext cx="12405578" cy="5060168"/>
            <a:chOff x="0" y="0"/>
            <a:chExt cx="16540771" cy="6746891"/>
          </a:xfrm>
        </p:grpSpPr>
        <p:sp>
          <p:nvSpPr>
            <p:cNvPr name="Freeform 4" id="4"/>
            <p:cNvSpPr/>
            <p:nvPr/>
          </p:nvSpPr>
          <p:spPr>
            <a:xfrm flipH="false" flipV="false" rot="0">
              <a:off x="0" y="0"/>
              <a:ext cx="16540753" cy="6746773"/>
            </a:xfrm>
            <a:custGeom>
              <a:avLst/>
              <a:gdLst/>
              <a:ahLst/>
              <a:cxnLst/>
              <a:rect r="r" b="b" t="t" l="l"/>
              <a:pathLst>
                <a:path h="6746773" w="16540753">
                  <a:moveTo>
                    <a:pt x="13434" y="0"/>
                  </a:moveTo>
                  <a:lnTo>
                    <a:pt x="16527320" y="0"/>
                  </a:lnTo>
                  <a:cubicBezTo>
                    <a:pt x="16534709" y="0"/>
                    <a:pt x="16540753" y="35291"/>
                    <a:pt x="16540753" y="78423"/>
                  </a:cubicBezTo>
                  <a:lnTo>
                    <a:pt x="16540753" y="6668350"/>
                  </a:lnTo>
                  <a:cubicBezTo>
                    <a:pt x="16540753" y="6711483"/>
                    <a:pt x="16534709" y="6746773"/>
                    <a:pt x="16527320" y="6746773"/>
                  </a:cubicBezTo>
                  <a:lnTo>
                    <a:pt x="13434" y="6746773"/>
                  </a:lnTo>
                  <a:cubicBezTo>
                    <a:pt x="6045" y="6746773"/>
                    <a:pt x="0" y="6711483"/>
                    <a:pt x="0" y="6668350"/>
                  </a:cubicBezTo>
                  <a:lnTo>
                    <a:pt x="0" y="78423"/>
                  </a:lnTo>
                  <a:cubicBezTo>
                    <a:pt x="0" y="35291"/>
                    <a:pt x="6045" y="0"/>
                    <a:pt x="13434" y="0"/>
                  </a:cubicBezTo>
                  <a:moveTo>
                    <a:pt x="13434" y="156847"/>
                  </a:moveTo>
                  <a:lnTo>
                    <a:pt x="13434" y="78423"/>
                  </a:lnTo>
                  <a:lnTo>
                    <a:pt x="26867" y="78423"/>
                  </a:lnTo>
                  <a:lnTo>
                    <a:pt x="26867" y="6668350"/>
                  </a:lnTo>
                  <a:lnTo>
                    <a:pt x="13434" y="6668350"/>
                  </a:lnTo>
                  <a:lnTo>
                    <a:pt x="13434" y="6589926"/>
                  </a:lnTo>
                  <a:lnTo>
                    <a:pt x="16527320" y="6589926"/>
                  </a:lnTo>
                  <a:lnTo>
                    <a:pt x="16527320" y="6668350"/>
                  </a:lnTo>
                  <a:lnTo>
                    <a:pt x="16513887" y="6668350"/>
                  </a:lnTo>
                  <a:lnTo>
                    <a:pt x="16513887" y="78423"/>
                  </a:lnTo>
                  <a:lnTo>
                    <a:pt x="16527320" y="78423"/>
                  </a:lnTo>
                  <a:lnTo>
                    <a:pt x="16527320" y="156847"/>
                  </a:lnTo>
                  <a:lnTo>
                    <a:pt x="13434" y="156847"/>
                  </a:lnTo>
                  <a:close/>
                </a:path>
              </a:pathLst>
            </a:custGeom>
            <a:solidFill>
              <a:srgbClr val="56B5BF"/>
            </a:solidFill>
          </p:spPr>
        </p:sp>
      </p:grpSp>
      <p:sp>
        <p:nvSpPr>
          <p:cNvPr name="TextBox 5" id="5"/>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‹11›</a:t>
            </a:r>
          </a:p>
        </p:txBody>
      </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7" id="7"/>
          <p:cNvSpPr txBox="true"/>
          <p:nvPr/>
        </p:nvSpPr>
        <p:spPr>
          <a:xfrm rot="0">
            <a:off x="714825" y="848957"/>
            <a:ext cx="6310476" cy="1072950"/>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MANAGEMENT</a:t>
            </a:r>
          </a:p>
        </p:txBody>
      </p:sp>
      <p:sp>
        <p:nvSpPr>
          <p:cNvPr name="TextBox 8" id="8"/>
          <p:cNvSpPr txBox="true"/>
          <p:nvPr/>
        </p:nvSpPr>
        <p:spPr>
          <a:xfrm rot="0">
            <a:off x="5593478" y="3071812"/>
            <a:ext cx="11728050" cy="4086225"/>
          </a:xfrm>
          <a:prstGeom prst="rect">
            <a:avLst/>
          </a:prstGeom>
        </p:spPr>
        <p:txBody>
          <a:bodyPr anchor="t" rtlCol="false" tIns="0" lIns="0" bIns="0" rIns="0">
            <a:spAutoFit/>
          </a:bodyPr>
          <a:lstStyle/>
          <a:p>
            <a:pPr algn="ctr">
              <a:lnSpc>
                <a:spcPts val="3599"/>
              </a:lnSpc>
              <a:spcBef>
                <a:spcPct val="0"/>
              </a:spcBef>
            </a:pPr>
            <a:r>
              <a:rPr lang="en-US" sz="2999">
                <a:solidFill>
                  <a:srgbClr val="000000"/>
                </a:solidFill>
                <a:latin typeface="Arial"/>
              </a:rPr>
              <a:t>Unfortunately, air transport is quite expensive in our case, which is why, if we qualify for the competition, we would like to get there in several cars or make a deal with another team from Poland and rent a bus together.</a:t>
            </a:r>
          </a:p>
          <a:p>
            <a:pPr algn="ctr">
              <a:lnSpc>
                <a:spcPts val="3599"/>
              </a:lnSpc>
              <a:spcBef>
                <a:spcPct val="0"/>
              </a:spcBef>
            </a:pPr>
            <a:r>
              <a:rPr lang="en-US" sz="2999">
                <a:solidFill>
                  <a:srgbClr val="000000"/>
                </a:solidFill>
                <a:latin typeface="Arial"/>
              </a:rPr>
              <a:t>If travelling by car, we will leave in three cars, in a 12-person crew  </a:t>
            </a:r>
          </a:p>
          <a:p>
            <a:pPr algn="ctr">
              <a:lnSpc>
                <a:spcPts val="3599"/>
              </a:lnSpc>
              <a:spcBef>
                <a:spcPct val="0"/>
              </a:spcBef>
            </a:pPr>
            <a:r>
              <a:rPr lang="en-US" sz="2999">
                <a:solidFill>
                  <a:srgbClr val="000000"/>
                </a:solidFill>
                <a:latin typeface="Arial"/>
              </a:rPr>
              <a:t>In the case of a critical breakdown of one of the cars, the other 2 will be able to get to the site with the necessary equipment. The rover will be transported in parts and the equipment will be divided equally between all vehicles. </a:t>
            </a:r>
          </a:p>
        </p:txBody>
      </p:sp>
      <p:sp>
        <p:nvSpPr>
          <p:cNvPr name="Freeform 9" id="9"/>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684345" y="848135"/>
            <a:ext cx="6031350"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TextBox 4" id="4"/>
          <p:cNvSpPr txBox="true"/>
          <p:nvPr/>
        </p:nvSpPr>
        <p:spPr>
          <a:xfrm rot="0">
            <a:off x="1142375" y="2514825"/>
            <a:ext cx="3834750" cy="16639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Mobility</a:t>
            </a:r>
          </a:p>
          <a:p>
            <a:pPr algn="l">
              <a:lnSpc>
                <a:spcPts val="5759"/>
              </a:lnSpc>
            </a:pPr>
            <a:r>
              <a:rPr lang="en-US" sz="4800" spc="44">
                <a:solidFill>
                  <a:srgbClr val="F2F2F2"/>
                </a:solidFill>
                <a:latin typeface="TT Rounds Condensed Bold"/>
              </a:rPr>
              <a:t>System:</a:t>
            </a:r>
          </a:p>
        </p:txBody>
      </p:sp>
      <p:sp>
        <p:nvSpPr>
          <p:cNvPr name="TextBox 5" id="5"/>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‹12›</a:t>
            </a:r>
          </a:p>
        </p:txBody>
      </p:sp>
      <p:sp>
        <p:nvSpPr>
          <p:cNvPr name="Freeform 6" id="6"/>
          <p:cNvSpPr/>
          <p:nvPr/>
        </p:nvSpPr>
        <p:spPr>
          <a:xfrm flipH="false" flipV="false" rot="0">
            <a:off x="15100050" y="890050"/>
            <a:ext cx="2393562" cy="684322"/>
          </a:xfrm>
          <a:custGeom>
            <a:avLst/>
            <a:gdLst/>
            <a:ahLst/>
            <a:cxnLst/>
            <a:rect r="r" b="b" t="t" l="l"/>
            <a:pathLst>
              <a:path h="684322" w="2393562">
                <a:moveTo>
                  <a:pt x="0" y="0"/>
                </a:moveTo>
                <a:lnTo>
                  <a:pt x="2393562" y="0"/>
                </a:lnTo>
                <a:lnTo>
                  <a:pt x="2393562"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
        <p:nvSpPr>
          <p:cNvPr name="TextBox 8" id="8"/>
          <p:cNvSpPr txBox="true"/>
          <p:nvPr/>
        </p:nvSpPr>
        <p:spPr>
          <a:xfrm rot="0">
            <a:off x="4702470" y="2781300"/>
            <a:ext cx="12791146" cy="4248150"/>
          </a:xfrm>
          <a:prstGeom prst="rect">
            <a:avLst/>
          </a:prstGeom>
        </p:spPr>
        <p:txBody>
          <a:bodyPr anchor="t" rtlCol="false" tIns="0" lIns="0" bIns="0" rIns="0">
            <a:spAutoFit/>
          </a:bodyPr>
          <a:lstStyle/>
          <a:p>
            <a:pPr>
              <a:lnSpc>
                <a:spcPts val="3359"/>
              </a:lnSpc>
            </a:pPr>
            <a:r>
              <a:rPr lang="en-US" sz="2799" spc="25">
                <a:solidFill>
                  <a:srgbClr val="FFFFFF"/>
                </a:solidFill>
                <a:latin typeface="Arial"/>
              </a:rPr>
              <a:t>We use 4 wheel independent suspension system based on 2 wishbones to damp low-frequency vibrations. Our wheels are powered by DC motors, which ensures high torque. 3D printed TPU wheels can damp high-frequency vibrations, and provide us well traction. Our threaded shock absorbers let us adjust stiffness of each wheel separately. </a:t>
            </a:r>
          </a:p>
          <a:p>
            <a:pPr>
              <a:lnSpc>
                <a:spcPts val="3359"/>
              </a:lnSpc>
            </a:pPr>
          </a:p>
          <a:p>
            <a:pPr>
              <a:lnSpc>
                <a:spcPts val="3359"/>
              </a:lnSpc>
              <a:spcBef>
                <a:spcPct val="0"/>
              </a:spcBef>
            </a:pPr>
            <a:r>
              <a:rPr lang="en-US" sz="2799" spc="26">
                <a:solidFill>
                  <a:srgbClr val="FFFFFF"/>
                </a:solidFill>
                <a:latin typeface="Arial"/>
              </a:rPr>
              <a:t>We choose this mobility system due to simplicity of construction, and low mass. As our weakness we can admit balance, because it’s hard to balance manipulator in front of frame with rest of the rover body. This causes our rover to drive leaning forward.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9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Mobility</a:t>
            </a:r>
          </a:p>
          <a:p>
            <a:pPr algn="l">
              <a:lnSpc>
                <a:spcPts val="5759"/>
              </a:lnSpc>
            </a:pPr>
            <a:r>
              <a:rPr lang="en-US" sz="4800" spc="44">
                <a:solidFill>
                  <a:srgbClr val="F2F2F2"/>
                </a:solidFill>
                <a:latin typeface="TT Rounds Condensed Bold"/>
              </a:rPr>
              <a:t>System:</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‹13›</a:t>
            </a:r>
          </a:p>
        </p:txBody>
      </p:sp>
      <p:sp>
        <p:nvSpPr>
          <p:cNvPr name="TextBox 5" id="5"/>
          <p:cNvSpPr txBox="true"/>
          <p:nvPr/>
        </p:nvSpPr>
        <p:spPr>
          <a:xfrm rot="0">
            <a:off x="684345" y="848135"/>
            <a:ext cx="6031350"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2" cy="684322"/>
          </a:xfrm>
          <a:custGeom>
            <a:avLst/>
            <a:gdLst/>
            <a:ahLst/>
            <a:cxnLst/>
            <a:rect r="r" b="b" t="t" l="l"/>
            <a:pathLst>
              <a:path h="684322" w="2393562">
                <a:moveTo>
                  <a:pt x="0" y="0"/>
                </a:moveTo>
                <a:lnTo>
                  <a:pt x="2393562" y="0"/>
                </a:lnTo>
                <a:lnTo>
                  <a:pt x="2393562"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
        <p:nvSpPr>
          <p:cNvPr name="TextBox 8" id="8"/>
          <p:cNvSpPr txBox="true"/>
          <p:nvPr/>
        </p:nvSpPr>
        <p:spPr>
          <a:xfrm rot="0">
            <a:off x="3968598" y="2448150"/>
            <a:ext cx="13067743" cy="4448175"/>
          </a:xfrm>
          <a:prstGeom prst="rect">
            <a:avLst/>
          </a:prstGeom>
        </p:spPr>
        <p:txBody>
          <a:bodyPr anchor="t" rtlCol="false" tIns="0" lIns="0" bIns="0" rIns="0">
            <a:spAutoFit/>
          </a:bodyPr>
          <a:lstStyle/>
          <a:p>
            <a:pPr>
              <a:lnSpc>
                <a:spcPts val="3463"/>
              </a:lnSpc>
            </a:pPr>
            <a:r>
              <a:rPr lang="en-US" sz="2885" spc="25">
                <a:solidFill>
                  <a:srgbClr val="FFFFFF"/>
                </a:solidFill>
                <a:latin typeface="Arial"/>
              </a:rPr>
              <a:t>As our unique point we can consider our wheels ,which are made with special TPU filament. The material we use, provide us good coefficient of friction with variable surfaces. Our tread is inspired by agricultural tires, which provide well traction on rough terrain.</a:t>
            </a:r>
          </a:p>
          <a:p>
            <a:pPr>
              <a:lnSpc>
                <a:spcPts val="3463"/>
              </a:lnSpc>
            </a:pPr>
            <a:r>
              <a:rPr lang="en-US" sz="2885" spc="25">
                <a:solidFill>
                  <a:srgbClr val="FFFFFF"/>
                </a:solidFill>
                <a:latin typeface="Arial"/>
              </a:rPr>
              <a:t>Tire filling is based on honeycomb pattern, which should provide well damping while keeping well tire stiffness. </a:t>
            </a:r>
          </a:p>
          <a:p>
            <a:pPr>
              <a:lnSpc>
                <a:spcPts val="3463"/>
              </a:lnSpc>
            </a:pPr>
            <a:r>
              <a:rPr lang="en-US" sz="2885" spc="25">
                <a:solidFill>
                  <a:srgbClr val="FFFFFF"/>
                </a:solidFill>
                <a:latin typeface="Arial"/>
              </a:rPr>
              <a:t>Independent suspension brings the benefit of even distribution of forces acting on individual elements, which can contribute to increasing the durability and strength of the vehicle.</a:t>
            </a:r>
          </a:p>
          <a:p>
            <a:pPr>
              <a:lnSpc>
                <a:spcPts val="3463"/>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9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Mobility</a:t>
            </a:r>
          </a:p>
          <a:p>
            <a:pPr algn="l">
              <a:lnSpc>
                <a:spcPts val="5759"/>
              </a:lnSpc>
            </a:pPr>
            <a:r>
              <a:rPr lang="en-US" sz="4800" spc="44">
                <a:solidFill>
                  <a:srgbClr val="F2F2F2"/>
                </a:solidFill>
                <a:latin typeface="TT Rounds Condensed Bold"/>
              </a:rPr>
              <a:t>System:</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‹14›</a:t>
            </a:r>
          </a:p>
        </p:txBody>
      </p:sp>
      <p:sp>
        <p:nvSpPr>
          <p:cNvPr name="TextBox 5" id="5"/>
          <p:cNvSpPr txBox="true"/>
          <p:nvPr/>
        </p:nvSpPr>
        <p:spPr>
          <a:xfrm rot="0">
            <a:off x="684345" y="848135"/>
            <a:ext cx="6031350"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2" cy="684322"/>
          </a:xfrm>
          <a:custGeom>
            <a:avLst/>
            <a:gdLst/>
            <a:ahLst/>
            <a:cxnLst/>
            <a:rect r="r" b="b" t="t" l="l"/>
            <a:pathLst>
              <a:path h="684322" w="2393562">
                <a:moveTo>
                  <a:pt x="0" y="0"/>
                </a:moveTo>
                <a:lnTo>
                  <a:pt x="2393562" y="0"/>
                </a:lnTo>
                <a:lnTo>
                  <a:pt x="2393562"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5336600" y="3826150"/>
            <a:ext cx="4785948" cy="4785902"/>
          </a:xfrm>
          <a:custGeom>
            <a:avLst/>
            <a:gdLst/>
            <a:ahLst/>
            <a:cxnLst/>
            <a:rect r="r" b="b" t="t" l="l"/>
            <a:pathLst>
              <a:path h="4785902" w="4785948">
                <a:moveTo>
                  <a:pt x="0" y="0"/>
                </a:moveTo>
                <a:lnTo>
                  <a:pt x="4785948" y="0"/>
                </a:lnTo>
                <a:lnTo>
                  <a:pt x="4785948" y="4785902"/>
                </a:lnTo>
                <a:lnTo>
                  <a:pt x="0" y="4785902"/>
                </a:lnTo>
                <a:lnTo>
                  <a:pt x="0" y="0"/>
                </a:lnTo>
                <a:close/>
              </a:path>
            </a:pathLst>
          </a:custGeom>
          <a:blipFill>
            <a:blip r:embed="rId5"/>
            <a:stretch>
              <a:fillRect l="-37187" t="-8279" r="-17838" b="-11484"/>
            </a:stretch>
          </a:blipFill>
        </p:spPr>
      </p:sp>
      <p:sp>
        <p:nvSpPr>
          <p:cNvPr name="Freeform 8" id="8"/>
          <p:cNvSpPr/>
          <p:nvPr/>
        </p:nvSpPr>
        <p:spPr>
          <a:xfrm flipH="false" flipV="false" rot="0">
            <a:off x="10830550" y="3826150"/>
            <a:ext cx="6455850" cy="4893052"/>
          </a:xfrm>
          <a:custGeom>
            <a:avLst/>
            <a:gdLst/>
            <a:ahLst/>
            <a:cxnLst/>
            <a:rect r="r" b="b" t="t" l="l"/>
            <a:pathLst>
              <a:path h="4893052" w="6455850">
                <a:moveTo>
                  <a:pt x="0" y="0"/>
                </a:moveTo>
                <a:lnTo>
                  <a:pt x="6455850" y="0"/>
                </a:lnTo>
                <a:lnTo>
                  <a:pt x="6455850" y="4893052"/>
                </a:lnTo>
                <a:lnTo>
                  <a:pt x="0" y="4893052"/>
                </a:lnTo>
                <a:lnTo>
                  <a:pt x="0" y="0"/>
                </a:lnTo>
                <a:close/>
              </a:path>
            </a:pathLst>
          </a:custGeom>
          <a:blipFill>
            <a:blip r:embed="rId6"/>
            <a:stretch>
              <a:fillRect l="0" t="0" r="0" b="0"/>
            </a:stretch>
          </a:blipFill>
        </p:spPr>
      </p:sp>
      <p:sp>
        <p:nvSpPr>
          <p:cNvPr name="Freeform 9" id="9"/>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7"/>
            <a:stretch>
              <a:fillRect l="0" t="0" r="0" b="0"/>
            </a:stretch>
          </a:blipFill>
        </p:spPr>
      </p:sp>
      <p:sp>
        <p:nvSpPr>
          <p:cNvPr name="TextBox 10" id="10"/>
          <p:cNvSpPr txBox="true"/>
          <p:nvPr/>
        </p:nvSpPr>
        <p:spPr>
          <a:xfrm rot="0">
            <a:off x="4296904" y="3051525"/>
            <a:ext cx="4095705" cy="523875"/>
          </a:xfrm>
          <a:prstGeom prst="rect">
            <a:avLst/>
          </a:prstGeom>
        </p:spPr>
        <p:txBody>
          <a:bodyPr anchor="t" rtlCol="false" tIns="0" lIns="0" bIns="0" rIns="0">
            <a:spAutoFit/>
          </a:bodyPr>
          <a:lstStyle/>
          <a:p>
            <a:pPr algn="ctr">
              <a:lnSpc>
                <a:spcPts val="3600"/>
              </a:lnSpc>
              <a:spcBef>
                <a:spcPct val="0"/>
              </a:spcBef>
            </a:pPr>
            <a:r>
              <a:rPr lang="en-US" sz="3000" spc="28">
                <a:solidFill>
                  <a:srgbClr val="FFFFFF"/>
                </a:solidFill>
                <a:latin typeface="Arial Bold"/>
              </a:rPr>
              <a:t>Our new wheel:</a:t>
            </a:r>
          </a:p>
        </p:txBody>
      </p:sp>
      <p:sp>
        <p:nvSpPr>
          <p:cNvPr name="TextBox 11" id="11"/>
          <p:cNvSpPr txBox="true"/>
          <p:nvPr/>
        </p:nvSpPr>
        <p:spPr>
          <a:xfrm rot="0">
            <a:off x="10122548" y="3051525"/>
            <a:ext cx="5807383" cy="523875"/>
          </a:xfrm>
          <a:prstGeom prst="rect">
            <a:avLst/>
          </a:prstGeom>
        </p:spPr>
        <p:txBody>
          <a:bodyPr anchor="t" rtlCol="false" tIns="0" lIns="0" bIns="0" rIns="0">
            <a:spAutoFit/>
          </a:bodyPr>
          <a:lstStyle/>
          <a:p>
            <a:pPr algn="ctr">
              <a:lnSpc>
                <a:spcPts val="3600"/>
              </a:lnSpc>
              <a:spcBef>
                <a:spcPct val="0"/>
              </a:spcBef>
            </a:pPr>
            <a:r>
              <a:rPr lang="en-US" sz="3000" spc="28">
                <a:solidFill>
                  <a:srgbClr val="FFFFFF"/>
                </a:solidFill>
                <a:latin typeface="Arial Bold"/>
              </a:rPr>
              <a:t>Our suspension system: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9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Mobility</a:t>
            </a:r>
          </a:p>
          <a:p>
            <a:pPr algn="l">
              <a:lnSpc>
                <a:spcPts val="5759"/>
              </a:lnSpc>
            </a:pPr>
            <a:r>
              <a:rPr lang="en-US" sz="4800" spc="44">
                <a:solidFill>
                  <a:srgbClr val="F2F2F2"/>
                </a:solidFill>
                <a:latin typeface="TT Rounds Condensed Bold"/>
              </a:rPr>
              <a:t>System:</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‹15›</a:t>
            </a:r>
          </a:p>
        </p:txBody>
      </p:sp>
      <p:sp>
        <p:nvSpPr>
          <p:cNvPr name="TextBox 5" id="5"/>
          <p:cNvSpPr txBox="true"/>
          <p:nvPr/>
        </p:nvSpPr>
        <p:spPr>
          <a:xfrm rot="0">
            <a:off x="684345" y="848135"/>
            <a:ext cx="6031350"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2" cy="684322"/>
          </a:xfrm>
          <a:custGeom>
            <a:avLst/>
            <a:gdLst/>
            <a:ahLst/>
            <a:cxnLst/>
            <a:rect r="r" b="b" t="t" l="l"/>
            <a:pathLst>
              <a:path h="684322" w="2393562">
                <a:moveTo>
                  <a:pt x="0" y="0"/>
                </a:moveTo>
                <a:lnTo>
                  <a:pt x="2393562" y="0"/>
                </a:lnTo>
                <a:lnTo>
                  <a:pt x="2393562"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
        <p:nvSpPr>
          <p:cNvPr name="TextBox 8" id="8"/>
          <p:cNvSpPr txBox="true"/>
          <p:nvPr/>
        </p:nvSpPr>
        <p:spPr>
          <a:xfrm rot="0">
            <a:off x="4841983" y="2448150"/>
            <a:ext cx="12194358" cy="4448175"/>
          </a:xfrm>
          <a:prstGeom prst="rect">
            <a:avLst/>
          </a:prstGeom>
        </p:spPr>
        <p:txBody>
          <a:bodyPr anchor="t" rtlCol="false" tIns="0" lIns="0" bIns="0" rIns="0">
            <a:spAutoFit/>
          </a:bodyPr>
          <a:lstStyle/>
          <a:p>
            <a:pPr>
              <a:lnSpc>
                <a:spcPts val="3463"/>
              </a:lnSpc>
            </a:pPr>
            <a:r>
              <a:rPr lang="en-US" sz="2885" spc="25">
                <a:solidFill>
                  <a:srgbClr val="FFFFFF"/>
                </a:solidFill>
                <a:latin typeface="Arial"/>
              </a:rPr>
              <a:t>The mass of entire mobility system is about 32 kg, wheelbase is 0,92 m and width is 1,2 m in task configuration. Diameter of our wheel is 265 mm what should provide well torque and speed of our rover. </a:t>
            </a:r>
          </a:p>
          <a:p>
            <a:pPr>
              <a:lnSpc>
                <a:spcPts val="3463"/>
              </a:lnSpc>
            </a:pPr>
          </a:p>
          <a:p>
            <a:pPr>
              <a:lnSpc>
                <a:spcPts val="3463"/>
              </a:lnSpc>
            </a:pPr>
            <a:r>
              <a:rPr lang="en-US" sz="2885" spc="25">
                <a:solidFill>
                  <a:srgbClr val="FFFFFF"/>
                </a:solidFill>
                <a:latin typeface="Arial"/>
              </a:rPr>
              <a:t>Based on our tests, system should work well in competition missions. Our wheels provides enough traction and motors ensures well torque. Suspension system enables us to traverse various obstacles. Our way of turning provide us well mobility in competition missions, due to ability of rotating in place.</a:t>
            </a:r>
          </a:p>
          <a:p>
            <a:pPr>
              <a:lnSpc>
                <a:spcPts val="3463"/>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2402412"/>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Electronics and power system:</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‹16›</a:t>
            </a:r>
          </a:p>
        </p:txBody>
      </p:sp>
      <p:sp>
        <p:nvSpPr>
          <p:cNvPr name="TextBox 5" id="5"/>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2" cy="684322"/>
          </a:xfrm>
          <a:custGeom>
            <a:avLst/>
            <a:gdLst/>
            <a:ahLst/>
            <a:cxnLst/>
            <a:rect r="r" b="b" t="t" l="l"/>
            <a:pathLst>
              <a:path h="684322" w="2393562">
                <a:moveTo>
                  <a:pt x="0" y="0"/>
                </a:moveTo>
                <a:lnTo>
                  <a:pt x="2393562" y="0"/>
                </a:lnTo>
                <a:lnTo>
                  <a:pt x="2393562"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
        <p:nvSpPr>
          <p:cNvPr name="TextBox 8" id="8"/>
          <p:cNvSpPr txBox="true"/>
          <p:nvPr/>
        </p:nvSpPr>
        <p:spPr>
          <a:xfrm rot="0">
            <a:off x="5032656" y="2457675"/>
            <a:ext cx="12003685" cy="7181850"/>
          </a:xfrm>
          <a:prstGeom prst="rect">
            <a:avLst/>
          </a:prstGeom>
        </p:spPr>
        <p:txBody>
          <a:bodyPr anchor="t" rtlCol="false" tIns="0" lIns="0" bIns="0" rIns="0">
            <a:spAutoFit/>
          </a:bodyPr>
          <a:lstStyle/>
          <a:p>
            <a:pPr>
              <a:lnSpc>
                <a:spcPts val="3310"/>
              </a:lnSpc>
            </a:pPr>
            <a:r>
              <a:rPr lang="en-US" sz="2758" spc="24">
                <a:solidFill>
                  <a:srgbClr val="FFFFFF"/>
                </a:solidFill>
                <a:latin typeface="Arial"/>
              </a:rPr>
              <a:t>The electronics system consist of:</a:t>
            </a:r>
          </a:p>
          <a:p>
            <a:pPr marL="595534" indent="-297767" lvl="1">
              <a:lnSpc>
                <a:spcPts val="3310"/>
              </a:lnSpc>
              <a:buFont typeface="Arial"/>
              <a:buChar char="•"/>
            </a:pPr>
            <a:r>
              <a:rPr lang="en-US" sz="2758" spc="24">
                <a:solidFill>
                  <a:srgbClr val="FFFFFF"/>
                </a:solidFill>
                <a:latin typeface="Arial"/>
              </a:rPr>
              <a:t>Nucleo board STM32-L152RE clipped to specific main board</a:t>
            </a:r>
          </a:p>
          <a:p>
            <a:pPr marL="595534" indent="-297767" lvl="1">
              <a:lnSpc>
                <a:spcPts val="3310"/>
              </a:lnSpc>
              <a:buFont typeface="Arial"/>
              <a:buChar char="•"/>
            </a:pPr>
            <a:r>
              <a:rPr lang="en-US" sz="2758" spc="24">
                <a:solidFill>
                  <a:srgbClr val="FFFFFF"/>
                </a:solidFill>
                <a:latin typeface="Arial"/>
              </a:rPr>
              <a:t>wheel and manipulator engine drivers </a:t>
            </a:r>
          </a:p>
          <a:p>
            <a:pPr marL="595534" indent="-297767" lvl="1">
              <a:lnSpc>
                <a:spcPts val="3310"/>
              </a:lnSpc>
              <a:buFont typeface="Arial"/>
              <a:buChar char="•"/>
            </a:pPr>
            <a:r>
              <a:rPr lang="en-US" sz="2758" spc="24">
                <a:solidFill>
                  <a:srgbClr val="FFFFFF"/>
                </a:solidFill>
                <a:latin typeface="Arial"/>
              </a:rPr>
              <a:t>switches connectedto relays to all segments of system and killswitch. </a:t>
            </a:r>
          </a:p>
          <a:p>
            <a:pPr marL="595534" indent="-297767" lvl="1">
              <a:lnSpc>
                <a:spcPts val="3310"/>
              </a:lnSpc>
              <a:buFont typeface="Arial"/>
              <a:buChar char="•"/>
            </a:pPr>
            <a:r>
              <a:rPr lang="en-US" sz="2758" spc="24">
                <a:solidFill>
                  <a:srgbClr val="FFFFFF"/>
                </a:solidFill>
                <a:latin typeface="Arial"/>
              </a:rPr>
              <a:t>NRF24 communication module</a:t>
            </a:r>
          </a:p>
          <a:p>
            <a:pPr marL="595534" indent="-297767" lvl="1">
              <a:lnSpc>
                <a:spcPts val="3310"/>
              </a:lnSpc>
              <a:buFont typeface="Arial"/>
              <a:buChar char="•"/>
            </a:pPr>
            <a:r>
              <a:rPr lang="en-US" sz="2758" spc="24">
                <a:solidFill>
                  <a:srgbClr val="FFFFFF"/>
                </a:solidFill>
                <a:latin typeface="Arial"/>
              </a:rPr>
              <a:t>ATX power supply</a:t>
            </a:r>
          </a:p>
          <a:p>
            <a:pPr>
              <a:lnSpc>
                <a:spcPts val="3310"/>
              </a:lnSpc>
            </a:pPr>
            <a:r>
              <a:rPr lang="en-US" sz="2758" spc="24">
                <a:solidFill>
                  <a:srgbClr val="FFFFFF"/>
                </a:solidFill>
                <a:latin typeface="Arial"/>
              </a:rPr>
              <a:t>Strengths:</a:t>
            </a:r>
          </a:p>
          <a:p>
            <a:pPr marL="595534" indent="-297767" lvl="1">
              <a:lnSpc>
                <a:spcPts val="3310"/>
              </a:lnSpc>
              <a:buFont typeface="Arial"/>
              <a:buChar char="•"/>
            </a:pPr>
            <a:r>
              <a:rPr lang="en-US" sz="2758" spc="24">
                <a:solidFill>
                  <a:srgbClr val="FFFFFF"/>
                </a:solidFill>
                <a:latin typeface="Arial"/>
              </a:rPr>
              <a:t>easy way to change microcontroller board, what causes restoring                                                                     functionality after fault, </a:t>
            </a:r>
          </a:p>
          <a:p>
            <a:pPr marL="595534" indent="-297767" lvl="1">
              <a:lnSpc>
                <a:spcPts val="3310"/>
              </a:lnSpc>
              <a:buFont typeface="Arial"/>
              <a:buChar char="•"/>
            </a:pPr>
            <a:r>
              <a:rPr lang="en-US" sz="2758" spc="24">
                <a:solidFill>
                  <a:srgbClr val="FFFFFF"/>
                </a:solidFill>
                <a:latin typeface="Arial"/>
              </a:rPr>
              <a:t>safety of system with killswitch</a:t>
            </a:r>
          </a:p>
          <a:p>
            <a:pPr marL="595534" indent="-297767" lvl="1">
              <a:lnSpc>
                <a:spcPts val="3310"/>
              </a:lnSpc>
              <a:buFont typeface="Arial"/>
              <a:buChar char="•"/>
            </a:pPr>
            <a:r>
              <a:rPr lang="en-US" sz="2758" spc="24">
                <a:solidFill>
                  <a:srgbClr val="FFFFFF"/>
                </a:solidFill>
                <a:latin typeface="Arial"/>
              </a:rPr>
              <a:t>modular system</a:t>
            </a:r>
          </a:p>
          <a:p>
            <a:pPr>
              <a:lnSpc>
                <a:spcPts val="3310"/>
              </a:lnSpc>
            </a:pPr>
            <a:r>
              <a:rPr lang="en-US" sz="2758" spc="24">
                <a:solidFill>
                  <a:srgbClr val="FFFFFF"/>
                </a:solidFill>
                <a:latin typeface="Arial"/>
              </a:rPr>
              <a:t>Weakness:</a:t>
            </a:r>
          </a:p>
          <a:p>
            <a:pPr marL="595534" indent="-297767" lvl="1">
              <a:lnSpc>
                <a:spcPts val="3310"/>
              </a:lnSpc>
              <a:buFont typeface="Arial"/>
              <a:buChar char="•"/>
            </a:pPr>
            <a:r>
              <a:rPr lang="en-US" sz="2758" spc="24">
                <a:solidFill>
                  <a:srgbClr val="FFFFFF"/>
                </a:solidFill>
                <a:latin typeface="Arial"/>
              </a:rPr>
              <a:t>vibration, because when we connect all pins in nucleo board is not stable communication</a:t>
            </a:r>
          </a:p>
          <a:p>
            <a:pPr marL="595534" indent="-297767" lvl="1">
              <a:lnSpc>
                <a:spcPts val="3310"/>
              </a:lnSpc>
              <a:buFont typeface="Arial"/>
              <a:buChar char="•"/>
            </a:pPr>
            <a:r>
              <a:rPr lang="en-US" sz="2758" spc="24">
                <a:solidFill>
                  <a:srgbClr val="FFFFFF"/>
                </a:solidFill>
                <a:latin typeface="Arial"/>
              </a:rPr>
              <a:t>limitations resulting from nucleo board</a:t>
            </a:r>
          </a:p>
          <a:p>
            <a:pPr marL="595534" indent="-297767" lvl="1">
              <a:lnSpc>
                <a:spcPts val="3310"/>
              </a:lnSpc>
              <a:buFont typeface="Arial"/>
              <a:buChar char="•"/>
            </a:pPr>
            <a:r>
              <a:rPr lang="en-US" sz="2758" spc="24">
                <a:solidFill>
                  <a:srgbClr val="FFFFFF"/>
                </a:solidFill>
                <a:latin typeface="Arial"/>
              </a:rPr>
              <a:t>high susceptibility to interference of NRF24</a:t>
            </a:r>
          </a:p>
          <a:p>
            <a:pPr>
              <a:lnSpc>
                <a:spcPts val="3310"/>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2402412"/>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Electronics and power system:</a:t>
            </a:r>
          </a:p>
        </p:txBody>
      </p:sp>
      <p:sp>
        <p:nvSpPr>
          <p:cNvPr name="TextBox 4" id="4"/>
          <p:cNvSpPr txBox="true"/>
          <p:nvPr/>
        </p:nvSpPr>
        <p:spPr>
          <a:xfrm rot="0">
            <a:off x="17036341" y="9370234"/>
            <a:ext cx="914550" cy="651975"/>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a:t>
            </a:r>
          </a:p>
        </p:txBody>
      </p:sp>
      <p:sp>
        <p:nvSpPr>
          <p:cNvPr name="TextBox 5" id="5"/>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2" cy="684322"/>
          </a:xfrm>
          <a:custGeom>
            <a:avLst/>
            <a:gdLst/>
            <a:ahLst/>
            <a:cxnLst/>
            <a:rect r="r" b="b" t="t" l="l"/>
            <a:pathLst>
              <a:path h="684322" w="2393562">
                <a:moveTo>
                  <a:pt x="0" y="0"/>
                </a:moveTo>
                <a:lnTo>
                  <a:pt x="2393562" y="0"/>
                </a:lnTo>
                <a:lnTo>
                  <a:pt x="2393562"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
        <p:nvSpPr>
          <p:cNvPr name="TextBox 8" id="8"/>
          <p:cNvSpPr txBox="true"/>
          <p:nvPr/>
        </p:nvSpPr>
        <p:spPr>
          <a:xfrm rot="0">
            <a:off x="4787732" y="2457675"/>
            <a:ext cx="12471568" cy="3409950"/>
          </a:xfrm>
          <a:prstGeom prst="rect">
            <a:avLst/>
          </a:prstGeom>
        </p:spPr>
        <p:txBody>
          <a:bodyPr anchor="t" rtlCol="false" tIns="0" lIns="0" bIns="0" rIns="0">
            <a:spAutoFit/>
          </a:bodyPr>
          <a:lstStyle/>
          <a:p>
            <a:pPr>
              <a:lnSpc>
                <a:spcPts val="3359"/>
              </a:lnSpc>
              <a:spcBef>
                <a:spcPct val="0"/>
              </a:spcBef>
            </a:pPr>
            <a:r>
              <a:rPr lang="en-US" sz="2799" spc="26">
                <a:solidFill>
                  <a:srgbClr val="FFFFFF"/>
                </a:solidFill>
                <a:latin typeface="Arial"/>
              </a:rPr>
              <a:t>Our electronics system is easy to adapt and improve. All modules are located on countertop, what is extendable on runners. System have killswitch, what improve safety and power off all electronic devices inside. Batteries have mechanism what allow to fast swap dead accumulator to charged one. STM32 Nucleo Board can be changed to another one with the same code or different due to requirements without changes in cable connections. That can help also while shorted circuit of main microcontroller. We can easily change to another one and do a diagnostics of broken one.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2402412"/>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Electronics and power system:</a:t>
            </a:r>
          </a:p>
        </p:txBody>
      </p:sp>
      <p:sp>
        <p:nvSpPr>
          <p:cNvPr name="TextBox 4" id="4"/>
          <p:cNvSpPr txBox="true"/>
          <p:nvPr/>
        </p:nvSpPr>
        <p:spPr>
          <a:xfrm rot="0">
            <a:off x="17036341" y="9370234"/>
            <a:ext cx="914550" cy="651975"/>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a:t>
            </a:r>
          </a:p>
        </p:txBody>
      </p:sp>
      <p:sp>
        <p:nvSpPr>
          <p:cNvPr name="Freeform 5" id="5"/>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6" id="6"/>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7" id="7"/>
          <p:cNvSpPr/>
          <p:nvPr/>
        </p:nvSpPr>
        <p:spPr>
          <a:xfrm flipH="false" flipV="false" rot="0">
            <a:off x="4701900" y="2211150"/>
            <a:ext cx="5482298" cy="7292152"/>
          </a:xfrm>
          <a:custGeom>
            <a:avLst/>
            <a:gdLst/>
            <a:ahLst/>
            <a:cxnLst/>
            <a:rect r="r" b="b" t="t" l="l"/>
            <a:pathLst>
              <a:path h="7292152" w="5482298">
                <a:moveTo>
                  <a:pt x="0" y="0"/>
                </a:moveTo>
                <a:lnTo>
                  <a:pt x="5482298" y="0"/>
                </a:lnTo>
                <a:lnTo>
                  <a:pt x="5482298" y="7292152"/>
                </a:lnTo>
                <a:lnTo>
                  <a:pt x="0" y="7292152"/>
                </a:lnTo>
                <a:lnTo>
                  <a:pt x="0" y="0"/>
                </a:lnTo>
                <a:close/>
              </a:path>
            </a:pathLst>
          </a:custGeom>
          <a:blipFill>
            <a:blip r:embed="rId5"/>
            <a:stretch>
              <a:fillRect l="0" t="0" r="0" b="0"/>
            </a:stretch>
          </a:blipFill>
        </p:spPr>
      </p:sp>
      <p:sp>
        <p:nvSpPr>
          <p:cNvPr name="Freeform 8" id="8"/>
          <p:cNvSpPr/>
          <p:nvPr/>
        </p:nvSpPr>
        <p:spPr>
          <a:xfrm flipH="false" flipV="false" rot="0">
            <a:off x="10673800" y="3307500"/>
            <a:ext cx="7195152" cy="4084800"/>
          </a:xfrm>
          <a:custGeom>
            <a:avLst/>
            <a:gdLst/>
            <a:ahLst/>
            <a:cxnLst/>
            <a:rect r="r" b="b" t="t" l="l"/>
            <a:pathLst>
              <a:path h="4084800" w="7195152">
                <a:moveTo>
                  <a:pt x="0" y="0"/>
                </a:moveTo>
                <a:lnTo>
                  <a:pt x="7195152" y="0"/>
                </a:lnTo>
                <a:lnTo>
                  <a:pt x="7195152" y="4084800"/>
                </a:lnTo>
                <a:lnTo>
                  <a:pt x="0" y="4084800"/>
                </a:lnTo>
                <a:lnTo>
                  <a:pt x="0" y="0"/>
                </a:lnTo>
                <a:close/>
              </a:path>
            </a:pathLst>
          </a:custGeom>
          <a:blipFill>
            <a:blip r:embed="rId6"/>
            <a:stretch>
              <a:fillRect l="-1749" t="-1679" r="-2409" b="-1945"/>
            </a:stretch>
          </a:blipFill>
        </p:spPr>
      </p:sp>
      <p:sp>
        <p:nvSpPr>
          <p:cNvPr name="Freeform 9" id="9"/>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7"/>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2402412"/>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Electronics and power system:</a:t>
            </a:r>
          </a:p>
        </p:txBody>
      </p:sp>
      <p:sp>
        <p:nvSpPr>
          <p:cNvPr name="TextBox 4" id="4"/>
          <p:cNvSpPr txBox="true"/>
          <p:nvPr/>
        </p:nvSpPr>
        <p:spPr>
          <a:xfrm rot="0">
            <a:off x="17036341" y="9370234"/>
            <a:ext cx="914550" cy="651975"/>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a:t>
            </a:r>
          </a:p>
        </p:txBody>
      </p:sp>
      <p:sp>
        <p:nvSpPr>
          <p:cNvPr name="Freeform 5" id="5"/>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6" id="6"/>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7" id="7"/>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
        <p:nvSpPr>
          <p:cNvPr name="TextBox 8" id="8"/>
          <p:cNvSpPr txBox="true"/>
          <p:nvPr/>
        </p:nvSpPr>
        <p:spPr>
          <a:xfrm rot="0">
            <a:off x="4839042" y="2457675"/>
            <a:ext cx="12420258" cy="5086350"/>
          </a:xfrm>
          <a:prstGeom prst="rect">
            <a:avLst/>
          </a:prstGeom>
        </p:spPr>
        <p:txBody>
          <a:bodyPr anchor="t" rtlCol="false" tIns="0" lIns="0" bIns="0" rIns="0">
            <a:spAutoFit/>
          </a:bodyPr>
          <a:lstStyle/>
          <a:p>
            <a:pPr>
              <a:lnSpc>
                <a:spcPts val="3360"/>
              </a:lnSpc>
            </a:pPr>
            <a:r>
              <a:rPr lang="en-US" sz="2800" spc="25">
                <a:solidFill>
                  <a:srgbClr val="FFFFFF"/>
                </a:solidFill>
                <a:latin typeface="Arial"/>
              </a:rPr>
              <a:t>Our power system based on:</a:t>
            </a:r>
          </a:p>
          <a:p>
            <a:pPr marL="604521" indent="-302261" lvl="1">
              <a:lnSpc>
                <a:spcPts val="3360"/>
              </a:lnSpc>
              <a:buFont typeface="Arial"/>
              <a:buChar char="•"/>
            </a:pPr>
            <a:r>
              <a:rPr lang="en-US" sz="2800" spc="25">
                <a:solidFill>
                  <a:srgbClr val="FFFFFF"/>
                </a:solidFill>
                <a:latin typeface="Arial"/>
              </a:rPr>
              <a:t>T</a:t>
            </a:r>
            <a:r>
              <a:rPr lang="en-US" sz="2800" spc="25">
                <a:solidFill>
                  <a:srgbClr val="FFFFFF"/>
                </a:solidFill>
                <a:latin typeface="Arial"/>
              </a:rPr>
              <a:t>wo 24V LiFePO4 8S2P batteries with hotswap, first powers front wheels    and second - rear wheels. One of batteries additionally supports relays and ATX. These batteries have high current ability and capacity.</a:t>
            </a:r>
          </a:p>
          <a:p>
            <a:pPr marL="604521" indent="-302261" lvl="1">
              <a:lnSpc>
                <a:spcPts val="3360"/>
              </a:lnSpc>
              <a:buFont typeface="Arial"/>
              <a:buChar char="•"/>
            </a:pPr>
            <a:r>
              <a:rPr lang="en-US" sz="2800" spc="25">
                <a:solidFill>
                  <a:srgbClr val="FFFFFF"/>
                </a:solidFill>
                <a:latin typeface="Arial"/>
              </a:rPr>
              <a:t>O</a:t>
            </a:r>
            <a:r>
              <a:rPr lang="en-US" sz="2800" spc="25">
                <a:solidFill>
                  <a:srgbClr val="FFFFFF"/>
                </a:solidFill>
                <a:latin typeface="Arial"/>
              </a:rPr>
              <a:t>ne 12V Li-Ion battery 3S3P to manipulator drivers and engines to reduce weight.</a:t>
            </a:r>
          </a:p>
          <a:p>
            <a:pPr>
              <a:lnSpc>
                <a:spcPts val="3360"/>
              </a:lnSpc>
            </a:pPr>
            <a:r>
              <a:rPr lang="en-US" sz="2800" spc="25">
                <a:solidFill>
                  <a:srgbClr val="FFFFFF"/>
                </a:solidFill>
                <a:latin typeface="Arial"/>
              </a:rPr>
              <a:t>On main batteries we can handle above 1 hour of driving in demanding conditions. We can improve time with easily changeable lithium battery packs. That solution increase our time of movement and rover work. </a:t>
            </a:r>
          </a:p>
          <a:p>
            <a:pPr>
              <a:lnSpc>
                <a:spcPts val="3360"/>
              </a:lnSpc>
            </a:pPr>
            <a:r>
              <a:rPr lang="en-US" sz="2800" spc="25">
                <a:solidFill>
                  <a:srgbClr val="FFFFFF"/>
                </a:solidFill>
                <a:latin typeface="Arial"/>
              </a:rPr>
              <a:t>The weight of the battery and all electronics is approximately 10 kg.</a:t>
            </a:r>
          </a:p>
          <a:p>
            <a:pPr>
              <a:lnSpc>
                <a:spcPts val="3360"/>
              </a:lnSpc>
            </a:pPr>
          </a:p>
          <a:p>
            <a:pPr>
              <a:lnSpc>
                <a:spcPts val="3360"/>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714825" y="981475"/>
            <a:ext cx="16858350" cy="962550"/>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TEAM INFO</a:t>
            </a:r>
          </a:p>
        </p:txBody>
      </p:sp>
      <p:grpSp>
        <p:nvGrpSpPr>
          <p:cNvPr name="Group 4" id="4"/>
          <p:cNvGrpSpPr/>
          <p:nvPr/>
        </p:nvGrpSpPr>
        <p:grpSpPr>
          <a:xfrm rot="0">
            <a:off x="5813975" y="3678525"/>
            <a:ext cx="11728050" cy="819450"/>
            <a:chOff x="0" y="0"/>
            <a:chExt cx="15637400" cy="1092600"/>
          </a:xfrm>
        </p:grpSpPr>
        <p:sp>
          <p:nvSpPr>
            <p:cNvPr name="Freeform 5" id="5"/>
            <p:cNvSpPr/>
            <p:nvPr/>
          </p:nvSpPr>
          <p:spPr>
            <a:xfrm flipH="false" flipV="false" rot="0">
              <a:off x="0" y="0"/>
              <a:ext cx="15637383" cy="1092581"/>
            </a:xfrm>
            <a:custGeom>
              <a:avLst/>
              <a:gdLst/>
              <a:ahLst/>
              <a:cxnLst/>
              <a:rect r="r" b="b" t="t" l="l"/>
              <a:pathLst>
                <a:path h="1092581" w="15637383">
                  <a:moveTo>
                    <a:pt x="12700" y="0"/>
                  </a:moveTo>
                  <a:lnTo>
                    <a:pt x="15624683" y="0"/>
                  </a:lnTo>
                  <a:cubicBezTo>
                    <a:pt x="15631669" y="0"/>
                    <a:pt x="15637383" y="5715"/>
                    <a:pt x="15637383" y="12700"/>
                  </a:cubicBezTo>
                  <a:lnTo>
                    <a:pt x="15637383" y="1079881"/>
                  </a:lnTo>
                  <a:cubicBezTo>
                    <a:pt x="15637383" y="1086866"/>
                    <a:pt x="15631669" y="1092581"/>
                    <a:pt x="15624683" y="1092581"/>
                  </a:cubicBezTo>
                  <a:lnTo>
                    <a:pt x="12700" y="1092581"/>
                  </a:lnTo>
                  <a:cubicBezTo>
                    <a:pt x="5715" y="1092581"/>
                    <a:pt x="0" y="1086866"/>
                    <a:pt x="0" y="1079881"/>
                  </a:cubicBezTo>
                  <a:lnTo>
                    <a:pt x="0" y="12700"/>
                  </a:lnTo>
                  <a:cubicBezTo>
                    <a:pt x="0" y="5715"/>
                    <a:pt x="5715" y="0"/>
                    <a:pt x="12700" y="0"/>
                  </a:cubicBezTo>
                  <a:moveTo>
                    <a:pt x="12700" y="25400"/>
                  </a:moveTo>
                  <a:lnTo>
                    <a:pt x="12700" y="12700"/>
                  </a:lnTo>
                  <a:lnTo>
                    <a:pt x="25400" y="12700"/>
                  </a:lnTo>
                  <a:lnTo>
                    <a:pt x="25400" y="1079881"/>
                  </a:lnTo>
                  <a:lnTo>
                    <a:pt x="12700" y="1079881"/>
                  </a:lnTo>
                  <a:lnTo>
                    <a:pt x="12700" y="1067181"/>
                  </a:lnTo>
                  <a:lnTo>
                    <a:pt x="15624683" y="1067181"/>
                  </a:lnTo>
                  <a:lnTo>
                    <a:pt x="15624683" y="1079881"/>
                  </a:lnTo>
                  <a:lnTo>
                    <a:pt x="15611983" y="1079881"/>
                  </a:lnTo>
                  <a:lnTo>
                    <a:pt x="15611983" y="12700"/>
                  </a:lnTo>
                  <a:lnTo>
                    <a:pt x="15624683" y="12700"/>
                  </a:lnTo>
                  <a:lnTo>
                    <a:pt x="15624683" y="25400"/>
                  </a:lnTo>
                  <a:lnTo>
                    <a:pt x="12700" y="25400"/>
                  </a:lnTo>
                  <a:close/>
                </a:path>
              </a:pathLst>
            </a:custGeom>
            <a:solidFill>
              <a:srgbClr val="56B5BF"/>
            </a:solidFill>
          </p:spPr>
        </p:sp>
      </p:grpSp>
      <p:grpSp>
        <p:nvGrpSpPr>
          <p:cNvPr name="Group 6" id="6"/>
          <p:cNvGrpSpPr/>
          <p:nvPr/>
        </p:nvGrpSpPr>
        <p:grpSpPr>
          <a:xfrm rot="0">
            <a:off x="5765566" y="5769475"/>
            <a:ext cx="11728050" cy="2798597"/>
            <a:chOff x="0" y="0"/>
            <a:chExt cx="15637400" cy="3731462"/>
          </a:xfrm>
        </p:grpSpPr>
        <p:sp>
          <p:nvSpPr>
            <p:cNvPr name="Freeform 7" id="7"/>
            <p:cNvSpPr/>
            <p:nvPr/>
          </p:nvSpPr>
          <p:spPr>
            <a:xfrm flipH="false" flipV="false" rot="0">
              <a:off x="0" y="0"/>
              <a:ext cx="15637383" cy="3731397"/>
            </a:xfrm>
            <a:custGeom>
              <a:avLst/>
              <a:gdLst/>
              <a:ahLst/>
              <a:cxnLst/>
              <a:rect r="r" b="b" t="t" l="l"/>
              <a:pathLst>
                <a:path h="3731397" w="15637383">
                  <a:moveTo>
                    <a:pt x="12700" y="0"/>
                  </a:moveTo>
                  <a:lnTo>
                    <a:pt x="15624683" y="0"/>
                  </a:lnTo>
                  <a:cubicBezTo>
                    <a:pt x="15631669" y="0"/>
                    <a:pt x="15637383" y="19518"/>
                    <a:pt x="15637383" y="43373"/>
                  </a:cubicBezTo>
                  <a:lnTo>
                    <a:pt x="15637383" y="3688024"/>
                  </a:lnTo>
                  <a:cubicBezTo>
                    <a:pt x="15637383" y="3711879"/>
                    <a:pt x="15631669" y="3731397"/>
                    <a:pt x="15624683" y="3731397"/>
                  </a:cubicBezTo>
                  <a:lnTo>
                    <a:pt x="12700" y="3731397"/>
                  </a:lnTo>
                  <a:cubicBezTo>
                    <a:pt x="5715" y="3731397"/>
                    <a:pt x="0" y="3711879"/>
                    <a:pt x="0" y="3688024"/>
                  </a:cubicBezTo>
                  <a:lnTo>
                    <a:pt x="0" y="43373"/>
                  </a:lnTo>
                  <a:cubicBezTo>
                    <a:pt x="0" y="19518"/>
                    <a:pt x="5715" y="0"/>
                    <a:pt x="12700" y="0"/>
                  </a:cubicBezTo>
                  <a:moveTo>
                    <a:pt x="12700" y="86746"/>
                  </a:moveTo>
                  <a:lnTo>
                    <a:pt x="12700" y="43373"/>
                  </a:lnTo>
                  <a:lnTo>
                    <a:pt x="25400" y="43373"/>
                  </a:lnTo>
                  <a:lnTo>
                    <a:pt x="25400" y="3688024"/>
                  </a:lnTo>
                  <a:lnTo>
                    <a:pt x="12700" y="3688024"/>
                  </a:lnTo>
                  <a:lnTo>
                    <a:pt x="12700" y="3644651"/>
                  </a:lnTo>
                  <a:lnTo>
                    <a:pt x="15624683" y="3644651"/>
                  </a:lnTo>
                  <a:lnTo>
                    <a:pt x="15624683" y="3688024"/>
                  </a:lnTo>
                  <a:lnTo>
                    <a:pt x="15611983" y="3688024"/>
                  </a:lnTo>
                  <a:lnTo>
                    <a:pt x="15611983" y="43373"/>
                  </a:lnTo>
                  <a:lnTo>
                    <a:pt x="15624683" y="43373"/>
                  </a:lnTo>
                  <a:lnTo>
                    <a:pt x="15624683" y="86746"/>
                  </a:lnTo>
                  <a:lnTo>
                    <a:pt x="12700" y="86746"/>
                  </a:lnTo>
                  <a:close/>
                </a:path>
              </a:pathLst>
            </a:custGeom>
            <a:solidFill>
              <a:srgbClr val="56B5BF"/>
            </a:solidFill>
          </p:spPr>
        </p:sp>
      </p:grpSp>
      <p:sp>
        <p:nvSpPr>
          <p:cNvPr name="Freeform 8" id="8"/>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9" id="9"/>
          <p:cNvSpPr/>
          <p:nvPr/>
        </p:nvSpPr>
        <p:spPr>
          <a:xfrm flipH="false" flipV="false" rot="0">
            <a:off x="430588" y="7064664"/>
            <a:ext cx="3444962" cy="2957545"/>
          </a:xfrm>
          <a:custGeom>
            <a:avLst/>
            <a:gdLst/>
            <a:ahLst/>
            <a:cxnLst/>
            <a:rect r="r" b="b" t="t" l="l"/>
            <a:pathLst>
              <a:path h="2957545" w="3444962">
                <a:moveTo>
                  <a:pt x="0" y="0"/>
                </a:moveTo>
                <a:lnTo>
                  <a:pt x="3444962" y="0"/>
                </a:lnTo>
                <a:lnTo>
                  <a:pt x="3444962" y="2957545"/>
                </a:lnTo>
                <a:lnTo>
                  <a:pt x="0" y="2957545"/>
                </a:lnTo>
                <a:lnTo>
                  <a:pt x="0" y="0"/>
                </a:lnTo>
                <a:close/>
              </a:path>
            </a:pathLst>
          </a:custGeom>
          <a:blipFill>
            <a:blip r:embed="rId5"/>
            <a:stretch>
              <a:fillRect l="0" t="0" r="0" b="0"/>
            </a:stretch>
          </a:blipFill>
        </p:spPr>
      </p:sp>
      <p:sp>
        <p:nvSpPr>
          <p:cNvPr name="TextBox 10" id="10"/>
          <p:cNvSpPr txBox="true"/>
          <p:nvPr/>
        </p:nvSpPr>
        <p:spPr>
          <a:xfrm rot="0">
            <a:off x="1142375" y="5769475"/>
            <a:ext cx="3834750" cy="9253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Contact:</a:t>
            </a:r>
          </a:p>
        </p:txBody>
      </p:sp>
      <p:sp>
        <p:nvSpPr>
          <p:cNvPr name="TextBox 11" id="11"/>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a:t>
            </a:r>
          </a:p>
        </p:txBody>
      </p:sp>
      <p:sp>
        <p:nvSpPr>
          <p:cNvPr name="TextBox 12" id="12"/>
          <p:cNvSpPr txBox="true"/>
          <p:nvPr/>
        </p:nvSpPr>
        <p:spPr>
          <a:xfrm rot="0">
            <a:off x="1142375" y="3647625"/>
            <a:ext cx="3834750" cy="673227"/>
          </a:xfrm>
          <a:prstGeom prst="rect">
            <a:avLst/>
          </a:prstGeom>
        </p:spPr>
        <p:txBody>
          <a:bodyPr anchor="t" rtlCol="false" tIns="0" lIns="0" bIns="0" rIns="0">
            <a:spAutoFit/>
          </a:bodyPr>
          <a:lstStyle/>
          <a:p>
            <a:pPr algn="l">
              <a:lnSpc>
                <a:spcPts val="5184"/>
              </a:lnSpc>
            </a:pPr>
            <a:r>
              <a:rPr lang="en-US" sz="4800" spc="44">
                <a:solidFill>
                  <a:srgbClr val="F2F2F2"/>
                </a:solidFill>
                <a:latin typeface="TT Rounds Condensed Bold"/>
              </a:rPr>
              <a:t>Team Name:</a:t>
            </a:r>
          </a:p>
        </p:txBody>
      </p:sp>
      <p:sp>
        <p:nvSpPr>
          <p:cNvPr name="TextBox 13" id="13"/>
          <p:cNvSpPr txBox="true"/>
          <p:nvPr/>
        </p:nvSpPr>
        <p:spPr>
          <a:xfrm rot="0">
            <a:off x="6075826" y="3807262"/>
            <a:ext cx="2921661" cy="504825"/>
          </a:xfrm>
          <a:prstGeom prst="rect">
            <a:avLst/>
          </a:prstGeom>
        </p:spPr>
        <p:txBody>
          <a:bodyPr anchor="t" rtlCol="false" tIns="0" lIns="0" bIns="0" rIns="0">
            <a:spAutoFit/>
          </a:bodyPr>
          <a:lstStyle/>
          <a:p>
            <a:pPr algn="ctr">
              <a:lnSpc>
                <a:spcPts val="3599"/>
              </a:lnSpc>
              <a:spcBef>
                <a:spcPct val="0"/>
              </a:spcBef>
            </a:pPr>
            <a:r>
              <a:rPr lang="en-US" sz="2999">
                <a:solidFill>
                  <a:srgbClr val="FFFFFF"/>
                </a:solidFill>
                <a:latin typeface="Arial"/>
              </a:rPr>
              <a:t>Legendary Rover</a:t>
            </a:r>
          </a:p>
        </p:txBody>
      </p:sp>
      <p:sp>
        <p:nvSpPr>
          <p:cNvPr name="TextBox 14" id="14"/>
          <p:cNvSpPr txBox="true"/>
          <p:nvPr/>
        </p:nvSpPr>
        <p:spPr>
          <a:xfrm rot="0">
            <a:off x="6813462" y="5854323"/>
            <a:ext cx="9729076" cy="2743200"/>
          </a:xfrm>
          <a:prstGeom prst="rect">
            <a:avLst/>
          </a:prstGeom>
        </p:spPr>
        <p:txBody>
          <a:bodyPr anchor="t" rtlCol="false" tIns="0" lIns="0" bIns="0" rIns="0">
            <a:spAutoFit/>
          </a:bodyPr>
          <a:lstStyle/>
          <a:p>
            <a:pPr algn="ctr">
              <a:lnSpc>
                <a:spcPts val="3599"/>
              </a:lnSpc>
            </a:pPr>
            <a:r>
              <a:rPr lang="en-US" sz="2999">
                <a:solidFill>
                  <a:srgbClr val="FFFFFF"/>
                </a:solidFill>
                <a:latin typeface="Arial"/>
              </a:rPr>
              <a:t>Team Lider contact </a:t>
            </a:r>
          </a:p>
          <a:p>
            <a:pPr algn="ctr">
              <a:lnSpc>
                <a:spcPts val="3599"/>
              </a:lnSpc>
            </a:pPr>
            <a:r>
              <a:rPr lang="en-US" sz="2999">
                <a:solidFill>
                  <a:srgbClr val="FFFFFF"/>
                </a:solidFill>
                <a:latin typeface="Arial"/>
              </a:rPr>
              <a:t>Email: Radawiec.legendary@gmail.com</a:t>
            </a:r>
          </a:p>
          <a:p>
            <a:pPr algn="ctr">
              <a:lnSpc>
                <a:spcPts val="3599"/>
              </a:lnSpc>
            </a:pPr>
            <a:r>
              <a:rPr lang="en-US" sz="2999">
                <a:solidFill>
                  <a:srgbClr val="FFFFFF"/>
                </a:solidFill>
                <a:latin typeface="Arial"/>
              </a:rPr>
              <a:t>Links:</a:t>
            </a:r>
          </a:p>
          <a:p>
            <a:pPr algn="ctr">
              <a:lnSpc>
                <a:spcPts val="3599"/>
              </a:lnSpc>
            </a:pPr>
            <a:r>
              <a:rPr lang="en-US" sz="2999">
                <a:solidFill>
                  <a:srgbClr val="FFFFFF"/>
                </a:solidFill>
                <a:latin typeface="Arial"/>
              </a:rPr>
              <a:t>https://www.facebook.com/legendaryrover</a:t>
            </a:r>
          </a:p>
          <a:p>
            <a:pPr algn="ctr">
              <a:lnSpc>
                <a:spcPts val="3599"/>
              </a:lnSpc>
            </a:pPr>
            <a:r>
              <a:rPr lang="en-US" sz="2999">
                <a:solidFill>
                  <a:srgbClr val="FFFFFF"/>
                </a:solidFill>
                <a:latin typeface="Arial"/>
              </a:rPr>
              <a:t>https://www.instagram.com/legendaryrzeszow/</a:t>
            </a:r>
          </a:p>
          <a:p>
            <a:pPr algn="ctr">
              <a:lnSpc>
                <a:spcPts val="3599"/>
              </a:lnSpc>
              <a:spcBef>
                <a:spcPct val="0"/>
              </a:spcBef>
            </a:pPr>
            <a:r>
              <a:rPr lang="en-US" sz="2999">
                <a:solidFill>
                  <a:srgbClr val="FFFFFF"/>
                </a:solidFill>
                <a:latin typeface="Arial"/>
              </a:rPr>
              <a:t>https://pl.linkedin.com/company/legendary-rover-team</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748"/>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Manipulation system:</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‹20›</a:t>
            </a:r>
          </a:p>
        </p:txBody>
      </p:sp>
      <p:sp>
        <p:nvSpPr>
          <p:cNvPr name="TextBox 5" id="5"/>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7" id="7"/>
          <p:cNvSpPr txBox="true"/>
          <p:nvPr/>
        </p:nvSpPr>
        <p:spPr>
          <a:xfrm rot="0">
            <a:off x="4977125" y="2400525"/>
            <a:ext cx="12282175" cy="5986780"/>
          </a:xfrm>
          <a:prstGeom prst="rect">
            <a:avLst/>
          </a:prstGeom>
        </p:spPr>
        <p:txBody>
          <a:bodyPr anchor="t" rtlCol="false" tIns="0" lIns="0" bIns="0" rIns="0">
            <a:spAutoFit/>
          </a:bodyPr>
          <a:lstStyle/>
          <a:p>
            <a:pPr>
              <a:lnSpc>
                <a:spcPts val="3919"/>
              </a:lnSpc>
            </a:pPr>
            <a:r>
              <a:rPr lang="en-US" sz="2799">
                <a:solidFill>
                  <a:srgbClr val="FFFFFF"/>
                </a:solidFill>
                <a:latin typeface="Arial"/>
              </a:rPr>
              <a:t>Our robotic system is mainly based on dc motors coupled to a planetary gearbox and a second stage worm gearbox (Turntable, 1st stage, 2nd stage) or screw transmission (3rd stage, gripper).  </a:t>
            </a:r>
          </a:p>
          <a:p>
            <a:pPr>
              <a:lnSpc>
                <a:spcPts val="3919"/>
              </a:lnSpc>
            </a:pPr>
            <a:r>
              <a:rPr lang="en-US" sz="2799">
                <a:solidFill>
                  <a:srgbClr val="FFFFFF"/>
                </a:solidFill>
                <a:latin typeface="Arial"/>
              </a:rPr>
              <a:t>And a toothed gear (rotation of the gripper). </a:t>
            </a:r>
          </a:p>
          <a:p>
            <a:pPr>
              <a:lnSpc>
                <a:spcPts val="3919"/>
              </a:lnSpc>
            </a:pPr>
            <a:r>
              <a:rPr lang="en-US" sz="2799">
                <a:solidFill>
                  <a:srgbClr val="FFFFFF"/>
                </a:solidFill>
                <a:latin typeface="Arial"/>
              </a:rPr>
              <a:t>The structure will be made of bent aluminium sheet 3mm thick.</a:t>
            </a:r>
          </a:p>
          <a:p>
            <a:pPr>
              <a:lnSpc>
                <a:spcPts val="3919"/>
              </a:lnSpc>
            </a:pPr>
            <a:r>
              <a:rPr lang="en-US" sz="2799">
                <a:solidFill>
                  <a:srgbClr val="FFFFFF"/>
                </a:solidFill>
                <a:latin typeface="Arial"/>
              </a:rPr>
              <a:t>And the joints are connected by steel shafts on ball bearings. </a:t>
            </a:r>
          </a:p>
          <a:p>
            <a:pPr>
              <a:lnSpc>
                <a:spcPts val="3919"/>
              </a:lnSpc>
            </a:pPr>
          </a:p>
          <a:p>
            <a:pPr>
              <a:lnSpc>
                <a:spcPts val="3919"/>
              </a:lnSpc>
            </a:pPr>
            <a:r>
              <a:rPr lang="en-US" sz="2799">
                <a:solidFill>
                  <a:srgbClr val="FFFFFF"/>
                </a:solidFill>
                <a:latin typeface="Arial"/>
              </a:rPr>
              <a:t>We chose this configuration because of its strength, worm gears have the ability to handle high loads due to their haracteristics, as do screw transmissions. The weakness of this solution is the relatively high weight. </a:t>
            </a:r>
          </a:p>
          <a:p>
            <a:pPr>
              <a:lnSpc>
                <a:spcPts val="3919"/>
              </a:lnSpc>
            </a:pPr>
            <a:r>
              <a:rPr lang="en-US" sz="2799">
                <a:solidFill>
                  <a:srgbClr val="FFFFFF"/>
                </a:solidFill>
                <a:latin typeface="Arial"/>
              </a:rPr>
              <a:t>By carefully selecting the gear ratios and motors with encoders, we were able to achieve sufficient accuracy to fulfil all tasks at the competition </a:t>
            </a:r>
          </a:p>
        </p:txBody>
      </p:sp>
      <p:sp>
        <p:nvSpPr>
          <p:cNvPr name="Freeform 8" id="8"/>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748"/>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Manipulation system:</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‹21›</a:t>
            </a:r>
          </a:p>
        </p:txBody>
      </p:sp>
      <p:sp>
        <p:nvSpPr>
          <p:cNvPr name="TextBox 5" id="5"/>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7" id="7"/>
          <p:cNvSpPr txBox="true"/>
          <p:nvPr/>
        </p:nvSpPr>
        <p:spPr>
          <a:xfrm rot="0">
            <a:off x="5088511" y="4314833"/>
            <a:ext cx="11947830" cy="2519680"/>
          </a:xfrm>
          <a:prstGeom prst="rect">
            <a:avLst/>
          </a:prstGeom>
        </p:spPr>
        <p:txBody>
          <a:bodyPr anchor="t" rtlCol="false" tIns="0" lIns="0" bIns="0" rIns="0">
            <a:spAutoFit/>
          </a:bodyPr>
          <a:lstStyle/>
          <a:p>
            <a:pPr>
              <a:lnSpc>
                <a:spcPts val="3919"/>
              </a:lnSpc>
            </a:pPr>
            <a:r>
              <a:rPr lang="en-US" sz="2799">
                <a:solidFill>
                  <a:srgbClr val="FFFFFF"/>
                </a:solidFill>
                <a:latin typeface="Arial"/>
              </a:rPr>
              <a:t>The unique point of our manipulator is the use of bent aluminium sheet for the support structure. This ensures a low manufacturing price and correspondingly high stiffness without the need for a large number of fasteners.</a:t>
            </a:r>
          </a:p>
          <a:p>
            <a:pPr algn="ctr">
              <a:lnSpc>
                <a:spcPts val="3919"/>
              </a:lnSpc>
            </a:pPr>
          </a:p>
        </p:txBody>
      </p:sp>
      <p:sp>
        <p:nvSpPr>
          <p:cNvPr name="TextBox 8" id="8"/>
          <p:cNvSpPr txBox="true"/>
          <p:nvPr/>
        </p:nvSpPr>
        <p:spPr>
          <a:xfrm rot="0">
            <a:off x="5199896" y="2400525"/>
            <a:ext cx="11836445" cy="1033780"/>
          </a:xfrm>
          <a:prstGeom prst="rect">
            <a:avLst/>
          </a:prstGeom>
        </p:spPr>
        <p:txBody>
          <a:bodyPr anchor="t" rtlCol="false" tIns="0" lIns="0" bIns="0" rIns="0">
            <a:spAutoFit/>
          </a:bodyPr>
          <a:lstStyle/>
          <a:p>
            <a:pPr>
              <a:lnSpc>
                <a:spcPts val="3919"/>
              </a:lnSpc>
            </a:pPr>
            <a:r>
              <a:rPr lang="en-US" sz="2799">
                <a:solidFill>
                  <a:srgbClr val="FFFFFF"/>
                </a:solidFill>
                <a:latin typeface="Arial"/>
              </a:rPr>
              <a:t>In designing the new manipulator, we were inspired by the designs created by our older colleagues while testing new solutions.</a:t>
            </a:r>
          </a:p>
        </p:txBody>
      </p:sp>
      <p:sp>
        <p:nvSpPr>
          <p:cNvPr name="Freeform 9" id="9"/>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4" id="4"/>
          <p:cNvSpPr/>
          <p:nvPr/>
        </p:nvSpPr>
        <p:spPr>
          <a:xfrm flipH="false" flipV="false" rot="0">
            <a:off x="11586419" y="5478019"/>
            <a:ext cx="5449922" cy="3939840"/>
          </a:xfrm>
          <a:custGeom>
            <a:avLst/>
            <a:gdLst/>
            <a:ahLst/>
            <a:cxnLst/>
            <a:rect r="r" b="b" t="t" l="l"/>
            <a:pathLst>
              <a:path h="3939840" w="5449922">
                <a:moveTo>
                  <a:pt x="0" y="0"/>
                </a:moveTo>
                <a:lnTo>
                  <a:pt x="5449922" y="0"/>
                </a:lnTo>
                <a:lnTo>
                  <a:pt x="5449922" y="3939840"/>
                </a:lnTo>
                <a:lnTo>
                  <a:pt x="0" y="3939840"/>
                </a:lnTo>
                <a:lnTo>
                  <a:pt x="0" y="0"/>
                </a:lnTo>
                <a:close/>
              </a:path>
            </a:pathLst>
          </a:custGeom>
          <a:blipFill>
            <a:blip r:embed="rId5"/>
            <a:stretch>
              <a:fillRect l="0" t="0" r="0" b="0"/>
            </a:stretch>
          </a:blipFill>
        </p:spPr>
      </p:sp>
      <p:sp>
        <p:nvSpPr>
          <p:cNvPr name="Freeform 5" id="5"/>
          <p:cNvSpPr/>
          <p:nvPr/>
        </p:nvSpPr>
        <p:spPr>
          <a:xfrm flipH="false" flipV="false" rot="0">
            <a:off x="9698910" y="1877559"/>
            <a:ext cx="7337431" cy="3600460"/>
          </a:xfrm>
          <a:custGeom>
            <a:avLst/>
            <a:gdLst/>
            <a:ahLst/>
            <a:cxnLst/>
            <a:rect r="r" b="b" t="t" l="l"/>
            <a:pathLst>
              <a:path h="3600460" w="7337431">
                <a:moveTo>
                  <a:pt x="0" y="0"/>
                </a:moveTo>
                <a:lnTo>
                  <a:pt x="7337431" y="0"/>
                </a:lnTo>
                <a:lnTo>
                  <a:pt x="7337431" y="3600460"/>
                </a:lnTo>
                <a:lnTo>
                  <a:pt x="0" y="3600460"/>
                </a:lnTo>
                <a:lnTo>
                  <a:pt x="0" y="0"/>
                </a:lnTo>
                <a:close/>
              </a:path>
            </a:pathLst>
          </a:custGeom>
          <a:blipFill>
            <a:blip r:embed="rId6"/>
            <a:stretch>
              <a:fillRect l="0" t="0" r="0" b="0"/>
            </a:stretch>
          </a:blipFill>
        </p:spPr>
      </p:sp>
      <p:sp>
        <p:nvSpPr>
          <p:cNvPr name="Freeform 6" id="6"/>
          <p:cNvSpPr/>
          <p:nvPr/>
        </p:nvSpPr>
        <p:spPr>
          <a:xfrm flipH="false" flipV="false" rot="0">
            <a:off x="6355146" y="5478019"/>
            <a:ext cx="5231272" cy="3939840"/>
          </a:xfrm>
          <a:custGeom>
            <a:avLst/>
            <a:gdLst/>
            <a:ahLst/>
            <a:cxnLst/>
            <a:rect r="r" b="b" t="t" l="l"/>
            <a:pathLst>
              <a:path h="3939840" w="5231272">
                <a:moveTo>
                  <a:pt x="0" y="0"/>
                </a:moveTo>
                <a:lnTo>
                  <a:pt x="5231273" y="0"/>
                </a:lnTo>
                <a:lnTo>
                  <a:pt x="5231273" y="3939840"/>
                </a:lnTo>
                <a:lnTo>
                  <a:pt x="0" y="3939840"/>
                </a:lnTo>
                <a:lnTo>
                  <a:pt x="0" y="0"/>
                </a:lnTo>
                <a:close/>
              </a:path>
            </a:pathLst>
          </a:custGeom>
          <a:blipFill>
            <a:blip r:embed="rId7"/>
            <a:stretch>
              <a:fillRect l="-27810" t="-18991" r="-2219" b="-19129"/>
            </a:stretch>
          </a:blipFill>
        </p:spPr>
      </p:sp>
      <p:sp>
        <p:nvSpPr>
          <p:cNvPr name="TextBox 7" id="7"/>
          <p:cNvSpPr txBox="true"/>
          <p:nvPr/>
        </p:nvSpPr>
        <p:spPr>
          <a:xfrm rot="0">
            <a:off x="1142375" y="2514825"/>
            <a:ext cx="3834750" cy="1663748"/>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Manipulation system:</a:t>
            </a:r>
          </a:p>
        </p:txBody>
      </p:sp>
      <p:sp>
        <p:nvSpPr>
          <p:cNvPr name="TextBox 8" id="8"/>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‹22›</a:t>
            </a:r>
          </a:p>
        </p:txBody>
      </p:sp>
      <p:sp>
        <p:nvSpPr>
          <p:cNvPr name="TextBox 9" id="9"/>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10" id="10"/>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8"/>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748"/>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Manipulation system:</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‹23›</a:t>
            </a:r>
          </a:p>
        </p:txBody>
      </p:sp>
      <p:sp>
        <p:nvSpPr>
          <p:cNvPr name="TextBox 5" id="5"/>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7" id="7"/>
          <p:cNvSpPr txBox="true"/>
          <p:nvPr/>
        </p:nvSpPr>
        <p:spPr>
          <a:xfrm rot="0">
            <a:off x="4977125" y="2400525"/>
            <a:ext cx="12147050" cy="4500880"/>
          </a:xfrm>
          <a:prstGeom prst="rect">
            <a:avLst/>
          </a:prstGeom>
        </p:spPr>
        <p:txBody>
          <a:bodyPr anchor="t" rtlCol="false" tIns="0" lIns="0" bIns="0" rIns="0">
            <a:spAutoFit/>
          </a:bodyPr>
          <a:lstStyle/>
          <a:p>
            <a:pPr>
              <a:lnSpc>
                <a:spcPts val="3920"/>
              </a:lnSpc>
            </a:pPr>
            <a:r>
              <a:rPr lang="en-US" sz="2800">
                <a:solidFill>
                  <a:srgbClr val="FFFFFF"/>
                </a:solidFill>
                <a:latin typeface="Arial"/>
              </a:rPr>
              <a:t>The task-ready manipulator measures 600x750x130 [mm].</a:t>
            </a:r>
          </a:p>
          <a:p>
            <a:pPr>
              <a:lnSpc>
                <a:spcPts val="3920"/>
              </a:lnSpc>
            </a:pPr>
            <a:r>
              <a:rPr lang="en-US" sz="2800">
                <a:solidFill>
                  <a:srgbClr val="FFFFFF"/>
                </a:solidFill>
                <a:latin typeface="Arial"/>
              </a:rPr>
              <a:t>Can lift up to 6Kg </a:t>
            </a:r>
          </a:p>
          <a:p>
            <a:pPr>
              <a:lnSpc>
                <a:spcPts val="3920"/>
              </a:lnSpc>
            </a:pPr>
            <a:r>
              <a:rPr lang="en-US" sz="2800">
                <a:solidFill>
                  <a:srgbClr val="FFFFFF"/>
                </a:solidFill>
                <a:latin typeface="Arial"/>
              </a:rPr>
              <a:t>With a manipulator weight of 9.78 Kg (Weight of current design) </a:t>
            </a:r>
          </a:p>
          <a:p>
            <a:pPr>
              <a:lnSpc>
                <a:spcPts val="3920"/>
              </a:lnSpc>
            </a:pPr>
            <a:r>
              <a:rPr lang="en-US" sz="2800">
                <a:solidFill>
                  <a:srgbClr val="FFFFFF"/>
                </a:solidFill>
                <a:latin typeface="Arial"/>
              </a:rPr>
              <a:t>The target weight of the manipulator after modifications should be around 8 Kg </a:t>
            </a:r>
          </a:p>
          <a:p>
            <a:pPr>
              <a:lnSpc>
                <a:spcPts val="3920"/>
              </a:lnSpc>
            </a:pPr>
            <a:r>
              <a:rPr lang="en-US" sz="2800">
                <a:solidFill>
                  <a:srgbClr val="FFFFFF"/>
                </a:solidFill>
                <a:latin typeface="Arial"/>
              </a:rPr>
              <a:t>Our Robotic arm was designed to easily replace a human hand. </a:t>
            </a:r>
          </a:p>
          <a:p>
            <a:pPr>
              <a:lnSpc>
                <a:spcPts val="3920"/>
              </a:lnSpc>
            </a:pPr>
            <a:r>
              <a:rPr lang="en-US" sz="2800">
                <a:solidFill>
                  <a:srgbClr val="FFFFFF"/>
                </a:solidFill>
                <a:latin typeface="Arial"/>
              </a:rPr>
              <a:t>There is no problem with opening or closing containers, gripping handles or turning levers or pressing buttons.  </a:t>
            </a:r>
          </a:p>
          <a:p>
            <a:pPr algn="ctr">
              <a:lnSpc>
                <a:spcPts val="3920"/>
              </a:lnSpc>
            </a:pPr>
          </a:p>
        </p:txBody>
      </p:sp>
      <p:sp>
        <p:nvSpPr>
          <p:cNvPr name="Freeform 8" id="8"/>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748"/>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Science Payload:</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‹24›</a:t>
            </a:r>
          </a:p>
        </p:txBody>
      </p:sp>
      <p:sp>
        <p:nvSpPr>
          <p:cNvPr name="TextBox 5" id="5"/>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7" id="7"/>
          <p:cNvSpPr txBox="true"/>
          <p:nvPr/>
        </p:nvSpPr>
        <p:spPr>
          <a:xfrm rot="0">
            <a:off x="3950863" y="2495550"/>
            <a:ext cx="13542753" cy="7600950"/>
          </a:xfrm>
          <a:prstGeom prst="rect">
            <a:avLst/>
          </a:prstGeom>
        </p:spPr>
        <p:txBody>
          <a:bodyPr anchor="t" rtlCol="false" tIns="0" lIns="0" bIns="0" rIns="0">
            <a:spAutoFit/>
          </a:bodyPr>
          <a:lstStyle/>
          <a:p>
            <a:pPr>
              <a:lnSpc>
                <a:spcPts val="3359"/>
              </a:lnSpc>
            </a:pPr>
            <a:r>
              <a:rPr lang="en-US" sz="2799" spc="25">
                <a:solidFill>
                  <a:srgbClr val="FFFFFF"/>
                </a:solidFill>
                <a:latin typeface="Arial"/>
              </a:rPr>
              <a:t>The science payload consists of:</a:t>
            </a:r>
          </a:p>
          <a:p>
            <a:pPr marL="604519" indent="-302260" lvl="1">
              <a:lnSpc>
                <a:spcPts val="3359"/>
              </a:lnSpc>
              <a:buFont typeface="Arial"/>
              <a:buChar char="•"/>
            </a:pPr>
            <a:r>
              <a:rPr lang="en-US" sz="2799" spc="25">
                <a:solidFill>
                  <a:srgbClr val="FFFFFF"/>
                </a:solidFill>
                <a:latin typeface="Arial"/>
              </a:rPr>
              <a:t>A collector attached to the robotic arm for collecting soil</a:t>
            </a:r>
          </a:p>
          <a:p>
            <a:pPr marL="604519" indent="-302260" lvl="1">
              <a:lnSpc>
                <a:spcPts val="3359"/>
              </a:lnSpc>
              <a:buFont typeface="Arial"/>
              <a:buChar char="•"/>
            </a:pPr>
            <a:r>
              <a:rPr lang="en-US" sz="2799" spc="25">
                <a:solidFill>
                  <a:srgbClr val="FFFFFF"/>
                </a:solidFill>
                <a:latin typeface="Arial"/>
              </a:rPr>
              <a:t>Containers for storing soil samples attached to the top of the rover.</a:t>
            </a:r>
          </a:p>
          <a:p>
            <a:pPr marL="604519" indent="-302260" lvl="1">
              <a:lnSpc>
                <a:spcPts val="3359"/>
              </a:lnSpc>
              <a:buFont typeface="Arial"/>
              <a:buChar char="•"/>
            </a:pPr>
            <a:r>
              <a:rPr lang="en-US" sz="2799" spc="25">
                <a:solidFill>
                  <a:srgbClr val="FFFFFF"/>
                </a:solidFill>
                <a:latin typeface="Arial"/>
              </a:rPr>
              <a:t>On-board sensors for temperature, Ph-metr, humidity and atmospheric pressure</a:t>
            </a:r>
          </a:p>
          <a:p>
            <a:pPr marL="604519" indent="-302260" lvl="1">
              <a:lnSpc>
                <a:spcPts val="3359"/>
              </a:lnSpc>
              <a:buFont typeface="Arial"/>
              <a:buChar char="•"/>
            </a:pPr>
            <a:r>
              <a:rPr lang="en-US" sz="2799" spc="25">
                <a:solidFill>
                  <a:srgbClr val="FFFFFF"/>
                </a:solidFill>
                <a:latin typeface="Arial"/>
              </a:rPr>
              <a:t>The team is currently working on features to prevent contamination of the   collection container and is determined to improve the software for visually displaying   the results of collected samples.</a:t>
            </a:r>
          </a:p>
          <a:p>
            <a:pPr>
              <a:lnSpc>
                <a:spcPts val="3359"/>
              </a:lnSpc>
            </a:pPr>
            <a:r>
              <a:rPr lang="en-US" sz="2799" spc="25">
                <a:solidFill>
                  <a:srgbClr val="FFFFFF"/>
                </a:solidFill>
                <a:latin typeface="Arial"/>
              </a:rPr>
              <a:t>Strengths</a:t>
            </a:r>
          </a:p>
          <a:p>
            <a:pPr marL="604519" indent="-302260" lvl="1">
              <a:lnSpc>
                <a:spcPts val="3359"/>
              </a:lnSpc>
              <a:buFont typeface="Arial"/>
              <a:buChar char="•"/>
            </a:pPr>
            <a:r>
              <a:rPr lang="en-US" sz="2799" spc="25">
                <a:solidFill>
                  <a:srgbClr val="FFFFFF"/>
                </a:solidFill>
                <a:latin typeface="Arial"/>
              </a:rPr>
              <a:t>High sampling speed.</a:t>
            </a:r>
          </a:p>
          <a:p>
            <a:pPr marL="604519" indent="-302260" lvl="1">
              <a:lnSpc>
                <a:spcPts val="3359"/>
              </a:lnSpc>
              <a:buFont typeface="Arial"/>
              <a:buChar char="•"/>
            </a:pPr>
            <a:r>
              <a:rPr lang="en-US" sz="2799" spc="25">
                <a:solidFill>
                  <a:srgbClr val="FFFFFF"/>
                </a:solidFill>
                <a:latin typeface="Arial"/>
              </a:rPr>
              <a:t>Minimal risk of contamination.</a:t>
            </a:r>
          </a:p>
          <a:p>
            <a:pPr marL="604519" indent="-302260" lvl="1">
              <a:lnSpc>
                <a:spcPts val="3359"/>
              </a:lnSpc>
              <a:buFont typeface="Arial"/>
              <a:buChar char="•"/>
            </a:pPr>
            <a:r>
              <a:rPr lang="en-US" sz="2799" spc="25">
                <a:solidFill>
                  <a:srgbClr val="FFFFFF"/>
                </a:solidFill>
                <a:latin typeface="Arial"/>
              </a:rPr>
              <a:t>High sample storage capacity.</a:t>
            </a:r>
          </a:p>
          <a:p>
            <a:pPr marL="604519" indent="-302260" lvl="1">
              <a:lnSpc>
                <a:spcPts val="3359"/>
              </a:lnSpc>
              <a:buFont typeface="Arial"/>
              <a:buChar char="•"/>
            </a:pPr>
            <a:r>
              <a:rPr lang="en-US" sz="2799" spc="25">
                <a:solidFill>
                  <a:srgbClr val="FFFFFF"/>
                </a:solidFill>
                <a:latin typeface="Arial"/>
              </a:rPr>
              <a:t>Light weight and ease of expansion and change through the 3D printing technology used.</a:t>
            </a:r>
          </a:p>
          <a:p>
            <a:pPr>
              <a:lnSpc>
                <a:spcPts val="3359"/>
              </a:lnSpc>
            </a:pPr>
            <a:r>
              <a:rPr lang="en-US" sz="2799" spc="25">
                <a:solidFill>
                  <a:srgbClr val="FFFFFF"/>
                </a:solidFill>
                <a:latin typeface="Arial"/>
              </a:rPr>
              <a:t>Limitations</a:t>
            </a:r>
          </a:p>
          <a:p>
            <a:pPr marL="604519" indent="-302260" lvl="1">
              <a:lnSpc>
                <a:spcPts val="3359"/>
              </a:lnSpc>
              <a:buFont typeface="Arial"/>
              <a:buChar char="•"/>
            </a:pPr>
            <a:r>
              <a:rPr lang="en-US" sz="2799" spc="25">
                <a:solidFill>
                  <a:srgbClr val="FFFFFF"/>
                </a:solidFill>
                <a:latin typeface="Arial"/>
              </a:rPr>
              <a:t> </a:t>
            </a:r>
            <a:r>
              <a:rPr lang="en-US" sz="2799" spc="25">
                <a:solidFill>
                  <a:srgbClr val="FFFFFF"/>
                </a:solidFill>
                <a:latin typeface="Arial"/>
              </a:rPr>
              <a:t>Limited sampling depth.</a:t>
            </a:r>
          </a:p>
          <a:p>
            <a:pPr marL="604519" indent="-302260" lvl="1">
              <a:lnSpc>
                <a:spcPts val="3359"/>
              </a:lnSpc>
              <a:buFont typeface="Arial"/>
              <a:buChar char="•"/>
            </a:pPr>
            <a:r>
              <a:rPr lang="en-US" sz="2799" spc="25">
                <a:solidFill>
                  <a:srgbClr val="FFFFFF"/>
                </a:solidFill>
                <a:latin typeface="Arial"/>
              </a:rPr>
              <a:t> </a:t>
            </a:r>
            <a:r>
              <a:rPr lang="en-US" sz="2799" spc="25">
                <a:solidFill>
                  <a:srgbClr val="FFFFFF"/>
                </a:solidFill>
                <a:latin typeface="Arial"/>
              </a:rPr>
              <a:t>Works best with loose soil -cannot penetrate extremely hard, rocky soil surfaces.</a:t>
            </a:r>
          </a:p>
          <a:p>
            <a:pPr>
              <a:lnSpc>
                <a:spcPts val="3359"/>
              </a:lnSpc>
              <a:spcBef>
                <a:spcPct val="0"/>
              </a:spcBef>
            </a:pPr>
          </a:p>
        </p:txBody>
      </p:sp>
      <p:sp>
        <p:nvSpPr>
          <p:cNvPr name="Freeform 8" id="8"/>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748"/>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Science Payload:</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‹25›</a:t>
            </a:r>
          </a:p>
        </p:txBody>
      </p:sp>
      <p:sp>
        <p:nvSpPr>
          <p:cNvPr name="TextBox 5" id="5"/>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
        <p:nvSpPr>
          <p:cNvPr name="TextBox 8" id="8"/>
          <p:cNvSpPr txBox="true"/>
          <p:nvPr/>
        </p:nvSpPr>
        <p:spPr>
          <a:xfrm rot="0">
            <a:off x="4409488" y="2457675"/>
            <a:ext cx="13084128" cy="4248150"/>
          </a:xfrm>
          <a:prstGeom prst="rect">
            <a:avLst/>
          </a:prstGeom>
        </p:spPr>
        <p:txBody>
          <a:bodyPr anchor="t" rtlCol="false" tIns="0" lIns="0" bIns="0" rIns="0">
            <a:spAutoFit/>
          </a:bodyPr>
          <a:lstStyle/>
          <a:p>
            <a:pPr marL="604519" indent="-302260" lvl="1">
              <a:lnSpc>
                <a:spcPts val="3359"/>
              </a:lnSpc>
              <a:spcBef>
                <a:spcPct val="0"/>
              </a:spcBef>
              <a:buFont typeface="Arial"/>
              <a:buChar char="•"/>
            </a:pPr>
            <a:r>
              <a:rPr lang="en-US" sz="2799" spc="25">
                <a:solidFill>
                  <a:srgbClr val="FFFFFF"/>
                </a:solidFill>
                <a:latin typeface="Arial"/>
              </a:rPr>
              <a:t>Inst</a:t>
            </a:r>
            <a:r>
              <a:rPr lang="en-US" sz="2799" spc="25">
                <a:solidFill>
                  <a:srgbClr val="FFFFFF"/>
                </a:solidFill>
                <a:latin typeface="Arial"/>
              </a:rPr>
              <a:t>ead of using another load to collect soil, the Rover arm is used to collect soil, reducing weight.</a:t>
            </a:r>
          </a:p>
          <a:p>
            <a:pPr marL="604519" indent="-302260" lvl="1">
              <a:lnSpc>
                <a:spcPts val="3359"/>
              </a:lnSpc>
              <a:spcBef>
                <a:spcPct val="0"/>
              </a:spcBef>
              <a:buFont typeface="Arial"/>
              <a:buChar char="•"/>
            </a:pPr>
            <a:r>
              <a:rPr lang="en-US" sz="2799" spc="25">
                <a:solidFill>
                  <a:srgbClr val="FFFFFF"/>
                </a:solidFill>
                <a:latin typeface="Arial"/>
              </a:rPr>
              <a:t>As one of the objectives was to collect soil samples repeatedly, the possibility of cross-contamination was taken into account. Thus, the scientific load system was designed in such a way that cross-contamination could be avoided.</a:t>
            </a:r>
          </a:p>
          <a:p>
            <a:pPr marL="604519" indent="-302260" lvl="1">
              <a:lnSpc>
                <a:spcPts val="3359"/>
              </a:lnSpc>
              <a:spcBef>
                <a:spcPct val="0"/>
              </a:spcBef>
              <a:buFont typeface="Arial"/>
              <a:buChar char="•"/>
            </a:pPr>
            <a:r>
              <a:rPr lang="en-US" sz="2799" spc="25">
                <a:solidFill>
                  <a:srgbClr val="FFFFFF"/>
                </a:solidFill>
                <a:latin typeface="Arial"/>
              </a:rPr>
              <a:t> Each payload component is modular and easily replaceable.</a:t>
            </a:r>
          </a:p>
          <a:p>
            <a:pPr marL="604519" indent="-302260" lvl="1">
              <a:lnSpc>
                <a:spcPts val="3359"/>
              </a:lnSpc>
              <a:spcBef>
                <a:spcPct val="0"/>
              </a:spcBef>
              <a:buFont typeface="Arial"/>
              <a:buChar char="•"/>
            </a:pPr>
            <a:r>
              <a:rPr lang="en-US" sz="2799" spc="25">
                <a:solidFill>
                  <a:srgbClr val="FFFFFF"/>
                </a:solidFill>
                <a:latin typeface="Arial"/>
              </a:rPr>
              <a:t> The use of 3D printing allows rapid interchangeability and the application of design amendments </a:t>
            </a:r>
          </a:p>
          <a:p>
            <a:pPr>
              <a:lnSpc>
                <a:spcPts val="3359"/>
              </a:lnSpc>
              <a:spcBef>
                <a:spcPct val="0"/>
              </a:spcBef>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748"/>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Science Payload:</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‹26›</a:t>
            </a:r>
          </a:p>
        </p:txBody>
      </p:sp>
      <p:sp>
        <p:nvSpPr>
          <p:cNvPr name="TextBox 5" id="5"/>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8477752" y="2522600"/>
            <a:ext cx="8399548" cy="5107950"/>
          </a:xfrm>
          <a:custGeom>
            <a:avLst/>
            <a:gdLst/>
            <a:ahLst/>
            <a:cxnLst/>
            <a:rect r="r" b="b" t="t" l="l"/>
            <a:pathLst>
              <a:path h="5107950" w="8399548">
                <a:moveTo>
                  <a:pt x="0" y="0"/>
                </a:moveTo>
                <a:lnTo>
                  <a:pt x="8399548" y="0"/>
                </a:lnTo>
                <a:lnTo>
                  <a:pt x="8399548" y="5107950"/>
                </a:lnTo>
                <a:lnTo>
                  <a:pt x="0" y="5107950"/>
                </a:lnTo>
                <a:lnTo>
                  <a:pt x="0" y="0"/>
                </a:lnTo>
                <a:close/>
              </a:path>
            </a:pathLst>
          </a:custGeom>
          <a:blipFill>
            <a:blip r:embed="rId5"/>
            <a:stretch>
              <a:fillRect l="0" t="0" r="0" b="0"/>
            </a:stretch>
          </a:blipFill>
        </p:spPr>
      </p:sp>
      <p:sp>
        <p:nvSpPr>
          <p:cNvPr name="Freeform 8" id="8"/>
          <p:cNvSpPr/>
          <p:nvPr/>
        </p:nvSpPr>
        <p:spPr>
          <a:xfrm flipH="false" flipV="false" rot="0">
            <a:off x="3661900" y="2012500"/>
            <a:ext cx="3923400" cy="2849600"/>
          </a:xfrm>
          <a:custGeom>
            <a:avLst/>
            <a:gdLst/>
            <a:ahLst/>
            <a:cxnLst/>
            <a:rect r="r" b="b" t="t" l="l"/>
            <a:pathLst>
              <a:path h="2849600" w="3923400">
                <a:moveTo>
                  <a:pt x="0" y="0"/>
                </a:moveTo>
                <a:lnTo>
                  <a:pt x="3923400" y="0"/>
                </a:lnTo>
                <a:lnTo>
                  <a:pt x="3923400" y="2849600"/>
                </a:lnTo>
                <a:lnTo>
                  <a:pt x="0" y="2849600"/>
                </a:lnTo>
                <a:lnTo>
                  <a:pt x="0" y="0"/>
                </a:lnTo>
                <a:close/>
              </a:path>
            </a:pathLst>
          </a:custGeom>
          <a:blipFill>
            <a:blip r:embed="rId6"/>
            <a:stretch>
              <a:fillRect l="0" t="0" r="0" b="0"/>
            </a:stretch>
          </a:blipFill>
        </p:spPr>
      </p:sp>
      <p:sp>
        <p:nvSpPr>
          <p:cNvPr name="Freeform 9" id="9"/>
          <p:cNvSpPr/>
          <p:nvPr/>
        </p:nvSpPr>
        <p:spPr>
          <a:xfrm flipH="false" flipV="false" rot="0">
            <a:off x="3415900" y="5143500"/>
            <a:ext cx="4415398" cy="2547000"/>
          </a:xfrm>
          <a:custGeom>
            <a:avLst/>
            <a:gdLst/>
            <a:ahLst/>
            <a:cxnLst/>
            <a:rect r="r" b="b" t="t" l="l"/>
            <a:pathLst>
              <a:path h="2547000" w="4415398">
                <a:moveTo>
                  <a:pt x="0" y="0"/>
                </a:moveTo>
                <a:lnTo>
                  <a:pt x="4415398" y="0"/>
                </a:lnTo>
                <a:lnTo>
                  <a:pt x="4415398" y="2547000"/>
                </a:lnTo>
                <a:lnTo>
                  <a:pt x="0" y="2547000"/>
                </a:lnTo>
                <a:lnTo>
                  <a:pt x="0" y="0"/>
                </a:lnTo>
                <a:close/>
              </a:path>
            </a:pathLst>
          </a:custGeom>
          <a:blipFill>
            <a:blip r:embed="rId7"/>
            <a:stretch>
              <a:fillRect l="0" t="0" r="0" b="0"/>
            </a:stretch>
          </a:blipFill>
        </p:spPr>
      </p:sp>
      <p:sp>
        <p:nvSpPr>
          <p:cNvPr name="Freeform 10" id="10"/>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8"/>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5813975" y="2730975"/>
            <a:ext cx="11728050" cy="819450"/>
            <a:chOff x="0" y="0"/>
            <a:chExt cx="15637400" cy="1092600"/>
          </a:xfrm>
        </p:grpSpPr>
        <p:sp>
          <p:nvSpPr>
            <p:cNvPr name="Freeform 4" id="4"/>
            <p:cNvSpPr/>
            <p:nvPr/>
          </p:nvSpPr>
          <p:spPr>
            <a:xfrm flipH="false" flipV="false" rot="0">
              <a:off x="0" y="0"/>
              <a:ext cx="15637383" cy="1092581"/>
            </a:xfrm>
            <a:custGeom>
              <a:avLst/>
              <a:gdLst/>
              <a:ahLst/>
              <a:cxnLst/>
              <a:rect r="r" b="b" t="t" l="l"/>
              <a:pathLst>
                <a:path h="1092581" w="15637383">
                  <a:moveTo>
                    <a:pt x="12700" y="0"/>
                  </a:moveTo>
                  <a:lnTo>
                    <a:pt x="15624683" y="0"/>
                  </a:lnTo>
                  <a:cubicBezTo>
                    <a:pt x="15631669" y="0"/>
                    <a:pt x="15637383" y="5715"/>
                    <a:pt x="15637383" y="12700"/>
                  </a:cubicBezTo>
                  <a:lnTo>
                    <a:pt x="15637383" y="1079881"/>
                  </a:lnTo>
                  <a:cubicBezTo>
                    <a:pt x="15637383" y="1086866"/>
                    <a:pt x="15631669" y="1092581"/>
                    <a:pt x="15624683" y="1092581"/>
                  </a:cubicBezTo>
                  <a:lnTo>
                    <a:pt x="12700" y="1092581"/>
                  </a:lnTo>
                  <a:cubicBezTo>
                    <a:pt x="5715" y="1092581"/>
                    <a:pt x="0" y="1086866"/>
                    <a:pt x="0" y="1079881"/>
                  </a:cubicBezTo>
                  <a:lnTo>
                    <a:pt x="0" y="12700"/>
                  </a:lnTo>
                  <a:cubicBezTo>
                    <a:pt x="0" y="5715"/>
                    <a:pt x="5715" y="0"/>
                    <a:pt x="12700" y="0"/>
                  </a:cubicBezTo>
                  <a:moveTo>
                    <a:pt x="12700" y="25400"/>
                  </a:moveTo>
                  <a:lnTo>
                    <a:pt x="12700" y="12700"/>
                  </a:lnTo>
                  <a:lnTo>
                    <a:pt x="25400" y="12700"/>
                  </a:lnTo>
                  <a:lnTo>
                    <a:pt x="25400" y="1079881"/>
                  </a:lnTo>
                  <a:lnTo>
                    <a:pt x="12700" y="1079881"/>
                  </a:lnTo>
                  <a:lnTo>
                    <a:pt x="12700" y="1067181"/>
                  </a:lnTo>
                  <a:lnTo>
                    <a:pt x="15624683" y="1067181"/>
                  </a:lnTo>
                  <a:lnTo>
                    <a:pt x="15624683" y="1079881"/>
                  </a:lnTo>
                  <a:lnTo>
                    <a:pt x="15611983" y="1079881"/>
                  </a:lnTo>
                  <a:lnTo>
                    <a:pt x="15611983" y="12700"/>
                  </a:lnTo>
                  <a:lnTo>
                    <a:pt x="15624683" y="12700"/>
                  </a:lnTo>
                  <a:lnTo>
                    <a:pt x="15624683" y="25400"/>
                  </a:lnTo>
                  <a:lnTo>
                    <a:pt x="12700" y="25400"/>
                  </a:lnTo>
                  <a:close/>
                </a:path>
              </a:pathLst>
            </a:custGeom>
            <a:solidFill>
              <a:srgbClr val="F2F2F2"/>
            </a:solidFill>
          </p:spPr>
        </p:sp>
      </p:grpSp>
      <p:sp>
        <p:nvSpPr>
          <p:cNvPr name="TextBox 5" id="5"/>
          <p:cNvSpPr txBox="true"/>
          <p:nvPr/>
        </p:nvSpPr>
        <p:spPr>
          <a:xfrm rot="0">
            <a:off x="684345" y="2411709"/>
            <a:ext cx="4394282" cy="5924550"/>
          </a:xfrm>
          <a:prstGeom prst="rect">
            <a:avLst/>
          </a:prstGeom>
        </p:spPr>
        <p:txBody>
          <a:bodyPr anchor="t" rtlCol="false" tIns="0" lIns="0" bIns="0" rIns="0">
            <a:spAutoFit/>
          </a:bodyPr>
          <a:lstStyle/>
          <a:p>
            <a:pPr algn="just">
              <a:lnSpc>
                <a:spcPts val="3359"/>
              </a:lnSpc>
            </a:pPr>
            <a:r>
              <a:rPr lang="en-US" sz="2799">
                <a:solidFill>
                  <a:srgbClr val="FFFFFF"/>
                </a:solidFill>
                <a:latin typeface="Arial"/>
              </a:rPr>
              <a:t>To confirm the results of the soil analysis, multiple testing methods will be employed on various soil samples. Real-time data such as soil humidity, temperature, and pH will be gathered using on-site sensors. Soil samples can be collected from a depth of 5-8 cm. Implementing these measures will ensure the adequacy of soil quality.</a:t>
            </a:r>
          </a:p>
          <a:p>
            <a:pPr algn="l">
              <a:lnSpc>
                <a:spcPts val="3359"/>
              </a:lnSpc>
            </a:pPr>
          </a:p>
        </p:txBody>
      </p:sp>
      <p:sp>
        <p:nvSpPr>
          <p:cNvPr name="TextBox 6" id="6"/>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‹27›</a:t>
            </a:r>
          </a:p>
        </p:txBody>
      </p:sp>
      <p:sp>
        <p:nvSpPr>
          <p:cNvPr name="TextBox 7" id="7"/>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8" id="8"/>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9" id="9"/>
          <p:cNvSpPr/>
          <p:nvPr/>
        </p:nvSpPr>
        <p:spPr>
          <a:xfrm flipH="false" flipV="false" rot="0">
            <a:off x="1050950" y="7866000"/>
            <a:ext cx="2727914" cy="2341950"/>
          </a:xfrm>
          <a:custGeom>
            <a:avLst/>
            <a:gdLst/>
            <a:ahLst/>
            <a:cxnLst/>
            <a:rect r="r" b="b" t="t" l="l"/>
            <a:pathLst>
              <a:path h="2341950" w="2727914">
                <a:moveTo>
                  <a:pt x="0" y="0"/>
                </a:moveTo>
                <a:lnTo>
                  <a:pt x="2727914" y="0"/>
                </a:lnTo>
                <a:lnTo>
                  <a:pt x="2727914" y="2341950"/>
                </a:lnTo>
                <a:lnTo>
                  <a:pt x="0" y="2341950"/>
                </a:lnTo>
                <a:lnTo>
                  <a:pt x="0" y="0"/>
                </a:lnTo>
                <a:close/>
              </a:path>
            </a:pathLst>
          </a:custGeom>
          <a:blipFill>
            <a:blip r:embed="rId5"/>
            <a:stretch>
              <a:fillRect l="0" t="0" r="0" b="0"/>
            </a:stretch>
          </a:blipFill>
        </p:spPr>
      </p:sp>
      <p:graphicFrame>
        <p:nvGraphicFramePr>
          <p:cNvPr name="Table 10" id="10"/>
          <p:cNvGraphicFramePr>
            <a:graphicFrameLocks noGrp="true"/>
          </p:cNvGraphicFramePr>
          <p:nvPr/>
        </p:nvGraphicFramePr>
        <p:xfrm>
          <a:off x="5287992" y="2468859"/>
          <a:ext cx="12522200" cy="5816600"/>
        </p:xfrm>
        <a:graphic>
          <a:graphicData uri="http://schemas.openxmlformats.org/drawingml/2006/table">
            <a:tbl>
              <a:tblPr/>
              <a:tblGrid>
                <a:gridCol w="4568073"/>
                <a:gridCol w="3353984"/>
                <a:gridCol w="2903406"/>
                <a:gridCol w="1696737"/>
              </a:tblGrid>
              <a:tr h="486445">
                <a:tc>
                  <a:txBody>
                    <a:bodyPr anchor="t" rtlCol="false"/>
                    <a:lstStyle/>
                    <a:p>
                      <a:pPr algn="l">
                        <a:lnSpc>
                          <a:spcPts val="2400"/>
                        </a:lnSpc>
                        <a:defRPr/>
                      </a:pPr>
                      <a:r>
                        <a:rPr lang="en-US" sz="2000">
                          <a:solidFill>
                            <a:srgbClr val="000000"/>
                          </a:solidFill>
                          <a:latin typeface="Times New Roman"/>
                        </a:rPr>
                        <a:t>Components/Parts</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9FC5E8"/>
                    </a:solidFill>
                  </a:tcPr>
                </a:tc>
                <a:tc>
                  <a:txBody>
                    <a:bodyPr anchor="t" rtlCol="false"/>
                    <a:lstStyle/>
                    <a:p>
                      <a:pPr algn="l">
                        <a:lnSpc>
                          <a:spcPts val="2400"/>
                        </a:lnSpc>
                        <a:defRPr/>
                      </a:pPr>
                      <a:r>
                        <a:rPr lang="en-US" sz="2000">
                          <a:solidFill>
                            <a:srgbClr val="000000"/>
                          </a:solidFill>
                          <a:latin typeface="Times New Roman"/>
                        </a:rPr>
                        <a:t>Specification</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9FC5E8"/>
                    </a:solidFill>
                  </a:tcPr>
                </a:tc>
                <a:tc>
                  <a:txBody>
                    <a:bodyPr anchor="t" rtlCol="false"/>
                    <a:lstStyle/>
                    <a:p>
                      <a:pPr algn="l">
                        <a:lnSpc>
                          <a:spcPts val="2400"/>
                        </a:lnSpc>
                        <a:defRPr/>
                      </a:pPr>
                      <a:r>
                        <a:rPr lang="en-US" sz="2000">
                          <a:solidFill>
                            <a:srgbClr val="000000"/>
                          </a:solidFill>
                          <a:latin typeface="Times New Roman"/>
                        </a:rPr>
                        <a:t>Weight(in grams)</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9FC5E8"/>
                    </a:solidFill>
                  </a:tcPr>
                </a:tc>
                <a:tc>
                  <a:txBody>
                    <a:bodyPr anchor="t" rtlCol="false"/>
                    <a:lstStyle/>
                    <a:p>
                      <a:pPr algn="l">
                        <a:lnSpc>
                          <a:spcPts val="2400"/>
                        </a:lnSpc>
                        <a:defRPr/>
                      </a:pPr>
                      <a:r>
                        <a:rPr lang="en-US" sz="2000">
                          <a:solidFill>
                            <a:srgbClr val="000000"/>
                          </a:solidFill>
                          <a:latin typeface="Times New Roman"/>
                        </a:rPr>
                        <a:t>Duration</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9FC5E8"/>
                    </a:solidFill>
                  </a:tcPr>
                </a:tc>
              </a:tr>
              <a:tr h="796006">
                <a:tc>
                  <a:txBody>
                    <a:bodyPr anchor="t" rtlCol="false"/>
                    <a:lstStyle/>
                    <a:p>
                      <a:pPr algn="l">
                        <a:lnSpc>
                          <a:spcPts val="1920"/>
                        </a:lnSpc>
                        <a:defRPr/>
                      </a:pPr>
                      <a:r>
                        <a:rPr lang="en-US" sz="1600">
                          <a:solidFill>
                            <a:srgbClr val="000000"/>
                          </a:solidFill>
                          <a:latin typeface="Times New Roman"/>
                        </a:rPr>
                        <a:t>CHEMICAL TESTS</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Nitrogen(NO3;NO2)Test;</a:t>
                      </a:r>
                      <a:endParaRPr lang="en-US" sz="1100"/>
                    </a:p>
                    <a:p>
                      <a:pPr algn="l">
                        <a:lnSpc>
                          <a:spcPts val="1920"/>
                        </a:lnSpc>
                      </a:pPr>
                      <a:r>
                        <a:rPr lang="en-US" sz="1600">
                          <a:solidFill>
                            <a:srgbClr val="000000"/>
                          </a:solidFill>
                          <a:latin typeface="Times New Roman"/>
                        </a:rPr>
                        <a:t>Phosphorus PO4 Test;</a:t>
                      </a:r>
                    </a:p>
                    <a:p>
                      <a:pPr algn="l">
                        <a:lnSpc>
                          <a:spcPts val="1920"/>
                        </a:lnSpc>
                      </a:pPr>
                      <a:r>
                        <a:rPr lang="en-US" sz="1600">
                          <a:solidFill>
                            <a:srgbClr val="000000"/>
                          </a:solidFill>
                          <a:latin typeface="Times New Roman"/>
                        </a:rPr>
                        <a:t>Potassium K Test </a:t>
                      </a: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500g</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rowSpan="9">
                  <a:txBody>
                    <a:bodyPr anchor="t" rtlCol="false"/>
                    <a:lstStyle/>
                    <a:p>
                      <a:pPr algn="l">
                        <a:lnSpc>
                          <a:spcPts val="2208"/>
                        </a:lnSpc>
                        <a:defRPr/>
                      </a:pPr>
                      <a:r>
                        <a:rPr lang="en-US" sz="1600">
                          <a:solidFill>
                            <a:srgbClr val="000000"/>
                          </a:solidFill>
                          <a:latin typeface="Times New Roman"/>
                        </a:rPr>
                        <a:t>The rover can operate for approximately 1 hours using its onboard power unit for Science mission.</a:t>
                      </a:r>
                      <a:endParaRPr lang="en-US" sz="1100"/>
                    </a:p>
                    <a:p>
                      <a:pPr algn="l">
                        <a:lnSpc>
                          <a:spcPts val="3359"/>
                        </a:lnSpc>
                      </a:pP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r>
              <a:tr h="442187">
                <a:tc>
                  <a:txBody>
                    <a:bodyPr anchor="t" rtlCol="false"/>
                    <a:lstStyle/>
                    <a:p>
                      <a:pPr algn="l">
                        <a:lnSpc>
                          <a:spcPts val="1920"/>
                        </a:lnSpc>
                        <a:defRPr/>
                      </a:pPr>
                      <a:r>
                        <a:rPr lang="en-US" sz="1600">
                          <a:solidFill>
                            <a:srgbClr val="000000"/>
                          </a:solidFill>
                          <a:latin typeface="Times New Roman"/>
                        </a:rPr>
                        <a:t>PH-METER</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DFRobot Gravity 5V</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99g</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vMerge="true">
                  <a:txBody>
                    <a:bodyPr anchor="t" rtlCol="false"/>
                    <a:lstStyle/>
                    <a:p>
                      <a:pPr algn="l">
                        <a:lnSpc>
                          <a:spcPts val="2208"/>
                        </a:lnSpc>
                        <a:defRPr/>
                      </a:pPr>
                      <a:r>
                        <a:rPr lang="en-US" sz="1600">
                          <a:solidFill>
                            <a:srgbClr val="000000"/>
                          </a:solidFill>
                          <a:latin typeface="Times New Roman"/>
                        </a:rPr>
                        <a:t>The rover can operate for approximately 1 hours using its onboard power unit for Science mission.</a:t>
                      </a:r>
                      <a:endParaRPr lang="en-US" sz="1100"/>
                    </a:p>
                    <a:p>
                      <a:pPr algn="l">
                        <a:lnSpc>
                          <a:spcPts val="3359"/>
                        </a:lnSpc>
                      </a:pP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r>
              <a:tr h="796006">
                <a:tc>
                  <a:txBody>
                    <a:bodyPr anchor="t" rtlCol="false"/>
                    <a:lstStyle/>
                    <a:p>
                      <a:pPr algn="l">
                        <a:lnSpc>
                          <a:spcPts val="1920"/>
                        </a:lnSpc>
                        <a:defRPr/>
                      </a:pPr>
                      <a:r>
                        <a:rPr lang="en-US" sz="1600">
                          <a:solidFill>
                            <a:srgbClr val="000000"/>
                          </a:solidFill>
                          <a:latin typeface="Times New Roman"/>
                        </a:rPr>
                        <a:t>ELECTRONİC DEVİCE</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2x Ardnuino uno R4 Wifi Board 5V; </a:t>
                      </a:r>
                      <a:endParaRPr lang="en-US" sz="1100"/>
                    </a:p>
                    <a:p>
                      <a:pPr algn="l">
                        <a:lnSpc>
                          <a:spcPts val="1920"/>
                        </a:lnSpc>
                      </a:pPr>
                      <a:r>
                        <a:rPr lang="en-US" sz="1600">
                          <a:solidFill>
                            <a:srgbClr val="000000"/>
                          </a:solidFill>
                          <a:latin typeface="Times New Roman"/>
                        </a:rPr>
                        <a:t>Raspberry Pi 4 Model B  5V </a:t>
                      </a: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118g</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vMerge="true">
                  <a:txBody>
                    <a:bodyPr anchor="t" rtlCol="false"/>
                    <a:lstStyle/>
                    <a:p>
                      <a:pPr algn="l">
                        <a:lnSpc>
                          <a:spcPts val="2208"/>
                        </a:lnSpc>
                        <a:defRPr/>
                      </a:pPr>
                      <a:r>
                        <a:rPr lang="en-US" sz="1600">
                          <a:solidFill>
                            <a:srgbClr val="000000"/>
                          </a:solidFill>
                          <a:latin typeface="Times New Roman"/>
                        </a:rPr>
                        <a:t>The rover can operate for approximately 1 hours using its onboard power unit for Science mission.</a:t>
                      </a:r>
                      <a:endParaRPr lang="en-US" sz="1100"/>
                    </a:p>
                    <a:p>
                      <a:pPr algn="l">
                        <a:lnSpc>
                          <a:spcPts val="3359"/>
                        </a:lnSpc>
                      </a:pP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r>
              <a:tr h="442187">
                <a:tc>
                  <a:txBody>
                    <a:bodyPr anchor="t" rtlCol="false"/>
                    <a:lstStyle/>
                    <a:p>
                      <a:pPr algn="l">
                        <a:lnSpc>
                          <a:spcPts val="1920"/>
                        </a:lnSpc>
                        <a:defRPr/>
                      </a:pPr>
                      <a:r>
                        <a:rPr lang="en-US" sz="1600">
                          <a:solidFill>
                            <a:srgbClr val="000000"/>
                          </a:solidFill>
                          <a:latin typeface="Times New Roman"/>
                        </a:rPr>
                        <a:t>BATTERY</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LiFePo4 8S1P 24V</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190g</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vMerge="true">
                  <a:txBody>
                    <a:bodyPr anchor="t" rtlCol="false"/>
                    <a:lstStyle/>
                    <a:p>
                      <a:pPr algn="l">
                        <a:lnSpc>
                          <a:spcPts val="2208"/>
                        </a:lnSpc>
                        <a:defRPr/>
                      </a:pPr>
                      <a:r>
                        <a:rPr lang="en-US" sz="1600">
                          <a:solidFill>
                            <a:srgbClr val="000000"/>
                          </a:solidFill>
                          <a:latin typeface="Times New Roman"/>
                        </a:rPr>
                        <a:t>The rover can operate for approximately 1 hours using its onboard power unit for Science mission.</a:t>
                      </a:r>
                      <a:endParaRPr lang="en-US" sz="1100"/>
                    </a:p>
                    <a:p>
                      <a:pPr algn="l">
                        <a:lnSpc>
                          <a:spcPts val="3359"/>
                        </a:lnSpc>
                      </a:pP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r>
              <a:tr h="619121">
                <a:tc>
                  <a:txBody>
                    <a:bodyPr anchor="t" rtlCol="false"/>
                    <a:lstStyle/>
                    <a:p>
                      <a:pPr algn="l">
                        <a:lnSpc>
                          <a:spcPts val="1920"/>
                        </a:lnSpc>
                        <a:defRPr/>
                      </a:pPr>
                      <a:r>
                        <a:rPr lang="en-US" sz="1600">
                          <a:solidFill>
                            <a:srgbClr val="000000"/>
                          </a:solidFill>
                          <a:latin typeface="Times New Roman"/>
                        </a:rPr>
                        <a:t>REAGENTS</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2xTest tubes 50ml </a:t>
                      </a:r>
                      <a:endParaRPr lang="en-US" sz="1100"/>
                    </a:p>
                    <a:p>
                      <a:pPr algn="l">
                        <a:lnSpc>
                          <a:spcPts val="1920"/>
                        </a:lnSpc>
                      </a:pPr>
                      <a:r>
                        <a:rPr lang="en-US" sz="1600">
                          <a:solidFill>
                            <a:srgbClr val="000000"/>
                          </a:solidFill>
                          <a:latin typeface="Times New Roman"/>
                        </a:rPr>
                        <a:t>one  tank 300ml </a:t>
                      </a: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200g</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vMerge="true">
                  <a:txBody>
                    <a:bodyPr anchor="t" rtlCol="false"/>
                    <a:lstStyle/>
                    <a:p>
                      <a:pPr algn="l">
                        <a:lnSpc>
                          <a:spcPts val="2208"/>
                        </a:lnSpc>
                        <a:defRPr/>
                      </a:pPr>
                      <a:r>
                        <a:rPr lang="en-US" sz="1600">
                          <a:solidFill>
                            <a:srgbClr val="000000"/>
                          </a:solidFill>
                          <a:latin typeface="Times New Roman"/>
                        </a:rPr>
                        <a:t>The rover can operate for approximately 1 hours using its onboard power unit for Science mission.</a:t>
                      </a:r>
                      <a:endParaRPr lang="en-US" sz="1100"/>
                    </a:p>
                    <a:p>
                      <a:pPr algn="l">
                        <a:lnSpc>
                          <a:spcPts val="3359"/>
                        </a:lnSpc>
                      </a:pP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r>
              <a:tr h="864705">
                <a:tc>
                  <a:txBody>
                    <a:bodyPr anchor="t" rtlCol="false"/>
                    <a:lstStyle/>
                    <a:p>
                      <a:pPr algn="l">
                        <a:lnSpc>
                          <a:spcPts val="1920"/>
                        </a:lnSpc>
                        <a:defRPr/>
                      </a:pPr>
                      <a:r>
                        <a:rPr lang="en-US" sz="1600">
                          <a:solidFill>
                            <a:srgbClr val="000000"/>
                          </a:solidFill>
                          <a:latin typeface="Times New Roman"/>
                        </a:rPr>
                        <a:t>PUMPS</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3xVMA447 PUMP</a:t>
                      </a:r>
                      <a:endParaRPr lang="en-US" sz="1100"/>
                    </a:p>
                    <a:p>
                      <a:pPr algn="l">
                        <a:lnSpc>
                          <a:spcPts val="1920"/>
                        </a:lnSpc>
                      </a:pPr>
                      <a:r>
                        <a:rPr lang="en-US" sz="1600">
                          <a:solidFill>
                            <a:srgbClr val="000000"/>
                          </a:solidFill>
                          <a:latin typeface="Times New Roman"/>
                        </a:rPr>
                        <a:t>Flow rate;&gt;=39ml/min</a:t>
                      </a:r>
                    </a:p>
                    <a:p>
                      <a:pPr algn="l">
                        <a:lnSpc>
                          <a:spcPts val="1920"/>
                        </a:lnSpc>
                      </a:pPr>
                      <a:r>
                        <a:rPr lang="en-US" sz="1600">
                          <a:solidFill>
                            <a:srgbClr val="000000"/>
                          </a:solidFill>
                          <a:latin typeface="Times New Roman"/>
                        </a:rPr>
                        <a:t>Power supply: 6V DC/5W</a:t>
                      </a: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387g</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vMerge="true">
                  <a:txBody>
                    <a:bodyPr anchor="t" rtlCol="false"/>
                    <a:lstStyle/>
                    <a:p>
                      <a:pPr algn="l">
                        <a:lnSpc>
                          <a:spcPts val="2208"/>
                        </a:lnSpc>
                        <a:defRPr/>
                      </a:pPr>
                      <a:r>
                        <a:rPr lang="en-US" sz="1600">
                          <a:solidFill>
                            <a:srgbClr val="000000"/>
                          </a:solidFill>
                          <a:latin typeface="Times New Roman"/>
                        </a:rPr>
                        <a:t>The rover can operate for approximately 1 hours using its onboard power unit for Science mission.</a:t>
                      </a:r>
                      <a:endParaRPr lang="en-US" sz="1100"/>
                    </a:p>
                    <a:p>
                      <a:pPr algn="l">
                        <a:lnSpc>
                          <a:spcPts val="3359"/>
                        </a:lnSpc>
                      </a:pP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r>
              <a:tr h="442187">
                <a:tc>
                  <a:txBody>
                    <a:bodyPr anchor="t" rtlCol="false"/>
                    <a:lstStyle/>
                    <a:p>
                      <a:pPr algn="l">
                        <a:lnSpc>
                          <a:spcPts val="1920"/>
                        </a:lnSpc>
                        <a:defRPr/>
                      </a:pPr>
                      <a:r>
                        <a:rPr lang="en-US" sz="1600">
                          <a:solidFill>
                            <a:srgbClr val="000000"/>
                          </a:solidFill>
                          <a:latin typeface="Times New Roman"/>
                        </a:rPr>
                        <a:t>FUNNEL</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3D printed PLA</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900g</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vMerge="true">
                  <a:txBody>
                    <a:bodyPr anchor="t" rtlCol="false"/>
                    <a:lstStyle/>
                    <a:p>
                      <a:pPr algn="l">
                        <a:lnSpc>
                          <a:spcPts val="2208"/>
                        </a:lnSpc>
                        <a:defRPr/>
                      </a:pPr>
                      <a:r>
                        <a:rPr lang="en-US" sz="1600">
                          <a:solidFill>
                            <a:srgbClr val="000000"/>
                          </a:solidFill>
                          <a:latin typeface="Times New Roman"/>
                        </a:rPr>
                        <a:t>The rover can operate for approximately 1 hours using its onboard power unit for Science mission.</a:t>
                      </a:r>
                      <a:endParaRPr lang="en-US" sz="1100"/>
                    </a:p>
                    <a:p>
                      <a:pPr algn="l">
                        <a:lnSpc>
                          <a:spcPts val="3359"/>
                        </a:lnSpc>
                      </a:pP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r>
              <a:tr h="442187">
                <a:tc>
                  <a:txBody>
                    <a:bodyPr anchor="t" rtlCol="false"/>
                    <a:lstStyle/>
                    <a:p>
                      <a:pPr algn="l">
                        <a:lnSpc>
                          <a:spcPts val="1920"/>
                        </a:lnSpc>
                        <a:defRPr/>
                      </a:pPr>
                      <a:r>
                        <a:rPr lang="en-US" sz="1600">
                          <a:solidFill>
                            <a:srgbClr val="000000"/>
                          </a:solidFill>
                          <a:latin typeface="Times New Roman"/>
                        </a:rPr>
                        <a:t>RESERVOIR</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3D printed PLA</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500g</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vMerge="true">
                  <a:txBody>
                    <a:bodyPr anchor="t" rtlCol="false"/>
                    <a:lstStyle/>
                    <a:p>
                      <a:pPr algn="l">
                        <a:lnSpc>
                          <a:spcPts val="2208"/>
                        </a:lnSpc>
                        <a:defRPr/>
                      </a:pPr>
                      <a:r>
                        <a:rPr lang="en-US" sz="1600">
                          <a:solidFill>
                            <a:srgbClr val="000000"/>
                          </a:solidFill>
                          <a:latin typeface="Times New Roman"/>
                        </a:rPr>
                        <a:t>The rover can operate for approximately 1 hours using its onboard power unit for Science mission.</a:t>
                      </a:r>
                      <a:endParaRPr lang="en-US" sz="1100"/>
                    </a:p>
                    <a:p>
                      <a:pPr algn="l">
                        <a:lnSpc>
                          <a:spcPts val="3359"/>
                        </a:lnSpc>
                      </a:pP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r>
              <a:tr h="485569">
                <a:tc>
                  <a:txBody>
                    <a:bodyPr anchor="t" rtlCol="false"/>
                    <a:lstStyle/>
                    <a:p>
                      <a:pPr algn="l">
                        <a:lnSpc>
                          <a:spcPts val="1920"/>
                        </a:lnSpc>
                        <a:defRPr/>
                      </a:pPr>
                      <a:r>
                        <a:rPr lang="en-US" sz="1600">
                          <a:solidFill>
                            <a:srgbClr val="000000"/>
                          </a:solidFill>
                          <a:latin typeface="Times New Roman"/>
                        </a:rPr>
                        <a:t>SPECTROMETER</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AS7341 Visible Light Sensor 5V</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a:txBody>
                    <a:bodyPr anchor="t" rtlCol="false"/>
                    <a:lstStyle/>
                    <a:p>
                      <a:pPr algn="l">
                        <a:lnSpc>
                          <a:spcPts val="1920"/>
                        </a:lnSpc>
                        <a:defRPr/>
                      </a:pPr>
                      <a:r>
                        <a:rPr lang="en-US" sz="1600">
                          <a:solidFill>
                            <a:srgbClr val="000000"/>
                          </a:solidFill>
                          <a:latin typeface="Times New Roman"/>
                        </a:rPr>
                        <a:t>7g</a:t>
                      </a:r>
                      <a:endParaRPr lang="en-US" sz="1100"/>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c vMerge="true">
                  <a:txBody>
                    <a:bodyPr anchor="t" rtlCol="false"/>
                    <a:lstStyle/>
                    <a:p>
                      <a:pPr algn="l">
                        <a:lnSpc>
                          <a:spcPts val="2208"/>
                        </a:lnSpc>
                        <a:defRPr/>
                      </a:pPr>
                      <a:r>
                        <a:rPr lang="en-US" sz="1600">
                          <a:solidFill>
                            <a:srgbClr val="000000"/>
                          </a:solidFill>
                          <a:latin typeface="Times New Roman"/>
                        </a:rPr>
                        <a:t>The rover can operate for approximately 1 hours using its onboard power unit for Science mission.</a:t>
                      </a:r>
                      <a:endParaRPr lang="en-US" sz="1100"/>
                    </a:p>
                    <a:p>
                      <a:pPr algn="l">
                        <a:lnSpc>
                          <a:spcPts val="3359"/>
                        </a:lnSpc>
                      </a:pPr>
                    </a:p>
                  </a:txBody>
                  <a:tcPr marL="91425" marR="91425" marT="91425" marB="914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FEFEF"/>
                    </a:solidFill>
                  </a:tcPr>
                </a:tc>
              </a:tr>
            </a:tbl>
          </a:graphicData>
        </a:graphic>
      </p:graphicFrame>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3" y="2514825"/>
            <a:ext cx="4919028" cy="3141076"/>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Ground station equipment and communication system:</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‹28›</a:t>
            </a:r>
          </a:p>
        </p:txBody>
      </p:sp>
      <p:sp>
        <p:nvSpPr>
          <p:cNvPr name="TextBox 5" id="5"/>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7" id="7"/>
          <p:cNvSpPr txBox="true"/>
          <p:nvPr/>
        </p:nvSpPr>
        <p:spPr>
          <a:xfrm rot="0">
            <a:off x="5827085" y="2457675"/>
            <a:ext cx="11432215" cy="5086350"/>
          </a:xfrm>
          <a:prstGeom prst="rect">
            <a:avLst/>
          </a:prstGeom>
        </p:spPr>
        <p:txBody>
          <a:bodyPr anchor="t" rtlCol="false" tIns="0" lIns="0" bIns="0" rIns="0">
            <a:spAutoFit/>
          </a:bodyPr>
          <a:lstStyle/>
          <a:p>
            <a:pPr>
              <a:lnSpc>
                <a:spcPts val="3359"/>
              </a:lnSpc>
              <a:spcBef>
                <a:spcPct val="0"/>
              </a:spcBef>
            </a:pPr>
            <a:r>
              <a:rPr lang="en-US" sz="2799">
                <a:solidFill>
                  <a:srgbClr val="FFFFFF"/>
                </a:solidFill>
                <a:latin typeface="Arial"/>
              </a:rPr>
              <a:t>Communication system consist of NRF24 transceiver and receiver to communicate with rover. At the operator station, we use a Python application and Xbox controller for rover control. Data is sent from the application to the rover via COM port. The rover's visual section collects video data from two cameras, aiding in mission tasks. Additionally, an analog video transmission system can also be used at the 5.8 GHz frequency. This system was chosen because it fully meets the required assumptions and, at the same time, is a great development platform for further work. The advantage of the system is good performance and low power consumption. The disadvantages, however, are difficult configuration and the possibility of interference with other devices in the 2.4 GHz and 5.8 GHz bands.</a:t>
            </a:r>
          </a:p>
        </p:txBody>
      </p:sp>
      <p:sp>
        <p:nvSpPr>
          <p:cNvPr name="Freeform 8" id="8"/>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3" y="2514825"/>
            <a:ext cx="4919028" cy="3141076"/>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Ground station equipment and communication system:</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5" id="5"/>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‹29›</a:t>
            </a:r>
          </a:p>
        </p:txBody>
      </p:sp>
      <p:sp>
        <p:nvSpPr>
          <p:cNvPr name="TextBox 6" id="6"/>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TextBox 7" id="7"/>
          <p:cNvSpPr txBox="true"/>
          <p:nvPr/>
        </p:nvSpPr>
        <p:spPr>
          <a:xfrm rot="0">
            <a:off x="5813975" y="2457675"/>
            <a:ext cx="11445325" cy="2990850"/>
          </a:xfrm>
          <a:prstGeom prst="rect">
            <a:avLst/>
          </a:prstGeom>
        </p:spPr>
        <p:txBody>
          <a:bodyPr anchor="t" rtlCol="false" tIns="0" lIns="0" bIns="0" rIns="0">
            <a:spAutoFit/>
          </a:bodyPr>
          <a:lstStyle/>
          <a:p>
            <a:pPr>
              <a:lnSpc>
                <a:spcPts val="3359"/>
              </a:lnSpc>
              <a:spcBef>
                <a:spcPct val="0"/>
              </a:spcBef>
            </a:pPr>
            <a:r>
              <a:rPr lang="en-US" sz="2799">
                <a:solidFill>
                  <a:srgbClr val="FFFFFF"/>
                </a:solidFill>
                <a:latin typeface="Arial"/>
              </a:rPr>
              <a:t>The basis for the creation of the communication system and ground station was to create a system that would meet the set requirements for coverage, while being easy to use and create the system and software. In addition, our priority was to create the system in such a way that it would be easily expandable. The application was created so that it would be pretty and display as much of the necessary information used to control the rover's analog from the operator station as possible. </a:t>
            </a:r>
          </a:p>
        </p:txBody>
      </p:sp>
      <p:sp>
        <p:nvSpPr>
          <p:cNvPr name="Freeform 8" id="8"/>
          <p:cNvSpPr/>
          <p:nvPr/>
        </p:nvSpPr>
        <p:spPr>
          <a:xfrm flipH="false" flipV="false" rot="0">
            <a:off x="490948" y="6834513"/>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714825" y="981475"/>
            <a:ext cx="16858350" cy="962550"/>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TEAM INFO</a:t>
            </a:r>
          </a:p>
        </p:txBody>
      </p:sp>
      <p:sp>
        <p:nvSpPr>
          <p:cNvPr name="TextBox 4" id="4"/>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‹3›</a:t>
            </a:r>
          </a:p>
        </p:txBody>
      </p:sp>
      <p:sp>
        <p:nvSpPr>
          <p:cNvPr name="TextBox 5" id="5"/>
          <p:cNvSpPr txBox="true"/>
          <p:nvPr/>
        </p:nvSpPr>
        <p:spPr>
          <a:xfrm rot="0">
            <a:off x="1142375" y="2514825"/>
            <a:ext cx="3834750" cy="16639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Academic</a:t>
            </a:r>
          </a:p>
          <a:p>
            <a:pPr algn="l">
              <a:lnSpc>
                <a:spcPts val="5759"/>
              </a:lnSpc>
            </a:pPr>
            <a:r>
              <a:rPr lang="en-US" sz="4800" spc="44">
                <a:solidFill>
                  <a:srgbClr val="F2F2F2"/>
                </a:solidFill>
                <a:latin typeface="TT Rounds Condensed Bold"/>
              </a:rPr>
              <a:t>Institution:</a:t>
            </a:r>
          </a:p>
        </p:txBody>
      </p:sp>
      <p:sp>
        <p:nvSpPr>
          <p:cNvPr name="TextBox 6" id="6"/>
          <p:cNvSpPr txBox="true"/>
          <p:nvPr/>
        </p:nvSpPr>
        <p:spPr>
          <a:xfrm rot="0">
            <a:off x="1142375" y="5361425"/>
            <a:ext cx="3834750" cy="16639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Academic</a:t>
            </a:r>
          </a:p>
          <a:p>
            <a:pPr algn="l">
              <a:lnSpc>
                <a:spcPts val="5759"/>
              </a:lnSpc>
            </a:pPr>
            <a:r>
              <a:rPr lang="en-US" sz="4800" spc="44">
                <a:solidFill>
                  <a:srgbClr val="F2F2F2"/>
                </a:solidFill>
                <a:latin typeface="TT Rounds Condensed Bold"/>
              </a:rPr>
              <a:t>Consultant:</a:t>
            </a:r>
          </a:p>
        </p:txBody>
      </p:sp>
      <p:grpSp>
        <p:nvGrpSpPr>
          <p:cNvPr name="Group 7" id="7"/>
          <p:cNvGrpSpPr/>
          <p:nvPr/>
        </p:nvGrpSpPr>
        <p:grpSpPr>
          <a:xfrm rot="0">
            <a:off x="5813975" y="2730975"/>
            <a:ext cx="11728050" cy="1331950"/>
            <a:chOff x="0" y="0"/>
            <a:chExt cx="15637400" cy="1775933"/>
          </a:xfrm>
        </p:grpSpPr>
        <p:sp>
          <p:nvSpPr>
            <p:cNvPr name="Freeform 8" id="8"/>
            <p:cNvSpPr/>
            <p:nvPr/>
          </p:nvSpPr>
          <p:spPr>
            <a:xfrm flipH="false" flipV="false" rot="0">
              <a:off x="0" y="0"/>
              <a:ext cx="15637383" cy="1775902"/>
            </a:xfrm>
            <a:custGeom>
              <a:avLst/>
              <a:gdLst/>
              <a:ahLst/>
              <a:cxnLst/>
              <a:rect r="r" b="b" t="t" l="l"/>
              <a:pathLst>
                <a:path h="1775902" w="15637383">
                  <a:moveTo>
                    <a:pt x="12700" y="0"/>
                  </a:moveTo>
                  <a:lnTo>
                    <a:pt x="15624683" y="0"/>
                  </a:lnTo>
                  <a:cubicBezTo>
                    <a:pt x="15631669" y="0"/>
                    <a:pt x="15637383" y="9289"/>
                    <a:pt x="15637383" y="20643"/>
                  </a:cubicBezTo>
                  <a:lnTo>
                    <a:pt x="15637383" y="1755260"/>
                  </a:lnTo>
                  <a:cubicBezTo>
                    <a:pt x="15637383" y="1766613"/>
                    <a:pt x="15631669" y="1775902"/>
                    <a:pt x="15624683" y="1775902"/>
                  </a:cubicBezTo>
                  <a:lnTo>
                    <a:pt x="12700" y="1775902"/>
                  </a:lnTo>
                  <a:cubicBezTo>
                    <a:pt x="5715" y="1775902"/>
                    <a:pt x="0" y="1766613"/>
                    <a:pt x="0" y="1755260"/>
                  </a:cubicBezTo>
                  <a:lnTo>
                    <a:pt x="0" y="20643"/>
                  </a:lnTo>
                  <a:cubicBezTo>
                    <a:pt x="0" y="9289"/>
                    <a:pt x="5715" y="0"/>
                    <a:pt x="12700" y="0"/>
                  </a:cubicBezTo>
                  <a:moveTo>
                    <a:pt x="12700" y="41286"/>
                  </a:moveTo>
                  <a:lnTo>
                    <a:pt x="12700" y="20643"/>
                  </a:lnTo>
                  <a:lnTo>
                    <a:pt x="25400" y="20643"/>
                  </a:lnTo>
                  <a:lnTo>
                    <a:pt x="25400" y="1755260"/>
                  </a:lnTo>
                  <a:lnTo>
                    <a:pt x="12700" y="1755260"/>
                  </a:lnTo>
                  <a:lnTo>
                    <a:pt x="12700" y="1734617"/>
                  </a:lnTo>
                  <a:lnTo>
                    <a:pt x="15624683" y="1734617"/>
                  </a:lnTo>
                  <a:lnTo>
                    <a:pt x="15624683" y="1755260"/>
                  </a:lnTo>
                  <a:lnTo>
                    <a:pt x="15611983" y="1755260"/>
                  </a:lnTo>
                  <a:lnTo>
                    <a:pt x="15611983" y="20643"/>
                  </a:lnTo>
                  <a:lnTo>
                    <a:pt x="15624683" y="20643"/>
                  </a:lnTo>
                  <a:lnTo>
                    <a:pt x="15624683" y="41286"/>
                  </a:lnTo>
                  <a:lnTo>
                    <a:pt x="12700" y="41286"/>
                  </a:lnTo>
                  <a:close/>
                </a:path>
              </a:pathLst>
            </a:custGeom>
            <a:solidFill>
              <a:srgbClr val="56B5BF"/>
            </a:solidFill>
          </p:spPr>
        </p:sp>
      </p:grpSp>
      <p:grpSp>
        <p:nvGrpSpPr>
          <p:cNvPr name="Group 9" id="9"/>
          <p:cNvGrpSpPr/>
          <p:nvPr/>
        </p:nvGrpSpPr>
        <p:grpSpPr>
          <a:xfrm rot="0">
            <a:off x="5813975" y="5525675"/>
            <a:ext cx="11728050" cy="1175343"/>
            <a:chOff x="0" y="0"/>
            <a:chExt cx="15637400" cy="1567125"/>
          </a:xfrm>
        </p:grpSpPr>
        <p:sp>
          <p:nvSpPr>
            <p:cNvPr name="Freeform 10" id="10"/>
            <p:cNvSpPr/>
            <p:nvPr/>
          </p:nvSpPr>
          <p:spPr>
            <a:xfrm flipH="false" flipV="false" rot="0">
              <a:off x="0" y="0"/>
              <a:ext cx="15637383" cy="1567097"/>
            </a:xfrm>
            <a:custGeom>
              <a:avLst/>
              <a:gdLst/>
              <a:ahLst/>
              <a:cxnLst/>
              <a:rect r="r" b="b" t="t" l="l"/>
              <a:pathLst>
                <a:path h="1567097" w="15637383">
                  <a:moveTo>
                    <a:pt x="12700" y="0"/>
                  </a:moveTo>
                  <a:lnTo>
                    <a:pt x="15624683" y="0"/>
                  </a:lnTo>
                  <a:cubicBezTo>
                    <a:pt x="15631669" y="0"/>
                    <a:pt x="15637383" y="8197"/>
                    <a:pt x="15637383" y="18216"/>
                  </a:cubicBezTo>
                  <a:lnTo>
                    <a:pt x="15637383" y="1548882"/>
                  </a:lnTo>
                  <a:cubicBezTo>
                    <a:pt x="15637383" y="1558900"/>
                    <a:pt x="15631669" y="1567097"/>
                    <a:pt x="15624683" y="1567097"/>
                  </a:cubicBezTo>
                  <a:lnTo>
                    <a:pt x="12700" y="1567097"/>
                  </a:lnTo>
                  <a:cubicBezTo>
                    <a:pt x="5715" y="1567097"/>
                    <a:pt x="0" y="1558900"/>
                    <a:pt x="0" y="1548882"/>
                  </a:cubicBezTo>
                  <a:lnTo>
                    <a:pt x="0" y="18216"/>
                  </a:lnTo>
                  <a:cubicBezTo>
                    <a:pt x="0" y="8197"/>
                    <a:pt x="5715" y="0"/>
                    <a:pt x="12700" y="0"/>
                  </a:cubicBezTo>
                  <a:moveTo>
                    <a:pt x="12700" y="36431"/>
                  </a:moveTo>
                  <a:lnTo>
                    <a:pt x="12700" y="18216"/>
                  </a:lnTo>
                  <a:lnTo>
                    <a:pt x="25400" y="18216"/>
                  </a:lnTo>
                  <a:lnTo>
                    <a:pt x="25400" y="1548882"/>
                  </a:lnTo>
                  <a:lnTo>
                    <a:pt x="12700" y="1548882"/>
                  </a:lnTo>
                  <a:lnTo>
                    <a:pt x="12700" y="1530666"/>
                  </a:lnTo>
                  <a:lnTo>
                    <a:pt x="15624683" y="1530666"/>
                  </a:lnTo>
                  <a:lnTo>
                    <a:pt x="15624683" y="1548882"/>
                  </a:lnTo>
                  <a:lnTo>
                    <a:pt x="15611983" y="1548882"/>
                  </a:lnTo>
                  <a:lnTo>
                    <a:pt x="15611983" y="18216"/>
                  </a:lnTo>
                  <a:lnTo>
                    <a:pt x="15624683" y="18216"/>
                  </a:lnTo>
                  <a:lnTo>
                    <a:pt x="15624683" y="36431"/>
                  </a:lnTo>
                  <a:lnTo>
                    <a:pt x="12700" y="36431"/>
                  </a:lnTo>
                  <a:close/>
                </a:path>
              </a:pathLst>
            </a:custGeom>
            <a:solidFill>
              <a:srgbClr val="56B5BF"/>
            </a:solidFill>
          </p:spPr>
        </p:sp>
      </p:grpSp>
      <p:sp>
        <p:nvSpPr>
          <p:cNvPr name="Freeform 11" id="11"/>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12" id="12"/>
          <p:cNvSpPr txBox="true"/>
          <p:nvPr/>
        </p:nvSpPr>
        <p:spPr>
          <a:xfrm rot="0">
            <a:off x="7249286" y="2892125"/>
            <a:ext cx="8531093" cy="952500"/>
          </a:xfrm>
          <a:prstGeom prst="rect">
            <a:avLst/>
          </a:prstGeom>
        </p:spPr>
        <p:txBody>
          <a:bodyPr anchor="t" rtlCol="false" tIns="0" lIns="0" bIns="0" rIns="0">
            <a:spAutoFit/>
          </a:bodyPr>
          <a:lstStyle/>
          <a:p>
            <a:pPr algn="ctr">
              <a:lnSpc>
                <a:spcPts val="3599"/>
              </a:lnSpc>
            </a:pPr>
            <a:r>
              <a:rPr lang="en-US" sz="2999">
                <a:solidFill>
                  <a:srgbClr val="FFFFFF"/>
                </a:solidFill>
                <a:latin typeface="Arial"/>
              </a:rPr>
              <a:t>Rzeszów University of Technology</a:t>
            </a:r>
          </a:p>
          <a:p>
            <a:pPr algn="ctr">
              <a:lnSpc>
                <a:spcPts val="3599"/>
              </a:lnSpc>
              <a:spcBef>
                <a:spcPct val="0"/>
              </a:spcBef>
            </a:pPr>
            <a:r>
              <a:rPr lang="en-US" sz="2999">
                <a:solidFill>
                  <a:srgbClr val="FFFFFF"/>
                </a:solidFill>
                <a:latin typeface="Arial"/>
              </a:rPr>
              <a:t>Aleja Powstańców Warszawy 12, 35-959 Rzeszów</a:t>
            </a:r>
          </a:p>
        </p:txBody>
      </p:sp>
      <p:sp>
        <p:nvSpPr>
          <p:cNvPr name="TextBox 13" id="13"/>
          <p:cNvSpPr txBox="true"/>
          <p:nvPr/>
        </p:nvSpPr>
        <p:spPr>
          <a:xfrm rot="0">
            <a:off x="5845125" y="5563925"/>
            <a:ext cx="11728050" cy="981075"/>
          </a:xfrm>
          <a:prstGeom prst="rect">
            <a:avLst/>
          </a:prstGeom>
        </p:spPr>
        <p:txBody>
          <a:bodyPr anchor="t" rtlCol="false" tIns="0" lIns="0" bIns="0" rIns="0">
            <a:spAutoFit/>
          </a:bodyPr>
          <a:lstStyle/>
          <a:p>
            <a:pPr algn="ctr">
              <a:lnSpc>
                <a:spcPts val="3600"/>
              </a:lnSpc>
            </a:pPr>
            <a:r>
              <a:rPr lang="en-US" sz="3000">
                <a:solidFill>
                  <a:srgbClr val="FFFFFF"/>
                </a:solidFill>
                <a:latin typeface="Arial"/>
              </a:rPr>
              <a:t>PhD Tomasz Lis </a:t>
            </a:r>
          </a:p>
          <a:p>
            <a:pPr algn="ctr">
              <a:lnSpc>
                <a:spcPts val="3600"/>
              </a:lnSpc>
              <a:spcBef>
                <a:spcPct val="0"/>
              </a:spcBef>
            </a:pPr>
            <a:r>
              <a:rPr lang="en-US" sz="3000">
                <a:solidFill>
                  <a:srgbClr val="FFFFFF"/>
                </a:solidFill>
                <a:latin typeface="Arial"/>
              </a:rPr>
              <a:t>Email: list@prz.edu.pl</a:t>
            </a:r>
          </a:p>
        </p:txBody>
      </p:sp>
      <p:sp>
        <p:nvSpPr>
          <p:cNvPr name="Freeform 14" id="14"/>
          <p:cNvSpPr/>
          <p:nvPr/>
        </p:nvSpPr>
        <p:spPr>
          <a:xfrm flipH="false" flipV="false" rot="0">
            <a:off x="430588" y="7064664"/>
            <a:ext cx="3444962" cy="2957545"/>
          </a:xfrm>
          <a:custGeom>
            <a:avLst/>
            <a:gdLst/>
            <a:ahLst/>
            <a:cxnLst/>
            <a:rect r="r" b="b" t="t" l="l"/>
            <a:pathLst>
              <a:path h="2957545" w="3444962">
                <a:moveTo>
                  <a:pt x="0" y="0"/>
                </a:moveTo>
                <a:lnTo>
                  <a:pt x="3444962" y="0"/>
                </a:lnTo>
                <a:lnTo>
                  <a:pt x="3444962" y="2957545"/>
                </a:lnTo>
                <a:lnTo>
                  <a:pt x="0" y="2957545"/>
                </a:lnTo>
                <a:lnTo>
                  <a:pt x="0" y="0"/>
                </a:lnTo>
                <a:close/>
              </a:path>
            </a:pathLst>
          </a:custGeom>
          <a:blipFill>
            <a:blip r:embed="rId5"/>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3" y="5800651"/>
            <a:ext cx="3834750" cy="716964"/>
          </a:xfrm>
          <a:prstGeom prst="rect">
            <a:avLst/>
          </a:prstGeom>
        </p:spPr>
        <p:txBody>
          <a:bodyPr anchor="t" rtlCol="false" tIns="0" lIns="0" bIns="0" rIns="0">
            <a:spAutoFit/>
          </a:bodyPr>
          <a:lstStyle/>
          <a:p>
            <a:pPr algn="l">
              <a:lnSpc>
                <a:spcPts val="1920"/>
              </a:lnSpc>
            </a:pPr>
            <a:r>
              <a:rPr lang="en-US" sz="1600">
                <a:solidFill>
                  <a:srgbClr val="D9D9D9"/>
                </a:solidFill>
                <a:latin typeface="Arial"/>
              </a:rPr>
              <a:t>Visuals of the system </a:t>
            </a:r>
          </a:p>
          <a:p>
            <a:pPr algn="l">
              <a:lnSpc>
                <a:spcPts val="1920"/>
              </a:lnSpc>
            </a:pPr>
            <a:r>
              <a:rPr lang="en-US" sz="1600">
                <a:solidFill>
                  <a:srgbClr val="D9D9D9"/>
                </a:solidFill>
                <a:latin typeface="Arial"/>
              </a:rPr>
              <a:t>(2 photos/screenshots)</a:t>
            </a:r>
          </a:p>
        </p:txBody>
      </p:sp>
      <p:grpSp>
        <p:nvGrpSpPr>
          <p:cNvPr name="Group 4" id="4"/>
          <p:cNvGrpSpPr/>
          <p:nvPr/>
        </p:nvGrpSpPr>
        <p:grpSpPr>
          <a:xfrm rot="2700000">
            <a:off x="966518" y="6095450"/>
            <a:ext cx="168858" cy="165462"/>
            <a:chOff x="0" y="0"/>
            <a:chExt cx="225144" cy="220616"/>
          </a:xfrm>
        </p:grpSpPr>
        <p:sp>
          <p:nvSpPr>
            <p:cNvPr name="Freeform 5" id="5"/>
            <p:cNvSpPr/>
            <p:nvPr/>
          </p:nvSpPr>
          <p:spPr>
            <a:xfrm flipH="false" flipV="false" rot="0">
              <a:off x="0" y="0"/>
              <a:ext cx="225171" cy="220599"/>
            </a:xfrm>
            <a:custGeom>
              <a:avLst/>
              <a:gdLst/>
              <a:ahLst/>
              <a:cxnLst/>
              <a:rect r="r" b="b" t="t" l="l"/>
              <a:pathLst>
                <a:path h="220599" w="225171">
                  <a:moveTo>
                    <a:pt x="0" y="0"/>
                  </a:moveTo>
                  <a:lnTo>
                    <a:pt x="225171" y="0"/>
                  </a:lnTo>
                  <a:lnTo>
                    <a:pt x="225171" y="220599"/>
                  </a:lnTo>
                  <a:lnTo>
                    <a:pt x="0" y="220599"/>
                  </a:lnTo>
                  <a:close/>
                </a:path>
              </a:pathLst>
            </a:custGeom>
            <a:solidFill>
              <a:srgbClr val="F2F2F2"/>
            </a:solidFill>
          </p:spPr>
        </p:sp>
      </p:gr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1050950" y="7866000"/>
            <a:ext cx="2727914" cy="2341950"/>
          </a:xfrm>
          <a:custGeom>
            <a:avLst/>
            <a:gdLst/>
            <a:ahLst/>
            <a:cxnLst/>
            <a:rect r="r" b="b" t="t" l="l"/>
            <a:pathLst>
              <a:path h="2341950" w="2727914">
                <a:moveTo>
                  <a:pt x="0" y="0"/>
                </a:moveTo>
                <a:lnTo>
                  <a:pt x="2727914" y="0"/>
                </a:lnTo>
                <a:lnTo>
                  <a:pt x="2727914" y="2341950"/>
                </a:lnTo>
                <a:lnTo>
                  <a:pt x="0" y="2341950"/>
                </a:lnTo>
                <a:lnTo>
                  <a:pt x="0" y="0"/>
                </a:lnTo>
                <a:close/>
              </a:path>
            </a:pathLst>
          </a:custGeom>
          <a:blipFill>
            <a:blip r:embed="rId5"/>
            <a:stretch>
              <a:fillRect l="0" t="0" r="0" b="0"/>
            </a:stretch>
          </a:blipFill>
        </p:spPr>
      </p:sp>
      <p:sp>
        <p:nvSpPr>
          <p:cNvPr name="Freeform 8" id="8"/>
          <p:cNvSpPr/>
          <p:nvPr/>
        </p:nvSpPr>
        <p:spPr>
          <a:xfrm flipH="false" flipV="false" rot="0">
            <a:off x="9120860" y="1854815"/>
            <a:ext cx="8637656" cy="5089120"/>
          </a:xfrm>
          <a:custGeom>
            <a:avLst/>
            <a:gdLst/>
            <a:ahLst/>
            <a:cxnLst/>
            <a:rect r="r" b="b" t="t" l="l"/>
            <a:pathLst>
              <a:path h="5089120" w="8637656">
                <a:moveTo>
                  <a:pt x="0" y="0"/>
                </a:moveTo>
                <a:lnTo>
                  <a:pt x="8637656" y="0"/>
                </a:lnTo>
                <a:lnTo>
                  <a:pt x="8637656" y="5089120"/>
                </a:lnTo>
                <a:lnTo>
                  <a:pt x="0" y="5089120"/>
                </a:lnTo>
                <a:lnTo>
                  <a:pt x="0" y="0"/>
                </a:lnTo>
                <a:close/>
              </a:path>
            </a:pathLst>
          </a:custGeom>
          <a:blipFill>
            <a:blip r:embed="rId6"/>
            <a:stretch>
              <a:fillRect l="0" t="0" r="0" b="0"/>
            </a:stretch>
          </a:blipFill>
        </p:spPr>
      </p:sp>
      <p:sp>
        <p:nvSpPr>
          <p:cNvPr name="Freeform 9" id="9"/>
          <p:cNvSpPr/>
          <p:nvPr/>
        </p:nvSpPr>
        <p:spPr>
          <a:xfrm flipH="false" flipV="false" rot="0">
            <a:off x="4260835" y="4690733"/>
            <a:ext cx="4636527" cy="3750460"/>
          </a:xfrm>
          <a:custGeom>
            <a:avLst/>
            <a:gdLst/>
            <a:ahLst/>
            <a:cxnLst/>
            <a:rect r="r" b="b" t="t" l="l"/>
            <a:pathLst>
              <a:path h="3750460" w="4636527">
                <a:moveTo>
                  <a:pt x="0" y="0"/>
                </a:moveTo>
                <a:lnTo>
                  <a:pt x="4636527" y="0"/>
                </a:lnTo>
                <a:lnTo>
                  <a:pt x="4636527" y="3750460"/>
                </a:lnTo>
                <a:lnTo>
                  <a:pt x="0" y="3750460"/>
                </a:lnTo>
                <a:lnTo>
                  <a:pt x="0" y="0"/>
                </a:lnTo>
                <a:close/>
              </a:path>
            </a:pathLst>
          </a:custGeom>
          <a:blipFill>
            <a:blip r:embed="rId7"/>
            <a:stretch>
              <a:fillRect l="0" t="0" r="0" b="0"/>
            </a:stretch>
          </a:blipFill>
        </p:spPr>
      </p:sp>
      <p:sp>
        <p:nvSpPr>
          <p:cNvPr name="TextBox 10" id="10"/>
          <p:cNvSpPr txBox="true"/>
          <p:nvPr/>
        </p:nvSpPr>
        <p:spPr>
          <a:xfrm rot="0">
            <a:off x="1142373" y="2514825"/>
            <a:ext cx="4919028" cy="3141076"/>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Ground station equipment and communication system:</a:t>
            </a:r>
          </a:p>
        </p:txBody>
      </p:sp>
      <p:sp>
        <p:nvSpPr>
          <p:cNvPr name="TextBox 11" id="11"/>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‹30›</a:t>
            </a:r>
          </a:p>
        </p:txBody>
      </p:sp>
      <p:sp>
        <p:nvSpPr>
          <p:cNvPr name="TextBox 12" id="12"/>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3" y="2514825"/>
            <a:ext cx="4919028" cy="3141076"/>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Ground station equipment and communication system:</a:t>
            </a:r>
          </a:p>
        </p:txBody>
      </p:sp>
      <p:grpSp>
        <p:nvGrpSpPr>
          <p:cNvPr name="Group 4" id="4"/>
          <p:cNvGrpSpPr/>
          <p:nvPr/>
        </p:nvGrpSpPr>
        <p:grpSpPr>
          <a:xfrm rot="2700000">
            <a:off x="966518" y="6091686"/>
            <a:ext cx="168858" cy="165462"/>
            <a:chOff x="0" y="0"/>
            <a:chExt cx="225144" cy="220616"/>
          </a:xfrm>
        </p:grpSpPr>
        <p:sp>
          <p:nvSpPr>
            <p:cNvPr name="Freeform 5" id="5"/>
            <p:cNvSpPr/>
            <p:nvPr/>
          </p:nvSpPr>
          <p:spPr>
            <a:xfrm flipH="false" flipV="false" rot="0">
              <a:off x="0" y="0"/>
              <a:ext cx="225171" cy="220599"/>
            </a:xfrm>
            <a:custGeom>
              <a:avLst/>
              <a:gdLst/>
              <a:ahLst/>
              <a:cxnLst/>
              <a:rect r="r" b="b" t="t" l="l"/>
              <a:pathLst>
                <a:path h="220599" w="225171">
                  <a:moveTo>
                    <a:pt x="0" y="0"/>
                  </a:moveTo>
                  <a:lnTo>
                    <a:pt x="225171" y="0"/>
                  </a:lnTo>
                  <a:lnTo>
                    <a:pt x="225171" y="220599"/>
                  </a:lnTo>
                  <a:lnTo>
                    <a:pt x="0" y="220599"/>
                  </a:lnTo>
                  <a:close/>
                </a:path>
              </a:pathLst>
            </a:custGeom>
            <a:solidFill>
              <a:srgbClr val="F2F2F2"/>
            </a:solidFill>
          </p:spPr>
        </p:sp>
      </p:grpSp>
      <p:sp>
        <p:nvSpPr>
          <p:cNvPr name="TextBox 6" id="6"/>
          <p:cNvSpPr txBox="true"/>
          <p:nvPr/>
        </p:nvSpPr>
        <p:spPr>
          <a:xfrm rot="0">
            <a:off x="1169147" y="5779126"/>
            <a:ext cx="3834750" cy="752475"/>
          </a:xfrm>
          <a:prstGeom prst="rect">
            <a:avLst/>
          </a:prstGeom>
        </p:spPr>
        <p:txBody>
          <a:bodyPr anchor="t" rtlCol="false" tIns="0" lIns="0" bIns="0" rIns="0">
            <a:spAutoFit/>
          </a:bodyPr>
          <a:lstStyle/>
          <a:p>
            <a:pPr algn="l">
              <a:lnSpc>
                <a:spcPts val="1920"/>
              </a:lnSpc>
            </a:pPr>
            <a:r>
              <a:rPr lang="en-US" sz="1600">
                <a:solidFill>
                  <a:srgbClr val="D9D9D9"/>
                </a:solidFill>
                <a:latin typeface="Arial"/>
              </a:rPr>
              <a:t>Technical Specifications including resilience to noise and communication range (3-5 sentences)</a:t>
            </a:r>
          </a:p>
        </p:txBody>
      </p:sp>
      <p:sp>
        <p:nvSpPr>
          <p:cNvPr name="TextBox 7" id="7"/>
          <p:cNvSpPr txBox="true"/>
          <p:nvPr/>
        </p:nvSpPr>
        <p:spPr>
          <a:xfrm rot="0">
            <a:off x="1142375" y="6654825"/>
            <a:ext cx="4065750" cy="717450"/>
          </a:xfrm>
          <a:prstGeom prst="rect">
            <a:avLst/>
          </a:prstGeom>
        </p:spPr>
        <p:txBody>
          <a:bodyPr anchor="t" rtlCol="false" tIns="0" lIns="0" bIns="0" rIns="0">
            <a:spAutoFit/>
          </a:bodyPr>
          <a:lstStyle/>
          <a:p>
            <a:pPr algn="l">
              <a:lnSpc>
                <a:spcPts val="1920"/>
              </a:lnSpc>
            </a:pPr>
            <a:r>
              <a:rPr lang="en-US" sz="1600">
                <a:solidFill>
                  <a:srgbClr val="D9D9D9"/>
                </a:solidFill>
                <a:latin typeface="Arial"/>
              </a:rPr>
              <a:t>Discuss the system's adequacy for its role in competition missions. (3-5 sentences)</a:t>
            </a:r>
          </a:p>
        </p:txBody>
      </p:sp>
      <p:grpSp>
        <p:nvGrpSpPr>
          <p:cNvPr name="Group 8" id="8"/>
          <p:cNvGrpSpPr/>
          <p:nvPr/>
        </p:nvGrpSpPr>
        <p:grpSpPr>
          <a:xfrm rot="2700000">
            <a:off x="966518" y="6949632"/>
            <a:ext cx="168858" cy="165462"/>
            <a:chOff x="0" y="0"/>
            <a:chExt cx="225144" cy="220616"/>
          </a:xfrm>
        </p:grpSpPr>
        <p:sp>
          <p:nvSpPr>
            <p:cNvPr name="Freeform 9" id="9"/>
            <p:cNvSpPr/>
            <p:nvPr/>
          </p:nvSpPr>
          <p:spPr>
            <a:xfrm flipH="false" flipV="false" rot="0">
              <a:off x="0" y="0"/>
              <a:ext cx="225171" cy="220599"/>
            </a:xfrm>
            <a:custGeom>
              <a:avLst/>
              <a:gdLst/>
              <a:ahLst/>
              <a:cxnLst/>
              <a:rect r="r" b="b" t="t" l="l"/>
              <a:pathLst>
                <a:path h="220599" w="225171">
                  <a:moveTo>
                    <a:pt x="0" y="0"/>
                  </a:moveTo>
                  <a:lnTo>
                    <a:pt x="225171" y="0"/>
                  </a:lnTo>
                  <a:lnTo>
                    <a:pt x="225171" y="220599"/>
                  </a:lnTo>
                  <a:lnTo>
                    <a:pt x="0" y="220599"/>
                  </a:lnTo>
                  <a:close/>
                </a:path>
              </a:pathLst>
            </a:custGeom>
            <a:solidFill>
              <a:srgbClr val="F2F2F2"/>
            </a:solidFill>
          </p:spPr>
        </p:sp>
      </p:grpSp>
      <p:sp>
        <p:nvSpPr>
          <p:cNvPr name="TextBox 10" id="10"/>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‹31›</a:t>
            </a:r>
          </a:p>
        </p:txBody>
      </p:sp>
      <p:sp>
        <p:nvSpPr>
          <p:cNvPr name="TextBox 11" id="11"/>
          <p:cNvSpPr txBox="true"/>
          <p:nvPr/>
        </p:nvSpPr>
        <p:spPr>
          <a:xfrm rot="0">
            <a:off x="684345" y="848135"/>
            <a:ext cx="6031544" cy="1072950"/>
          </a:xfrm>
          <a:prstGeom prst="rect">
            <a:avLst/>
          </a:prstGeom>
        </p:spPr>
        <p:txBody>
          <a:bodyPr anchor="t" rtlCol="false" tIns="0" lIns="0" bIns="0" rIns="0">
            <a:spAutoFit/>
          </a:bodyPr>
          <a:lstStyle/>
          <a:p>
            <a:pPr algn="l">
              <a:lnSpc>
                <a:spcPts val="8640"/>
              </a:lnSpc>
            </a:pPr>
            <a:r>
              <a:rPr lang="en-US" sz="7200" spc="67">
                <a:solidFill>
                  <a:srgbClr val="F2F2F2"/>
                </a:solidFill>
                <a:latin typeface="TT Rounds Condensed Bold"/>
              </a:rPr>
              <a:t>ROVER DESIGN</a:t>
            </a:r>
          </a:p>
        </p:txBody>
      </p:sp>
      <p:sp>
        <p:nvSpPr>
          <p:cNvPr name="Freeform 12" id="12"/>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13" id="13"/>
          <p:cNvSpPr/>
          <p:nvPr/>
        </p:nvSpPr>
        <p:spPr>
          <a:xfrm flipH="false" flipV="false" rot="0">
            <a:off x="1050950" y="7866000"/>
            <a:ext cx="2727914" cy="2341950"/>
          </a:xfrm>
          <a:custGeom>
            <a:avLst/>
            <a:gdLst/>
            <a:ahLst/>
            <a:cxnLst/>
            <a:rect r="r" b="b" t="t" l="l"/>
            <a:pathLst>
              <a:path h="2341950" w="2727914">
                <a:moveTo>
                  <a:pt x="0" y="0"/>
                </a:moveTo>
                <a:lnTo>
                  <a:pt x="2727914" y="0"/>
                </a:lnTo>
                <a:lnTo>
                  <a:pt x="2727914" y="2341950"/>
                </a:lnTo>
                <a:lnTo>
                  <a:pt x="0" y="2341950"/>
                </a:lnTo>
                <a:lnTo>
                  <a:pt x="0" y="0"/>
                </a:lnTo>
                <a:close/>
              </a:path>
            </a:pathLst>
          </a:custGeom>
          <a:blipFill>
            <a:blip r:embed="rId5"/>
            <a:stretch>
              <a:fillRect l="0" t="0" r="0" b="0"/>
            </a:stretch>
          </a:blipFill>
        </p:spPr>
      </p:sp>
      <p:sp>
        <p:nvSpPr>
          <p:cNvPr name="TextBox 14" id="14"/>
          <p:cNvSpPr txBox="true"/>
          <p:nvPr/>
        </p:nvSpPr>
        <p:spPr>
          <a:xfrm rot="0">
            <a:off x="6775442" y="3149700"/>
            <a:ext cx="10933112" cy="5086350"/>
          </a:xfrm>
          <a:prstGeom prst="rect">
            <a:avLst/>
          </a:prstGeom>
        </p:spPr>
        <p:txBody>
          <a:bodyPr anchor="t" rtlCol="false" tIns="0" lIns="0" bIns="0" rIns="0">
            <a:spAutoFit/>
          </a:bodyPr>
          <a:lstStyle/>
          <a:p>
            <a:pPr>
              <a:lnSpc>
                <a:spcPts val="3359"/>
              </a:lnSpc>
            </a:pPr>
            <a:r>
              <a:rPr lang="en-US" sz="2799" spc="25">
                <a:solidFill>
                  <a:srgbClr val="FFFFFF"/>
                </a:solidFill>
                <a:latin typeface="Arial"/>
              </a:rPr>
              <a:t>The NRF24 communication module operates at 2.4 GHz. The range stated by the manufacturer is specified up to 1km, in reality it is a little less. In a video system, the working range is about 200m in clear space. It operates at a frequency of 5.8 GHz.</a:t>
            </a:r>
          </a:p>
          <a:p>
            <a:pPr>
              <a:lnSpc>
                <a:spcPts val="3359"/>
              </a:lnSpc>
            </a:pPr>
          </a:p>
          <a:p>
            <a:pPr>
              <a:lnSpc>
                <a:spcPts val="3359"/>
              </a:lnSpc>
            </a:pPr>
            <a:r>
              <a:rPr lang="en-US" sz="2799" spc="25">
                <a:solidFill>
                  <a:srgbClr val="FFFFFF"/>
                </a:solidFill>
                <a:latin typeface="Arial"/>
              </a:rPr>
              <a:t>The communication system and operator station is very important in the execution of the mission, because all the commands executed by the rover, are disposed by the operator at the operator station. Vision for the operator station is crucial in covering the route, due to the need for the rover to move remotely without a view of its behavior. The operator can only judge this from the camera images.   </a:t>
            </a:r>
          </a:p>
          <a:p>
            <a:pPr>
              <a:lnSpc>
                <a:spcPts val="3359"/>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4011128" y="2002241"/>
            <a:ext cx="13530897" cy="8000670"/>
            <a:chOff x="0" y="0"/>
            <a:chExt cx="18041195" cy="10667560"/>
          </a:xfrm>
        </p:grpSpPr>
        <p:sp>
          <p:nvSpPr>
            <p:cNvPr name="Freeform 4" id="4"/>
            <p:cNvSpPr/>
            <p:nvPr/>
          </p:nvSpPr>
          <p:spPr>
            <a:xfrm flipH="false" flipV="false" rot="0">
              <a:off x="0" y="0"/>
              <a:ext cx="18041176" cy="10667374"/>
            </a:xfrm>
            <a:custGeom>
              <a:avLst/>
              <a:gdLst/>
              <a:ahLst/>
              <a:cxnLst/>
              <a:rect r="r" b="b" t="t" l="l"/>
              <a:pathLst>
                <a:path h="10667374" w="18041176">
                  <a:moveTo>
                    <a:pt x="14652" y="0"/>
                  </a:moveTo>
                  <a:lnTo>
                    <a:pt x="18026524" y="0"/>
                  </a:lnTo>
                  <a:cubicBezTo>
                    <a:pt x="18034584" y="0"/>
                    <a:pt x="18041176" y="55798"/>
                    <a:pt x="18041176" y="123996"/>
                  </a:cubicBezTo>
                  <a:lnTo>
                    <a:pt x="18041176" y="10543378"/>
                  </a:lnTo>
                  <a:cubicBezTo>
                    <a:pt x="18041176" y="10611576"/>
                    <a:pt x="18034584" y="10667374"/>
                    <a:pt x="18026524" y="10667374"/>
                  </a:cubicBezTo>
                  <a:lnTo>
                    <a:pt x="14652" y="10667374"/>
                  </a:lnTo>
                  <a:cubicBezTo>
                    <a:pt x="6594" y="10667374"/>
                    <a:pt x="0" y="10611576"/>
                    <a:pt x="0" y="10543378"/>
                  </a:cubicBezTo>
                  <a:lnTo>
                    <a:pt x="0" y="123996"/>
                  </a:lnTo>
                  <a:cubicBezTo>
                    <a:pt x="0" y="55798"/>
                    <a:pt x="6594" y="0"/>
                    <a:pt x="14652" y="0"/>
                  </a:cubicBezTo>
                  <a:moveTo>
                    <a:pt x="14652" y="247992"/>
                  </a:moveTo>
                  <a:lnTo>
                    <a:pt x="14652" y="123996"/>
                  </a:lnTo>
                  <a:lnTo>
                    <a:pt x="29305" y="123996"/>
                  </a:lnTo>
                  <a:lnTo>
                    <a:pt x="29305" y="10543378"/>
                  </a:lnTo>
                  <a:lnTo>
                    <a:pt x="14652" y="10543378"/>
                  </a:lnTo>
                  <a:lnTo>
                    <a:pt x="14652" y="10419383"/>
                  </a:lnTo>
                  <a:lnTo>
                    <a:pt x="18026524" y="10419383"/>
                  </a:lnTo>
                  <a:lnTo>
                    <a:pt x="18026524" y="10543378"/>
                  </a:lnTo>
                  <a:lnTo>
                    <a:pt x="18011873" y="10543378"/>
                  </a:lnTo>
                  <a:lnTo>
                    <a:pt x="18011873" y="123996"/>
                  </a:lnTo>
                  <a:lnTo>
                    <a:pt x="18026524" y="123996"/>
                  </a:lnTo>
                  <a:lnTo>
                    <a:pt x="18026524" y="247992"/>
                  </a:lnTo>
                  <a:lnTo>
                    <a:pt x="14652" y="247992"/>
                  </a:lnTo>
                  <a:close/>
                </a:path>
              </a:pathLst>
            </a:custGeom>
            <a:solidFill>
              <a:srgbClr val="56B5BF"/>
            </a:solidFill>
          </p:spPr>
        </p:sp>
      </p:grpSp>
      <p:sp>
        <p:nvSpPr>
          <p:cNvPr name="Freeform 5" id="5"/>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TextBox 6" id="6"/>
          <p:cNvSpPr txBox="true"/>
          <p:nvPr/>
        </p:nvSpPr>
        <p:spPr>
          <a:xfrm rot="0">
            <a:off x="1142375" y="2514825"/>
            <a:ext cx="3834750" cy="16639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History of</a:t>
            </a:r>
          </a:p>
          <a:p>
            <a:pPr algn="l">
              <a:lnSpc>
                <a:spcPts val="5759"/>
              </a:lnSpc>
            </a:pPr>
            <a:r>
              <a:rPr lang="en-US" sz="4800" spc="44">
                <a:solidFill>
                  <a:srgbClr val="F2F2F2"/>
                </a:solidFill>
                <a:latin typeface="TT Rounds Condensed Bold"/>
              </a:rPr>
              <a:t>the Team:</a:t>
            </a:r>
          </a:p>
        </p:txBody>
      </p:sp>
      <p:sp>
        <p:nvSpPr>
          <p:cNvPr name="TextBox 7" id="7"/>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‹4›</a:t>
            </a:r>
          </a:p>
        </p:txBody>
      </p:sp>
      <p:sp>
        <p:nvSpPr>
          <p:cNvPr name="TextBox 8" id="8"/>
          <p:cNvSpPr txBox="true"/>
          <p:nvPr/>
        </p:nvSpPr>
        <p:spPr>
          <a:xfrm rot="0">
            <a:off x="493815" y="757225"/>
            <a:ext cx="16858350" cy="1095375"/>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TEAM INFO</a:t>
            </a:r>
          </a:p>
        </p:txBody>
      </p:sp>
      <p:sp>
        <p:nvSpPr>
          <p:cNvPr name="TextBox 9" id="9"/>
          <p:cNvSpPr txBox="true"/>
          <p:nvPr/>
        </p:nvSpPr>
        <p:spPr>
          <a:xfrm rot="0">
            <a:off x="4231443" y="2842712"/>
            <a:ext cx="13027857" cy="8958580"/>
          </a:xfrm>
          <a:prstGeom prst="rect">
            <a:avLst/>
          </a:prstGeom>
        </p:spPr>
        <p:txBody>
          <a:bodyPr anchor="t" rtlCol="false" tIns="0" lIns="0" bIns="0" rIns="0">
            <a:spAutoFit/>
          </a:bodyPr>
          <a:lstStyle/>
          <a:p>
            <a:pPr>
              <a:lnSpc>
                <a:spcPts val="3920"/>
              </a:lnSpc>
            </a:pPr>
            <a:r>
              <a:rPr lang="en-US" sz="2800">
                <a:solidFill>
                  <a:srgbClr val="FFFFFF"/>
                </a:solidFill>
                <a:latin typeface="Arial Bold"/>
              </a:rPr>
              <a:t>                                      </a:t>
            </a:r>
          </a:p>
          <a:p>
            <a:pPr>
              <a:lnSpc>
                <a:spcPts val="3920"/>
              </a:lnSpc>
            </a:pPr>
          </a:p>
          <a:p>
            <a:pPr>
              <a:lnSpc>
                <a:spcPts val="3920"/>
              </a:lnSpc>
            </a:pPr>
          </a:p>
          <a:p>
            <a:pPr algn="just" marL="604521" indent="-302261" lvl="1">
              <a:lnSpc>
                <a:spcPts val="3920"/>
              </a:lnSpc>
              <a:buFont typeface="Arial"/>
              <a:buChar char="•"/>
            </a:pPr>
            <a:r>
              <a:rPr lang="en-US" sz="2800">
                <a:solidFill>
                  <a:srgbClr val="FFFFFF"/>
                </a:solidFill>
                <a:latin typeface="Arial Bold"/>
              </a:rPr>
              <a:t>International Rover Design Challenge (IRDC) </a:t>
            </a:r>
            <a:r>
              <a:rPr lang="en-US" sz="2800">
                <a:solidFill>
                  <a:srgbClr val="FFFFFF"/>
                </a:solidFill>
                <a:latin typeface="Arial"/>
              </a:rPr>
              <a:t>organised by Mars Society              South Asia -</a:t>
            </a:r>
            <a:r>
              <a:rPr lang="en-US" sz="2800">
                <a:solidFill>
                  <a:srgbClr val="FFFFFF"/>
                </a:solidFill>
                <a:latin typeface="Arial Bold"/>
              </a:rPr>
              <a:t> 2nd place in 2021 and 6th place in 2022.</a:t>
            </a:r>
          </a:p>
          <a:p>
            <a:pPr algn="just" marL="604521" indent="-302261" lvl="1">
              <a:lnSpc>
                <a:spcPts val="3920"/>
              </a:lnSpc>
              <a:buFont typeface="Arial"/>
              <a:buChar char="•"/>
            </a:pPr>
            <a:r>
              <a:rPr lang="en-US" sz="2800">
                <a:solidFill>
                  <a:srgbClr val="FFFFFF"/>
                </a:solidFill>
                <a:latin typeface="Arial Bold"/>
              </a:rPr>
              <a:t>International Planetary Aerial Systems Challege (IPAS)</a:t>
            </a:r>
            <a:r>
              <a:rPr lang="en-US" sz="2800">
                <a:solidFill>
                  <a:srgbClr val="FFFFFF"/>
                </a:solidFill>
                <a:latin typeface="Arial"/>
              </a:rPr>
              <a:t>  organised by Mars Society South Asia -</a:t>
            </a:r>
            <a:r>
              <a:rPr lang="en-US" sz="2800">
                <a:solidFill>
                  <a:srgbClr val="FFFFFF"/>
                </a:solidFill>
                <a:latin typeface="Arial Bold"/>
              </a:rPr>
              <a:t> 1st place in 2021.</a:t>
            </a:r>
          </a:p>
          <a:p>
            <a:pPr algn="just" marL="604521" indent="-302261" lvl="1">
              <a:lnSpc>
                <a:spcPts val="3920"/>
              </a:lnSpc>
              <a:buFont typeface="Arial"/>
              <a:buChar char="•"/>
            </a:pPr>
            <a:r>
              <a:rPr lang="en-US" sz="2800">
                <a:solidFill>
                  <a:srgbClr val="FFFFFF"/>
                </a:solidFill>
                <a:latin typeface="Arial Bold"/>
              </a:rPr>
              <a:t>University Rover Challenge</a:t>
            </a:r>
            <a:r>
              <a:rPr lang="en-US" sz="2800">
                <a:solidFill>
                  <a:srgbClr val="FFFFFF"/>
                </a:solidFill>
                <a:latin typeface="Arial Bold Italics"/>
              </a:rPr>
              <a:t> (URC)  </a:t>
            </a:r>
            <a:r>
              <a:rPr lang="en-US" sz="2800">
                <a:solidFill>
                  <a:srgbClr val="FFFFFF"/>
                </a:solidFill>
                <a:latin typeface="Arial Italics"/>
              </a:rPr>
              <a:t>organised in the USA by The Mars Society</a:t>
            </a:r>
            <a:r>
              <a:rPr lang="en-US" sz="2800">
                <a:solidFill>
                  <a:srgbClr val="FFFFFF"/>
                </a:solidFill>
                <a:latin typeface="Arial Bold Italics"/>
              </a:rPr>
              <a:t> - we won first place twice in 2015 and 2016 and in 2014 3rd place.</a:t>
            </a:r>
          </a:p>
          <a:p>
            <a:pPr algn="just" marL="604521" indent="-302261" lvl="1">
              <a:lnSpc>
                <a:spcPts val="3920"/>
              </a:lnSpc>
              <a:buFont typeface="Arial"/>
              <a:buChar char="•"/>
            </a:pPr>
            <a:r>
              <a:rPr lang="en-US" sz="2800">
                <a:solidFill>
                  <a:srgbClr val="FFFFFF"/>
                </a:solidFill>
                <a:latin typeface="Arial Bold"/>
              </a:rPr>
              <a:t>Sumo Challenge </a:t>
            </a:r>
            <a:r>
              <a:rPr lang="en-US" sz="2800">
                <a:solidFill>
                  <a:srgbClr val="FFFFFF"/>
                </a:solidFill>
                <a:latin typeface="Arial"/>
              </a:rPr>
              <a:t>in Łodz</a:t>
            </a:r>
            <a:r>
              <a:rPr lang="en-US" sz="2800">
                <a:solidFill>
                  <a:srgbClr val="FFFFFF"/>
                </a:solidFill>
                <a:latin typeface="Arial Italics"/>
              </a:rPr>
              <a:t>  -  </a:t>
            </a:r>
            <a:r>
              <a:rPr lang="en-US" sz="2800">
                <a:solidFill>
                  <a:srgbClr val="FFFFFF"/>
                </a:solidFill>
                <a:latin typeface="Arial Bold Italics"/>
              </a:rPr>
              <a:t>III place in </a:t>
            </a:r>
            <a:r>
              <a:rPr lang="en-US" sz="2800">
                <a:solidFill>
                  <a:srgbClr val="FFFFFF"/>
                </a:solidFill>
                <a:latin typeface="Arial Bold"/>
              </a:rPr>
              <a:t> 2018r.</a:t>
            </a:r>
          </a:p>
          <a:p>
            <a:pPr algn="just" marL="604521" indent="-302261" lvl="1">
              <a:lnSpc>
                <a:spcPts val="3920"/>
              </a:lnSpc>
              <a:buFont typeface="Arial"/>
              <a:buChar char="•"/>
            </a:pPr>
            <a:r>
              <a:rPr lang="en-US" sz="2800">
                <a:solidFill>
                  <a:srgbClr val="FFFFFF"/>
                </a:solidFill>
                <a:latin typeface="Arial Bold"/>
              </a:rPr>
              <a:t>Robotic Arena 2020</a:t>
            </a:r>
            <a:r>
              <a:rPr lang="en-US" sz="2800">
                <a:solidFill>
                  <a:srgbClr val="FFFFFF"/>
                </a:solidFill>
                <a:latin typeface="Arial"/>
              </a:rPr>
              <a:t> in Wrocław-</a:t>
            </a:r>
            <a:r>
              <a:rPr lang="en-US" sz="2800">
                <a:solidFill>
                  <a:srgbClr val="FFFFFF"/>
                </a:solidFill>
                <a:latin typeface="Arial Italics"/>
              </a:rPr>
              <a:t> </a:t>
            </a:r>
            <a:r>
              <a:rPr lang="en-US" sz="2800">
                <a:solidFill>
                  <a:srgbClr val="FFFFFF"/>
                </a:solidFill>
                <a:latin typeface="Arial Bold Italics"/>
              </a:rPr>
              <a:t>IV place in freestyle category</a:t>
            </a:r>
          </a:p>
          <a:p>
            <a:pPr algn="l" marL="604521" indent="-302261" lvl="1">
              <a:lnSpc>
                <a:spcPts val="3920"/>
              </a:lnSpc>
              <a:buFont typeface="Arial"/>
              <a:buChar char="•"/>
            </a:pPr>
            <a:r>
              <a:rPr lang="en-US" sz="2800">
                <a:solidFill>
                  <a:srgbClr val="FFFFFF"/>
                </a:solidFill>
                <a:latin typeface="Arial Bold"/>
              </a:rPr>
              <a:t>Pro Defence</a:t>
            </a:r>
            <a:r>
              <a:rPr lang="en-US" sz="2800">
                <a:solidFill>
                  <a:srgbClr val="FFFFFF"/>
                </a:solidFill>
                <a:latin typeface="Arial"/>
              </a:rPr>
              <a:t>  organised in Ostróda by the Polish Space Agency - </a:t>
            </a:r>
            <a:r>
              <a:rPr lang="en-US" sz="2800">
                <a:solidFill>
                  <a:srgbClr val="FFFFFF"/>
                </a:solidFill>
                <a:latin typeface="Arial Bold"/>
              </a:rPr>
              <a:t>we won first place in 2017.</a:t>
            </a:r>
          </a:p>
          <a:p>
            <a:pPr algn="just">
              <a:lnSpc>
                <a:spcPts val="3920"/>
              </a:lnSpc>
            </a:pPr>
          </a:p>
          <a:p>
            <a:pPr algn="just">
              <a:lnSpc>
                <a:spcPts val="3920"/>
              </a:lnSpc>
            </a:pPr>
          </a:p>
          <a:p>
            <a:pPr algn="just">
              <a:lnSpc>
                <a:spcPts val="3920"/>
              </a:lnSpc>
            </a:pPr>
          </a:p>
          <a:p>
            <a:pPr algn="just">
              <a:lnSpc>
                <a:spcPts val="3920"/>
              </a:lnSpc>
            </a:pPr>
          </a:p>
          <a:p>
            <a:pPr algn="just">
              <a:lnSpc>
                <a:spcPts val="3920"/>
              </a:lnSpc>
            </a:pPr>
          </a:p>
        </p:txBody>
      </p:sp>
      <p:sp>
        <p:nvSpPr>
          <p:cNvPr name="TextBox 10" id="10"/>
          <p:cNvSpPr txBox="true"/>
          <p:nvPr/>
        </p:nvSpPr>
        <p:spPr>
          <a:xfrm rot="0">
            <a:off x="4011128" y="2147968"/>
            <a:ext cx="13506692" cy="1941195"/>
          </a:xfrm>
          <a:prstGeom prst="rect">
            <a:avLst/>
          </a:prstGeom>
        </p:spPr>
        <p:txBody>
          <a:bodyPr anchor="t" rtlCol="false" tIns="0" lIns="0" bIns="0" rIns="0">
            <a:spAutoFit/>
          </a:bodyPr>
          <a:lstStyle/>
          <a:p>
            <a:pPr algn="ctr">
              <a:lnSpc>
                <a:spcPts val="3780"/>
              </a:lnSpc>
            </a:pPr>
            <a:r>
              <a:rPr lang="en-US" sz="2700">
                <a:solidFill>
                  <a:srgbClr val="FFFFFF"/>
                </a:solidFill>
                <a:latin typeface="Arial"/>
              </a:rPr>
              <a:t>Science club was founded in 2011 starting with the university rover challange competition. </a:t>
            </a:r>
            <a:r>
              <a:rPr lang="en-US" sz="2700">
                <a:solidFill>
                  <a:srgbClr val="FFFFFF"/>
                </a:solidFill>
                <a:latin typeface="Arial"/>
              </a:rPr>
              <a:t>Currently, in addition to taking part in competitions, we carry out popular science activities, promoting space and robotics to children and young people at various events.  </a:t>
            </a:r>
            <a:r>
              <a:rPr lang="en-US" sz="2700">
                <a:solidFill>
                  <a:srgbClr val="FFFFFF"/>
                </a:solidFill>
                <a:latin typeface="Arial"/>
              </a:rPr>
              <a:t>Throughout our history we can boast : </a:t>
            </a:r>
          </a:p>
        </p:txBody>
      </p:sp>
      <p:sp>
        <p:nvSpPr>
          <p:cNvPr name="Freeform 11" id="11"/>
          <p:cNvSpPr/>
          <p:nvPr/>
        </p:nvSpPr>
        <p:spPr>
          <a:xfrm flipH="false" flipV="false" rot="0">
            <a:off x="430588" y="7064664"/>
            <a:ext cx="3444962" cy="2957545"/>
          </a:xfrm>
          <a:custGeom>
            <a:avLst/>
            <a:gdLst/>
            <a:ahLst/>
            <a:cxnLst/>
            <a:rect r="r" b="b" t="t" l="l"/>
            <a:pathLst>
              <a:path h="2957545" w="3444962">
                <a:moveTo>
                  <a:pt x="0" y="0"/>
                </a:moveTo>
                <a:lnTo>
                  <a:pt x="3444962" y="0"/>
                </a:lnTo>
                <a:lnTo>
                  <a:pt x="3444962" y="2957545"/>
                </a:lnTo>
                <a:lnTo>
                  <a:pt x="0" y="2957545"/>
                </a:lnTo>
                <a:lnTo>
                  <a:pt x="0" y="0"/>
                </a:lnTo>
                <a:close/>
              </a:path>
            </a:pathLst>
          </a:custGeom>
          <a:blipFill>
            <a:blip r:embed="rId5"/>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56229" y="2598089"/>
            <a:ext cx="3834750" cy="16639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Active</a:t>
            </a:r>
          </a:p>
          <a:p>
            <a:pPr algn="l">
              <a:lnSpc>
                <a:spcPts val="5759"/>
              </a:lnSpc>
            </a:pPr>
            <a:r>
              <a:rPr lang="en-US" sz="4800" spc="44">
                <a:solidFill>
                  <a:srgbClr val="F2F2F2"/>
                </a:solidFill>
                <a:latin typeface="TT Rounds Condensed Bold"/>
              </a:rPr>
              <a:t>Members List:</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6357352" y="1944025"/>
            <a:ext cx="10483857" cy="8162522"/>
          </a:xfrm>
          <a:custGeom>
            <a:avLst/>
            <a:gdLst/>
            <a:ahLst/>
            <a:cxnLst/>
            <a:rect r="r" b="b" t="t" l="l"/>
            <a:pathLst>
              <a:path h="8162522" w="10483857">
                <a:moveTo>
                  <a:pt x="0" y="0"/>
                </a:moveTo>
                <a:lnTo>
                  <a:pt x="10483857" y="0"/>
                </a:lnTo>
                <a:lnTo>
                  <a:pt x="10483857" y="8162522"/>
                </a:lnTo>
                <a:lnTo>
                  <a:pt x="0" y="8162522"/>
                </a:lnTo>
                <a:lnTo>
                  <a:pt x="0" y="0"/>
                </a:lnTo>
                <a:close/>
              </a:path>
            </a:pathLst>
          </a:custGeom>
          <a:blipFill>
            <a:blip r:embed="rId5"/>
            <a:stretch>
              <a:fillRect l="0" t="0" r="0" b="0"/>
            </a:stretch>
          </a:blipFill>
        </p:spPr>
      </p:sp>
      <p:sp>
        <p:nvSpPr>
          <p:cNvPr name="TextBox 6" id="6"/>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‹5›</a:t>
            </a:r>
          </a:p>
        </p:txBody>
      </p:sp>
      <p:sp>
        <p:nvSpPr>
          <p:cNvPr name="TextBox 7" id="7"/>
          <p:cNvSpPr txBox="true"/>
          <p:nvPr/>
        </p:nvSpPr>
        <p:spPr>
          <a:xfrm rot="0">
            <a:off x="714825" y="981475"/>
            <a:ext cx="16858350" cy="962550"/>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TEAM INFO</a:t>
            </a:r>
          </a:p>
        </p:txBody>
      </p:sp>
      <p:sp>
        <p:nvSpPr>
          <p:cNvPr name="Freeform 8" id="8"/>
          <p:cNvSpPr/>
          <p:nvPr/>
        </p:nvSpPr>
        <p:spPr>
          <a:xfrm flipH="false" flipV="false" rot="0">
            <a:off x="430588" y="7064664"/>
            <a:ext cx="3444962" cy="2957545"/>
          </a:xfrm>
          <a:custGeom>
            <a:avLst/>
            <a:gdLst/>
            <a:ahLst/>
            <a:cxnLst/>
            <a:rect r="r" b="b" t="t" l="l"/>
            <a:pathLst>
              <a:path h="2957545" w="3444962">
                <a:moveTo>
                  <a:pt x="0" y="0"/>
                </a:moveTo>
                <a:lnTo>
                  <a:pt x="3444962" y="0"/>
                </a:lnTo>
                <a:lnTo>
                  <a:pt x="3444962" y="2957545"/>
                </a:lnTo>
                <a:lnTo>
                  <a:pt x="0" y="2957545"/>
                </a:lnTo>
                <a:lnTo>
                  <a:pt x="0" y="0"/>
                </a:lnTo>
                <a:close/>
              </a:path>
            </a:pathLst>
          </a:custGeom>
          <a:blipFill>
            <a:blip r:embed="rId6"/>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5100050" y="890050"/>
            <a:ext cx="2393562" cy="684324"/>
          </a:xfrm>
          <a:custGeom>
            <a:avLst/>
            <a:gdLst/>
            <a:ahLst/>
            <a:cxnLst/>
            <a:rect r="r" b="b" t="t" l="l"/>
            <a:pathLst>
              <a:path h="684324" w="2393562">
                <a:moveTo>
                  <a:pt x="0" y="0"/>
                </a:moveTo>
                <a:lnTo>
                  <a:pt x="2393562" y="0"/>
                </a:lnTo>
                <a:lnTo>
                  <a:pt x="2393562" y="684324"/>
                </a:lnTo>
                <a:lnTo>
                  <a:pt x="0" y="684324"/>
                </a:lnTo>
                <a:lnTo>
                  <a:pt x="0" y="0"/>
                </a:lnTo>
                <a:close/>
              </a:path>
            </a:pathLst>
          </a:custGeom>
          <a:blipFill>
            <a:blip r:embed="rId4"/>
            <a:stretch>
              <a:fillRect l="0" t="0" r="0" b="-34"/>
            </a:stretch>
          </a:blipFill>
        </p:spPr>
      </p:sp>
      <p:sp>
        <p:nvSpPr>
          <p:cNvPr name="Freeform 4" id="4"/>
          <p:cNvSpPr/>
          <p:nvPr/>
        </p:nvSpPr>
        <p:spPr>
          <a:xfrm flipH="false" flipV="false" rot="0">
            <a:off x="5360734" y="1944025"/>
            <a:ext cx="11305852" cy="7937650"/>
          </a:xfrm>
          <a:custGeom>
            <a:avLst/>
            <a:gdLst/>
            <a:ahLst/>
            <a:cxnLst/>
            <a:rect r="r" b="b" t="t" l="l"/>
            <a:pathLst>
              <a:path h="7937650" w="11305852">
                <a:moveTo>
                  <a:pt x="0" y="0"/>
                </a:moveTo>
                <a:lnTo>
                  <a:pt x="11305852" y="0"/>
                </a:lnTo>
                <a:lnTo>
                  <a:pt x="11305852" y="7937650"/>
                </a:lnTo>
                <a:lnTo>
                  <a:pt x="0" y="7937650"/>
                </a:lnTo>
                <a:lnTo>
                  <a:pt x="0" y="0"/>
                </a:lnTo>
                <a:close/>
              </a:path>
            </a:pathLst>
          </a:custGeom>
          <a:blipFill>
            <a:blip r:embed="rId5"/>
            <a:stretch>
              <a:fillRect l="0" t="0" r="0" b="0"/>
            </a:stretch>
          </a:blipFill>
        </p:spPr>
      </p:sp>
      <p:sp>
        <p:nvSpPr>
          <p:cNvPr name="TextBox 5" id="5"/>
          <p:cNvSpPr txBox="true"/>
          <p:nvPr/>
        </p:nvSpPr>
        <p:spPr>
          <a:xfrm rot="0">
            <a:off x="1156229" y="2598089"/>
            <a:ext cx="3834750" cy="925350"/>
          </a:xfrm>
          <a:prstGeom prst="rect">
            <a:avLst/>
          </a:prstGeom>
        </p:spPr>
        <p:txBody>
          <a:bodyPr anchor="t" rtlCol="false" tIns="0" lIns="0" bIns="0" rIns="0">
            <a:spAutoFit/>
          </a:bodyPr>
          <a:lstStyle/>
          <a:p>
            <a:pPr algn="l">
              <a:lnSpc>
                <a:spcPts val="5759"/>
              </a:lnSpc>
            </a:pPr>
            <a:r>
              <a:rPr lang="en-US" sz="4800" spc="44">
                <a:solidFill>
                  <a:srgbClr val="F2F2F2"/>
                </a:solidFill>
                <a:latin typeface="TT Rounds Condensed Bold"/>
              </a:rPr>
              <a:t>Team Photo</a:t>
            </a:r>
          </a:p>
        </p:txBody>
      </p:sp>
      <p:sp>
        <p:nvSpPr>
          <p:cNvPr name="TextBox 6" id="6"/>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‹6›</a:t>
            </a:r>
          </a:p>
        </p:txBody>
      </p:sp>
      <p:sp>
        <p:nvSpPr>
          <p:cNvPr name="TextBox 7" id="7"/>
          <p:cNvSpPr txBox="true"/>
          <p:nvPr/>
        </p:nvSpPr>
        <p:spPr>
          <a:xfrm rot="0">
            <a:off x="714825" y="981475"/>
            <a:ext cx="16858350" cy="962550"/>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TEAM INFO</a:t>
            </a:r>
          </a:p>
        </p:txBody>
      </p:sp>
      <p:sp>
        <p:nvSpPr>
          <p:cNvPr name="Freeform 8" id="8"/>
          <p:cNvSpPr/>
          <p:nvPr/>
        </p:nvSpPr>
        <p:spPr>
          <a:xfrm flipH="false" flipV="false" rot="0">
            <a:off x="430588" y="7064664"/>
            <a:ext cx="3444962" cy="2957545"/>
          </a:xfrm>
          <a:custGeom>
            <a:avLst/>
            <a:gdLst/>
            <a:ahLst/>
            <a:cxnLst/>
            <a:rect r="r" b="b" t="t" l="l"/>
            <a:pathLst>
              <a:path h="2957545" w="3444962">
                <a:moveTo>
                  <a:pt x="0" y="0"/>
                </a:moveTo>
                <a:lnTo>
                  <a:pt x="3444962" y="0"/>
                </a:lnTo>
                <a:lnTo>
                  <a:pt x="3444962" y="2957545"/>
                </a:lnTo>
                <a:lnTo>
                  <a:pt x="0" y="2957545"/>
                </a:lnTo>
                <a:lnTo>
                  <a:pt x="0" y="0"/>
                </a:lnTo>
                <a:close/>
              </a:path>
            </a:pathLst>
          </a:custGeom>
          <a:blipFill>
            <a:blip r:embed="rId6"/>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1663950"/>
          </a:xfrm>
          <a:prstGeom prst="rect">
            <a:avLst/>
          </a:prstGeom>
        </p:spPr>
        <p:txBody>
          <a:bodyPr anchor="t" rtlCol="false" tIns="0" lIns="0" bIns="0" rIns="0">
            <a:spAutoFit/>
          </a:bodyPr>
          <a:lstStyle/>
          <a:p>
            <a:pPr algn="l">
              <a:lnSpc>
                <a:spcPts val="5759"/>
              </a:lnSpc>
            </a:pPr>
            <a:r>
              <a:rPr lang="en-US" sz="4800" spc="44">
                <a:solidFill>
                  <a:srgbClr val="56B5BF"/>
                </a:solidFill>
                <a:latin typeface="TT Rounds Condensed Bold"/>
              </a:rPr>
              <a:t>Work</a:t>
            </a:r>
          </a:p>
          <a:p>
            <a:pPr algn="l">
              <a:lnSpc>
                <a:spcPts val="5759"/>
              </a:lnSpc>
            </a:pPr>
            <a:r>
              <a:rPr lang="en-US" sz="4800" spc="44">
                <a:solidFill>
                  <a:srgbClr val="56B5BF"/>
                </a:solidFill>
                <a:latin typeface="TT Rounds Condensed Bold"/>
              </a:rPr>
              <a:t>Calendar:</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4513880" y="3651056"/>
            <a:ext cx="13437011" cy="5514980"/>
          </a:xfrm>
          <a:custGeom>
            <a:avLst/>
            <a:gdLst/>
            <a:ahLst/>
            <a:cxnLst/>
            <a:rect r="r" b="b" t="t" l="l"/>
            <a:pathLst>
              <a:path h="5514980" w="13437011">
                <a:moveTo>
                  <a:pt x="0" y="0"/>
                </a:moveTo>
                <a:lnTo>
                  <a:pt x="13437011" y="0"/>
                </a:lnTo>
                <a:lnTo>
                  <a:pt x="13437011" y="5514980"/>
                </a:lnTo>
                <a:lnTo>
                  <a:pt x="0" y="5514980"/>
                </a:lnTo>
                <a:lnTo>
                  <a:pt x="0" y="0"/>
                </a:lnTo>
                <a:close/>
              </a:path>
            </a:pathLst>
          </a:custGeom>
          <a:blipFill>
            <a:blip r:embed="rId5"/>
            <a:stretch>
              <a:fillRect l="0" t="0" r="0" b="0"/>
            </a:stretch>
          </a:blipFill>
        </p:spPr>
      </p:sp>
      <p:sp>
        <p:nvSpPr>
          <p:cNvPr name="Freeform 6" id="6"/>
          <p:cNvSpPr/>
          <p:nvPr/>
        </p:nvSpPr>
        <p:spPr>
          <a:xfrm flipH="false" flipV="false" rot="0">
            <a:off x="513907" y="7136688"/>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6"/>
            <a:stretch>
              <a:fillRect l="0" t="0" r="0" b="0"/>
            </a:stretch>
          </a:blipFill>
        </p:spPr>
      </p:sp>
      <p:sp>
        <p:nvSpPr>
          <p:cNvPr name="TextBox 7" id="7"/>
          <p:cNvSpPr txBox="true"/>
          <p:nvPr/>
        </p:nvSpPr>
        <p:spPr>
          <a:xfrm rot="0">
            <a:off x="714825" y="848957"/>
            <a:ext cx="6310476" cy="1072950"/>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MANAGEMENT</a:t>
            </a:r>
          </a:p>
        </p:txBody>
      </p:sp>
      <p:sp>
        <p:nvSpPr>
          <p:cNvPr name="TextBox 8" id="8"/>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‹7›</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45849"/>
            <a:ext cx="3834750" cy="1663950"/>
          </a:xfrm>
          <a:prstGeom prst="rect">
            <a:avLst/>
          </a:prstGeom>
        </p:spPr>
        <p:txBody>
          <a:bodyPr anchor="t" rtlCol="false" tIns="0" lIns="0" bIns="0" rIns="0">
            <a:spAutoFit/>
          </a:bodyPr>
          <a:lstStyle/>
          <a:p>
            <a:pPr algn="l">
              <a:lnSpc>
                <a:spcPts val="5759"/>
              </a:lnSpc>
            </a:pPr>
            <a:r>
              <a:rPr lang="en-US" sz="4800" spc="44">
                <a:solidFill>
                  <a:srgbClr val="56B5BF"/>
                </a:solidFill>
                <a:latin typeface="TT Rounds Condensed Bold"/>
              </a:rPr>
              <a:t>Team</a:t>
            </a:r>
          </a:p>
          <a:p>
            <a:pPr algn="l">
              <a:lnSpc>
                <a:spcPts val="5759"/>
              </a:lnSpc>
            </a:pPr>
            <a:r>
              <a:rPr lang="en-US" sz="4800" spc="44">
                <a:solidFill>
                  <a:srgbClr val="56B5BF"/>
                </a:solidFill>
                <a:latin typeface="TT Rounds Condensed Bold"/>
              </a:rPr>
              <a:t>Formation:</a:t>
            </a:r>
          </a:p>
        </p:txBody>
      </p:sp>
      <p:sp>
        <p:nvSpPr>
          <p:cNvPr name="Freeform 4" id="4"/>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5" id="5"/>
          <p:cNvSpPr/>
          <p:nvPr/>
        </p:nvSpPr>
        <p:spPr>
          <a:xfrm flipH="false" flipV="false" rot="0">
            <a:off x="4977125" y="5300157"/>
            <a:ext cx="12251082" cy="3586981"/>
          </a:xfrm>
          <a:custGeom>
            <a:avLst/>
            <a:gdLst/>
            <a:ahLst/>
            <a:cxnLst/>
            <a:rect r="r" b="b" t="t" l="l"/>
            <a:pathLst>
              <a:path h="3586981" w="12251082">
                <a:moveTo>
                  <a:pt x="0" y="0"/>
                </a:moveTo>
                <a:lnTo>
                  <a:pt x="12251082" y="0"/>
                </a:lnTo>
                <a:lnTo>
                  <a:pt x="12251082" y="3586980"/>
                </a:lnTo>
                <a:lnTo>
                  <a:pt x="0" y="3586980"/>
                </a:lnTo>
                <a:lnTo>
                  <a:pt x="0" y="0"/>
                </a:lnTo>
                <a:close/>
              </a:path>
            </a:pathLst>
          </a:custGeom>
          <a:blipFill>
            <a:blip r:embed="rId5"/>
            <a:stretch>
              <a:fillRect l="0" t="0" r="0" b="0"/>
            </a:stretch>
          </a:blipFill>
          <a:ln w="57150" cap="sq">
            <a:solidFill>
              <a:srgbClr val="56B5BF"/>
            </a:solidFill>
            <a:prstDash val="solid"/>
            <a:miter/>
          </a:ln>
        </p:spPr>
      </p:sp>
      <p:sp>
        <p:nvSpPr>
          <p:cNvPr name="Freeform 6" id="6"/>
          <p:cNvSpPr/>
          <p:nvPr/>
        </p:nvSpPr>
        <p:spPr>
          <a:xfrm flipH="false" flipV="false" rot="0">
            <a:off x="466682" y="7252350"/>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6"/>
            <a:stretch>
              <a:fillRect l="0" t="0" r="0" b="0"/>
            </a:stretch>
          </a:blipFill>
        </p:spPr>
      </p:sp>
      <p:sp>
        <p:nvSpPr>
          <p:cNvPr name="TextBox 7" id="7"/>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‹8›</a:t>
            </a:r>
          </a:p>
        </p:txBody>
      </p:sp>
      <p:sp>
        <p:nvSpPr>
          <p:cNvPr name="TextBox 8" id="8"/>
          <p:cNvSpPr txBox="true"/>
          <p:nvPr/>
        </p:nvSpPr>
        <p:spPr>
          <a:xfrm rot="0">
            <a:off x="714825" y="848957"/>
            <a:ext cx="6310476" cy="1072950"/>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MANAGEMENT</a:t>
            </a:r>
          </a:p>
        </p:txBody>
      </p:sp>
      <p:grpSp>
        <p:nvGrpSpPr>
          <p:cNvPr name="Group 9" id="9"/>
          <p:cNvGrpSpPr/>
          <p:nvPr/>
        </p:nvGrpSpPr>
        <p:grpSpPr>
          <a:xfrm rot="0">
            <a:off x="4977125" y="1921907"/>
            <a:ext cx="12251082" cy="2788240"/>
            <a:chOff x="0" y="0"/>
            <a:chExt cx="16334777" cy="3717654"/>
          </a:xfrm>
        </p:grpSpPr>
        <p:sp>
          <p:nvSpPr>
            <p:cNvPr name="Freeform 10" id="10"/>
            <p:cNvSpPr/>
            <p:nvPr/>
          </p:nvSpPr>
          <p:spPr>
            <a:xfrm flipH="false" flipV="false" rot="0">
              <a:off x="0" y="0"/>
              <a:ext cx="16334760" cy="3717704"/>
            </a:xfrm>
            <a:custGeom>
              <a:avLst/>
              <a:gdLst/>
              <a:ahLst/>
              <a:cxnLst/>
              <a:rect r="r" b="b" t="t" l="l"/>
              <a:pathLst>
                <a:path h="3717704" w="16334760">
                  <a:moveTo>
                    <a:pt x="13266" y="0"/>
                  </a:moveTo>
                  <a:lnTo>
                    <a:pt x="16321494" y="0"/>
                  </a:lnTo>
                  <a:cubicBezTo>
                    <a:pt x="16328791" y="0"/>
                    <a:pt x="16334760" y="19451"/>
                    <a:pt x="16334760" y="43225"/>
                  </a:cubicBezTo>
                  <a:lnTo>
                    <a:pt x="16334760" y="3674597"/>
                  </a:lnTo>
                  <a:cubicBezTo>
                    <a:pt x="16334760" y="3698372"/>
                    <a:pt x="16328791" y="3717704"/>
                    <a:pt x="16321494" y="3717704"/>
                  </a:cubicBezTo>
                  <a:lnTo>
                    <a:pt x="13266" y="3717704"/>
                  </a:lnTo>
                  <a:cubicBezTo>
                    <a:pt x="5970" y="3717704"/>
                    <a:pt x="0" y="3698372"/>
                    <a:pt x="0" y="3674597"/>
                  </a:cubicBezTo>
                  <a:lnTo>
                    <a:pt x="0" y="43225"/>
                  </a:lnTo>
                  <a:cubicBezTo>
                    <a:pt x="0" y="19451"/>
                    <a:pt x="5970" y="0"/>
                    <a:pt x="13266" y="0"/>
                  </a:cubicBezTo>
                  <a:moveTo>
                    <a:pt x="13266" y="86451"/>
                  </a:moveTo>
                  <a:lnTo>
                    <a:pt x="13266" y="43225"/>
                  </a:lnTo>
                  <a:lnTo>
                    <a:pt x="26533" y="43225"/>
                  </a:lnTo>
                  <a:lnTo>
                    <a:pt x="26533" y="3674597"/>
                  </a:lnTo>
                  <a:lnTo>
                    <a:pt x="13266" y="3674597"/>
                  </a:lnTo>
                  <a:lnTo>
                    <a:pt x="13266" y="3631372"/>
                  </a:lnTo>
                  <a:lnTo>
                    <a:pt x="16321494" y="3631372"/>
                  </a:lnTo>
                  <a:lnTo>
                    <a:pt x="16321494" y="3674597"/>
                  </a:lnTo>
                  <a:lnTo>
                    <a:pt x="16308226" y="3674597"/>
                  </a:lnTo>
                  <a:lnTo>
                    <a:pt x="16308226" y="43225"/>
                  </a:lnTo>
                  <a:lnTo>
                    <a:pt x="16321494" y="43225"/>
                  </a:lnTo>
                  <a:lnTo>
                    <a:pt x="16321494" y="86451"/>
                  </a:lnTo>
                  <a:lnTo>
                    <a:pt x="13266" y="86451"/>
                  </a:lnTo>
                  <a:close/>
                </a:path>
              </a:pathLst>
            </a:custGeom>
            <a:solidFill>
              <a:srgbClr val="56B5BF"/>
            </a:solidFill>
          </p:spPr>
        </p:sp>
      </p:grpSp>
      <p:sp>
        <p:nvSpPr>
          <p:cNvPr name="TextBox 11" id="11"/>
          <p:cNvSpPr txBox="true"/>
          <p:nvPr/>
        </p:nvSpPr>
        <p:spPr>
          <a:xfrm rot="0">
            <a:off x="5551333" y="1958599"/>
            <a:ext cx="11102666" cy="2714625"/>
          </a:xfrm>
          <a:prstGeom prst="rect">
            <a:avLst/>
          </a:prstGeom>
        </p:spPr>
        <p:txBody>
          <a:bodyPr anchor="t" rtlCol="false" tIns="0" lIns="0" bIns="0" rIns="0">
            <a:spAutoFit/>
          </a:bodyPr>
          <a:lstStyle/>
          <a:p>
            <a:pPr algn="ctr">
              <a:lnSpc>
                <a:spcPts val="4200"/>
              </a:lnSpc>
            </a:pPr>
            <a:r>
              <a:rPr lang="en-US" sz="3000">
                <a:solidFill>
                  <a:srgbClr val="000000"/>
                </a:solidFill>
                <a:latin typeface="Arial"/>
              </a:rPr>
              <a:t>Initially, the team leader together with the section leaders plan the project long-term, then at weekly meetings they distribute the tasks to the individuals. The meetings also include a review of previously assigned tasks and a discussion of any problems encountered.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142375" y="2514825"/>
            <a:ext cx="3834750" cy="925086"/>
          </a:xfrm>
          <a:prstGeom prst="rect">
            <a:avLst/>
          </a:prstGeom>
        </p:spPr>
        <p:txBody>
          <a:bodyPr anchor="t" rtlCol="false" tIns="0" lIns="0" bIns="0" rIns="0">
            <a:spAutoFit/>
          </a:bodyPr>
          <a:lstStyle/>
          <a:p>
            <a:pPr algn="l">
              <a:lnSpc>
                <a:spcPts val="5759"/>
              </a:lnSpc>
            </a:pPr>
            <a:r>
              <a:rPr lang="en-US" sz="4800" spc="44">
                <a:solidFill>
                  <a:srgbClr val="56B5BF"/>
                </a:solidFill>
                <a:latin typeface="TT Rounds Condensed Bold"/>
              </a:rPr>
              <a:t>Workplace:</a:t>
            </a:r>
          </a:p>
        </p:txBody>
      </p:sp>
      <p:grpSp>
        <p:nvGrpSpPr>
          <p:cNvPr name="Group 4" id="4"/>
          <p:cNvGrpSpPr/>
          <p:nvPr/>
        </p:nvGrpSpPr>
        <p:grpSpPr>
          <a:xfrm rot="0">
            <a:off x="4325045" y="1921907"/>
            <a:ext cx="13168571" cy="2003798"/>
            <a:chOff x="0" y="0"/>
            <a:chExt cx="17558095" cy="2671730"/>
          </a:xfrm>
        </p:grpSpPr>
        <p:sp>
          <p:nvSpPr>
            <p:cNvPr name="Freeform 5" id="5"/>
            <p:cNvSpPr/>
            <p:nvPr/>
          </p:nvSpPr>
          <p:spPr>
            <a:xfrm flipH="false" flipV="false" rot="0">
              <a:off x="0" y="0"/>
              <a:ext cx="17558077" cy="2671780"/>
            </a:xfrm>
            <a:custGeom>
              <a:avLst/>
              <a:gdLst/>
              <a:ahLst/>
              <a:cxnLst/>
              <a:rect r="r" b="b" t="t" l="l"/>
              <a:pathLst>
                <a:path h="2671780" w="17558077">
                  <a:moveTo>
                    <a:pt x="14260" y="0"/>
                  </a:moveTo>
                  <a:lnTo>
                    <a:pt x="17543816" y="0"/>
                  </a:lnTo>
                  <a:cubicBezTo>
                    <a:pt x="17551660" y="0"/>
                    <a:pt x="17558077" y="13979"/>
                    <a:pt x="17558077" y="31064"/>
                  </a:cubicBezTo>
                  <a:lnTo>
                    <a:pt x="17558077" y="2640788"/>
                  </a:lnTo>
                  <a:cubicBezTo>
                    <a:pt x="17558077" y="2657873"/>
                    <a:pt x="17551660" y="2671780"/>
                    <a:pt x="17543816" y="2671780"/>
                  </a:cubicBezTo>
                  <a:lnTo>
                    <a:pt x="14260" y="2671780"/>
                  </a:lnTo>
                  <a:cubicBezTo>
                    <a:pt x="6417" y="2671780"/>
                    <a:pt x="0" y="2657873"/>
                    <a:pt x="0" y="2640788"/>
                  </a:cubicBezTo>
                  <a:lnTo>
                    <a:pt x="0" y="31064"/>
                  </a:lnTo>
                  <a:cubicBezTo>
                    <a:pt x="0" y="13979"/>
                    <a:pt x="6417" y="0"/>
                    <a:pt x="14260" y="0"/>
                  </a:cubicBezTo>
                  <a:moveTo>
                    <a:pt x="14260" y="62129"/>
                  </a:moveTo>
                  <a:lnTo>
                    <a:pt x="14260" y="31064"/>
                  </a:lnTo>
                  <a:lnTo>
                    <a:pt x="28520" y="31064"/>
                  </a:lnTo>
                  <a:lnTo>
                    <a:pt x="28520" y="2640788"/>
                  </a:lnTo>
                  <a:lnTo>
                    <a:pt x="14260" y="2640788"/>
                  </a:lnTo>
                  <a:lnTo>
                    <a:pt x="14260" y="2609723"/>
                  </a:lnTo>
                  <a:lnTo>
                    <a:pt x="17543816" y="2609723"/>
                  </a:lnTo>
                  <a:lnTo>
                    <a:pt x="17543816" y="2640788"/>
                  </a:lnTo>
                  <a:lnTo>
                    <a:pt x="17529556" y="2640788"/>
                  </a:lnTo>
                  <a:lnTo>
                    <a:pt x="17529556" y="31064"/>
                  </a:lnTo>
                  <a:lnTo>
                    <a:pt x="17543816" y="31064"/>
                  </a:lnTo>
                  <a:lnTo>
                    <a:pt x="17543816" y="62129"/>
                  </a:lnTo>
                  <a:lnTo>
                    <a:pt x="14260" y="62129"/>
                  </a:lnTo>
                  <a:close/>
                </a:path>
              </a:pathLst>
            </a:custGeom>
            <a:solidFill>
              <a:srgbClr val="56B5BF"/>
            </a:solidFill>
          </p:spPr>
        </p:sp>
      </p:grpSp>
      <p:sp>
        <p:nvSpPr>
          <p:cNvPr name="Freeform 6" id="6"/>
          <p:cNvSpPr/>
          <p:nvPr/>
        </p:nvSpPr>
        <p:spPr>
          <a:xfrm flipH="false" flipV="false" rot="0">
            <a:off x="15100050" y="890050"/>
            <a:ext cx="2393566" cy="684322"/>
          </a:xfrm>
          <a:custGeom>
            <a:avLst/>
            <a:gdLst/>
            <a:ahLst/>
            <a:cxnLst/>
            <a:rect r="r" b="b" t="t" l="l"/>
            <a:pathLst>
              <a:path h="684322" w="2393566">
                <a:moveTo>
                  <a:pt x="0" y="0"/>
                </a:moveTo>
                <a:lnTo>
                  <a:pt x="2393566" y="0"/>
                </a:lnTo>
                <a:lnTo>
                  <a:pt x="2393566" y="684322"/>
                </a:lnTo>
                <a:lnTo>
                  <a:pt x="0" y="684322"/>
                </a:lnTo>
                <a:lnTo>
                  <a:pt x="0" y="0"/>
                </a:lnTo>
                <a:close/>
              </a:path>
            </a:pathLst>
          </a:custGeom>
          <a:blipFill>
            <a:blip r:embed="rId4"/>
            <a:stretch>
              <a:fillRect l="0" t="0" r="0" b="-34"/>
            </a:stretch>
          </a:blipFill>
        </p:spPr>
      </p:sp>
      <p:sp>
        <p:nvSpPr>
          <p:cNvPr name="Freeform 7" id="7"/>
          <p:cNvSpPr/>
          <p:nvPr/>
        </p:nvSpPr>
        <p:spPr>
          <a:xfrm flipH="false" flipV="false" rot="0">
            <a:off x="5819653" y="7055604"/>
            <a:ext cx="5341557" cy="2978124"/>
          </a:xfrm>
          <a:custGeom>
            <a:avLst/>
            <a:gdLst/>
            <a:ahLst/>
            <a:cxnLst/>
            <a:rect r="r" b="b" t="t" l="l"/>
            <a:pathLst>
              <a:path h="2978124" w="5341557">
                <a:moveTo>
                  <a:pt x="0" y="0"/>
                </a:moveTo>
                <a:lnTo>
                  <a:pt x="5341558" y="0"/>
                </a:lnTo>
                <a:lnTo>
                  <a:pt x="5341558" y="2978124"/>
                </a:lnTo>
                <a:lnTo>
                  <a:pt x="0" y="2978124"/>
                </a:lnTo>
                <a:lnTo>
                  <a:pt x="0" y="0"/>
                </a:lnTo>
                <a:close/>
              </a:path>
            </a:pathLst>
          </a:custGeom>
          <a:blipFill>
            <a:blip r:embed="rId5"/>
            <a:stretch>
              <a:fillRect l="0" t="0" r="0" b="0"/>
            </a:stretch>
          </a:blipFill>
        </p:spPr>
      </p:sp>
      <p:sp>
        <p:nvSpPr>
          <p:cNvPr name="Freeform 8" id="8"/>
          <p:cNvSpPr/>
          <p:nvPr/>
        </p:nvSpPr>
        <p:spPr>
          <a:xfrm flipH="false" flipV="false" rot="0">
            <a:off x="11161211" y="7055604"/>
            <a:ext cx="4837797" cy="2978124"/>
          </a:xfrm>
          <a:custGeom>
            <a:avLst/>
            <a:gdLst/>
            <a:ahLst/>
            <a:cxnLst/>
            <a:rect r="r" b="b" t="t" l="l"/>
            <a:pathLst>
              <a:path h="2978124" w="4837797">
                <a:moveTo>
                  <a:pt x="0" y="0"/>
                </a:moveTo>
                <a:lnTo>
                  <a:pt x="4837796" y="0"/>
                </a:lnTo>
                <a:lnTo>
                  <a:pt x="4837796" y="2978124"/>
                </a:lnTo>
                <a:lnTo>
                  <a:pt x="0" y="2978124"/>
                </a:lnTo>
                <a:lnTo>
                  <a:pt x="0" y="0"/>
                </a:lnTo>
                <a:close/>
              </a:path>
            </a:pathLst>
          </a:custGeom>
          <a:blipFill>
            <a:blip r:embed="rId6"/>
            <a:stretch>
              <a:fillRect l="0" t="0" r="0" b="0"/>
            </a:stretch>
          </a:blipFill>
        </p:spPr>
      </p:sp>
      <p:sp>
        <p:nvSpPr>
          <p:cNvPr name="Freeform 9" id="9"/>
          <p:cNvSpPr/>
          <p:nvPr/>
        </p:nvSpPr>
        <p:spPr>
          <a:xfrm flipH="false" flipV="false" rot="0">
            <a:off x="5819653" y="4154305"/>
            <a:ext cx="5341557" cy="2889124"/>
          </a:xfrm>
          <a:custGeom>
            <a:avLst/>
            <a:gdLst/>
            <a:ahLst/>
            <a:cxnLst/>
            <a:rect r="r" b="b" t="t" l="l"/>
            <a:pathLst>
              <a:path h="2889124" w="5341557">
                <a:moveTo>
                  <a:pt x="0" y="0"/>
                </a:moveTo>
                <a:lnTo>
                  <a:pt x="5341558" y="0"/>
                </a:lnTo>
                <a:lnTo>
                  <a:pt x="5341558" y="2889124"/>
                </a:lnTo>
                <a:lnTo>
                  <a:pt x="0" y="2889124"/>
                </a:lnTo>
                <a:lnTo>
                  <a:pt x="0" y="0"/>
                </a:lnTo>
                <a:close/>
              </a:path>
            </a:pathLst>
          </a:custGeom>
          <a:blipFill>
            <a:blip r:embed="rId7"/>
            <a:stretch>
              <a:fillRect l="0" t="0" r="0" b="0"/>
            </a:stretch>
          </a:blipFill>
        </p:spPr>
      </p:sp>
      <p:sp>
        <p:nvSpPr>
          <p:cNvPr name="Freeform 10" id="10"/>
          <p:cNvSpPr/>
          <p:nvPr/>
        </p:nvSpPr>
        <p:spPr>
          <a:xfrm flipH="false" flipV="false" rot="0">
            <a:off x="11161211" y="4154305"/>
            <a:ext cx="4837797" cy="2901299"/>
          </a:xfrm>
          <a:custGeom>
            <a:avLst/>
            <a:gdLst/>
            <a:ahLst/>
            <a:cxnLst/>
            <a:rect r="r" b="b" t="t" l="l"/>
            <a:pathLst>
              <a:path h="2901299" w="4837797">
                <a:moveTo>
                  <a:pt x="0" y="0"/>
                </a:moveTo>
                <a:lnTo>
                  <a:pt x="4837796" y="0"/>
                </a:lnTo>
                <a:lnTo>
                  <a:pt x="4837796" y="2901299"/>
                </a:lnTo>
                <a:lnTo>
                  <a:pt x="0" y="2901299"/>
                </a:lnTo>
                <a:lnTo>
                  <a:pt x="0" y="0"/>
                </a:lnTo>
                <a:close/>
              </a:path>
            </a:pathLst>
          </a:custGeom>
          <a:blipFill>
            <a:blip r:embed="rId8"/>
            <a:stretch>
              <a:fillRect l="0" t="-5841" r="0" b="0"/>
            </a:stretch>
          </a:blipFill>
        </p:spPr>
      </p:sp>
      <p:sp>
        <p:nvSpPr>
          <p:cNvPr name="TextBox 11" id="11"/>
          <p:cNvSpPr txBox="true"/>
          <p:nvPr/>
        </p:nvSpPr>
        <p:spPr>
          <a:xfrm rot="0">
            <a:off x="17036341" y="9524771"/>
            <a:ext cx="914550" cy="342900"/>
          </a:xfrm>
          <a:prstGeom prst="rect">
            <a:avLst/>
          </a:prstGeom>
        </p:spPr>
        <p:txBody>
          <a:bodyPr anchor="t" rtlCol="false" tIns="0" lIns="0" bIns="0" rIns="0">
            <a:spAutoFit/>
          </a:bodyPr>
          <a:lstStyle/>
          <a:p>
            <a:pPr algn="r">
              <a:lnSpc>
                <a:spcPts val="2400"/>
              </a:lnSpc>
            </a:pPr>
            <a:r>
              <a:rPr lang="en-US" sz="2000">
                <a:solidFill>
                  <a:srgbClr val="595959"/>
                </a:solidFill>
                <a:latin typeface="Arial"/>
              </a:rPr>
              <a:t>‹9›</a:t>
            </a:r>
          </a:p>
        </p:txBody>
      </p:sp>
      <p:sp>
        <p:nvSpPr>
          <p:cNvPr name="TextBox 12" id="12"/>
          <p:cNvSpPr txBox="true"/>
          <p:nvPr/>
        </p:nvSpPr>
        <p:spPr>
          <a:xfrm rot="0">
            <a:off x="714825" y="848957"/>
            <a:ext cx="6310476" cy="1072950"/>
          </a:xfrm>
          <a:prstGeom prst="rect">
            <a:avLst/>
          </a:prstGeom>
        </p:spPr>
        <p:txBody>
          <a:bodyPr anchor="t" rtlCol="false" tIns="0" lIns="0" bIns="0" rIns="0">
            <a:spAutoFit/>
          </a:bodyPr>
          <a:lstStyle/>
          <a:p>
            <a:pPr algn="l">
              <a:lnSpc>
                <a:spcPts val="8640"/>
              </a:lnSpc>
            </a:pPr>
            <a:r>
              <a:rPr lang="en-US" sz="7200" spc="67">
                <a:solidFill>
                  <a:srgbClr val="56B5BF"/>
                </a:solidFill>
                <a:latin typeface="TT Rounds Condensed Bold"/>
              </a:rPr>
              <a:t>MANAGEMENT</a:t>
            </a:r>
          </a:p>
        </p:txBody>
      </p:sp>
      <p:sp>
        <p:nvSpPr>
          <p:cNvPr name="TextBox 13" id="13"/>
          <p:cNvSpPr txBox="true"/>
          <p:nvPr/>
        </p:nvSpPr>
        <p:spPr>
          <a:xfrm rot="0">
            <a:off x="4468706" y="2090471"/>
            <a:ext cx="12907752" cy="1733550"/>
          </a:xfrm>
          <a:prstGeom prst="rect">
            <a:avLst/>
          </a:prstGeom>
        </p:spPr>
        <p:txBody>
          <a:bodyPr anchor="t" rtlCol="false" tIns="0" lIns="0" bIns="0" rIns="0">
            <a:spAutoFit/>
          </a:bodyPr>
          <a:lstStyle/>
          <a:p>
            <a:pPr algn="ctr">
              <a:lnSpc>
                <a:spcPts val="3359"/>
              </a:lnSpc>
              <a:spcBef>
                <a:spcPct val="0"/>
              </a:spcBef>
            </a:pPr>
            <a:r>
              <a:rPr lang="en-US" sz="2799">
                <a:solidFill>
                  <a:srgbClr val="000000"/>
                </a:solidFill>
                <a:latin typeface="Arial"/>
              </a:rPr>
              <a:t>Cad projects, schematics and code are often designed individually at home, while integration and testing are organised in the workshop in the basement of the mechanical and aeronautical engineering department, where we have a small workshop, a soldering station and a corridor where we carry out simple tests.</a:t>
            </a:r>
          </a:p>
        </p:txBody>
      </p:sp>
      <p:sp>
        <p:nvSpPr>
          <p:cNvPr name="Freeform 14" id="14"/>
          <p:cNvSpPr/>
          <p:nvPr/>
        </p:nvSpPr>
        <p:spPr>
          <a:xfrm flipH="false" flipV="false" rot="0">
            <a:off x="466682" y="7252350"/>
            <a:ext cx="3009093" cy="2583346"/>
          </a:xfrm>
          <a:custGeom>
            <a:avLst/>
            <a:gdLst/>
            <a:ahLst/>
            <a:cxnLst/>
            <a:rect r="r" b="b" t="t" l="l"/>
            <a:pathLst>
              <a:path h="2583346" w="3009093">
                <a:moveTo>
                  <a:pt x="0" y="0"/>
                </a:moveTo>
                <a:lnTo>
                  <a:pt x="3009093" y="0"/>
                </a:lnTo>
                <a:lnTo>
                  <a:pt x="3009093" y="2583346"/>
                </a:lnTo>
                <a:lnTo>
                  <a:pt x="0" y="2583346"/>
                </a:lnTo>
                <a:lnTo>
                  <a:pt x="0" y="0"/>
                </a:lnTo>
                <a:close/>
              </a:path>
            </a:pathLst>
          </a:custGeom>
          <a:blipFill>
            <a:blip r:embed="rId9"/>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DAGD8NuIfDA</dc:identifier>
  <dcterms:modified xsi:type="dcterms:W3CDTF">2011-08-01T06:04:30Z</dcterms:modified>
  <cp:revision>1</cp:revision>
  <dc:title>ARC24_Design_Report_Template  (1).pptx</dc:title>
</cp:coreProperties>
</file>