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89" r:id="rId5"/>
    <p:sldId id="259" r:id="rId6"/>
    <p:sldId id="260" r:id="rId7"/>
    <p:sldId id="288" r:id="rId8"/>
    <p:sldId id="261" r:id="rId9"/>
    <p:sldId id="262" r:id="rId10"/>
    <p:sldId id="263" r:id="rId11"/>
    <p:sldId id="264" r:id="rId12"/>
    <p:sldId id="265" r:id="rId13"/>
    <p:sldId id="266" r:id="rId14"/>
    <p:sldId id="296" r:id="rId15"/>
    <p:sldId id="267" r:id="rId16"/>
    <p:sldId id="297" r:id="rId17"/>
    <p:sldId id="271" r:id="rId18"/>
    <p:sldId id="290" r:id="rId19"/>
    <p:sldId id="291" r:id="rId20"/>
    <p:sldId id="292" r:id="rId21"/>
    <p:sldId id="275" r:id="rId22"/>
    <p:sldId id="299" r:id="rId23"/>
    <p:sldId id="277" r:id="rId24"/>
    <p:sldId id="300" r:id="rId25"/>
    <p:sldId id="279" r:id="rId26"/>
    <p:sldId id="301" r:id="rId27"/>
    <p:sldId id="281" r:id="rId28"/>
    <p:sldId id="302" r:id="rId29"/>
    <p:sldId id="283" r:id="rId30"/>
    <p:sldId id="293" r:id="rId31"/>
    <p:sldId id="294" r:id="rId32"/>
    <p:sldId id="295"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sc1fNd+OSktelUNgr4OK58zzh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660"/>
  </p:normalViewPr>
  <p:slideViewPr>
    <p:cSldViewPr snapToGrid="0">
      <p:cViewPr varScale="1">
        <p:scale>
          <a:sx n="107" d="100"/>
          <a:sy n="107" d="100"/>
        </p:scale>
        <p:origin x="662"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8614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4944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5412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004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772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089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9207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5871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8481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9931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5277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162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3942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91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4afb109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124afb109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4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4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8" name="Google Shape;48;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3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3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3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3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3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3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1" name="Google Shape;41;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4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
        <p:nvSpPr>
          <p:cNvPr id="9" name="Google Shape;9;p31"/>
          <p:cNvSpPr txBox="1"/>
          <p:nvPr/>
        </p:nvSpPr>
        <p:spPr>
          <a:xfrm>
            <a:off x="311150" y="4300538"/>
            <a:ext cx="1941513" cy="7562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linkedin.com/company/mist-mongol-barota" TargetMode="External"/><Relationship Id="rId5" Type="http://schemas.openxmlformats.org/officeDocument/2006/relationships/hyperlink" Target="https://www.facebook.com/mongolbarota.mist" TargetMode="External"/><Relationship Id="rId4" Type="http://schemas.openxmlformats.org/officeDocument/2006/relationships/hyperlink" Target="mailto:mars.rover.mist@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akhter900@cse.mist.ac.bd" TargetMode="External"/><Relationship Id="rId4" Type="http://schemas.openxmlformats.org/officeDocument/2006/relationships/hyperlink" Target="mailto:nazrul@cse.mist.ac.b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Google Shape;55;p1"/>
          <p:cNvPicPr preferRelativeResize="0"/>
          <p:nvPr/>
        </p:nvPicPr>
        <p:blipFill rotWithShape="1">
          <a:blip r:embed="rId4">
            <a:alphaModFix/>
          </a:blip>
          <a:srcRect/>
          <a:stretch/>
        </p:blipFill>
        <p:spPr>
          <a:xfrm>
            <a:off x="3201380" y="784252"/>
            <a:ext cx="2741239" cy="3214700"/>
          </a:xfrm>
          <a:prstGeom prst="rect">
            <a:avLst/>
          </a:prstGeom>
          <a:noFill/>
          <a:ln>
            <a:noFill/>
          </a:ln>
        </p:spPr>
      </p:pic>
      <p:sp>
        <p:nvSpPr>
          <p:cNvPr id="56" name="Google Shape;5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a:t>
            </a:fld>
            <a:endParaRPr/>
          </a:p>
        </p:txBody>
      </p:sp>
      <p:sp>
        <p:nvSpPr>
          <p:cNvPr id="57" name="Google Shape;57;p1"/>
          <p:cNvSpPr txBox="1"/>
          <p:nvPr/>
        </p:nvSpPr>
        <p:spPr>
          <a:xfrm>
            <a:off x="311699" y="3129449"/>
            <a:ext cx="8520600" cy="572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tr-TR" sz="2400" b="1" i="0" u="none" strike="noStrike" cap="none">
                <a:solidFill>
                  <a:schemeClr val="lt1"/>
                </a:solidFill>
                <a:latin typeface="Calibri"/>
                <a:ea typeface="Calibri"/>
                <a:cs typeface="Calibri"/>
                <a:sym typeface="Calibri"/>
              </a:rPr>
              <a:t>202</a:t>
            </a:r>
            <a:r>
              <a:rPr lang="tr-TR" sz="2400" b="1">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58" name="Google Shape;58;p1"/>
          <p:cNvSpPr txBox="1"/>
          <p:nvPr/>
        </p:nvSpPr>
        <p:spPr>
          <a:xfrm>
            <a:off x="3201380" y="4017820"/>
            <a:ext cx="274222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tr-TR" sz="3200" b="0" i="0" u="none" strike="noStrike" cap="none">
                <a:solidFill>
                  <a:schemeClr val="lt1"/>
                </a:solidFill>
                <a:latin typeface="Calibri"/>
                <a:ea typeface="Calibri"/>
                <a:cs typeface="Calibri"/>
                <a:sym typeface="Calibri"/>
              </a:rPr>
              <a:t>Design Report</a:t>
            </a:r>
            <a:endParaRPr sz="1400" b="0" i="0" u="none" strike="noStrike" cap="none">
              <a:solidFill>
                <a:srgbClr val="000000"/>
              </a:solidFill>
              <a:latin typeface="Arial"/>
              <a:ea typeface="Arial"/>
              <a:cs typeface="Arial"/>
              <a:sym typeface="Arial"/>
            </a:endParaRPr>
          </a:p>
        </p:txBody>
      </p:sp>
      <p:cxnSp>
        <p:nvCxnSpPr>
          <p:cNvPr id="59" name="Google Shape;59;p1"/>
          <p:cNvCxnSpPr/>
          <p:nvPr/>
        </p:nvCxnSpPr>
        <p:spPr>
          <a:xfrm>
            <a:off x="5142996" y="3426409"/>
            <a:ext cx="549638" cy="0"/>
          </a:xfrm>
          <a:prstGeom prst="straightConnector1">
            <a:avLst/>
          </a:prstGeom>
          <a:noFill/>
          <a:ln w="9525" cap="flat" cmpd="sng">
            <a:solidFill>
              <a:schemeClr val="lt1"/>
            </a:solidFill>
            <a:prstDash val="solid"/>
            <a:round/>
            <a:headEnd type="none" w="sm" len="sm"/>
            <a:tailEnd type="none" w="sm" len="sm"/>
          </a:ln>
        </p:spPr>
      </p:cxnSp>
      <p:cxnSp>
        <p:nvCxnSpPr>
          <p:cNvPr id="60" name="Google Shape;60;p1"/>
          <p:cNvCxnSpPr/>
          <p:nvPr/>
        </p:nvCxnSpPr>
        <p:spPr>
          <a:xfrm>
            <a:off x="3436116" y="3426409"/>
            <a:ext cx="549638"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7"/>
          <p:cNvSpPr txBox="1"/>
          <p:nvPr/>
        </p:nvSpPr>
        <p:spPr>
          <a:xfrm>
            <a:off x="525474" y="84705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56B5BF"/>
                </a:solidFill>
                <a:latin typeface="Calibri"/>
                <a:ea typeface="Calibri"/>
                <a:cs typeface="Calibri"/>
                <a:sym typeface="Calibri"/>
              </a:rPr>
              <a:t>Team</a:t>
            </a:r>
            <a:endParaRPr sz="2400" b="1" i="0" u="none" strike="noStrike" cap="none" dirty="0">
              <a:solidFill>
                <a:srgbClr val="56B5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56B5BF"/>
                </a:solidFill>
                <a:latin typeface="Calibri"/>
                <a:ea typeface="Calibri"/>
                <a:cs typeface="Calibri"/>
                <a:sym typeface="Calibri"/>
              </a:rPr>
              <a:t>Formation:</a:t>
            </a:r>
            <a:endParaRPr sz="2400" b="1" i="0" u="none" strike="noStrike" cap="none" dirty="0">
              <a:solidFill>
                <a:srgbClr val="56B5BF"/>
              </a:solidFill>
              <a:latin typeface="Calibri"/>
              <a:ea typeface="Calibri"/>
              <a:cs typeface="Calibri"/>
              <a:sym typeface="Calibri"/>
            </a:endParaRPr>
          </a:p>
        </p:txBody>
      </p:sp>
      <p:sp>
        <p:nvSpPr>
          <p:cNvPr id="147" name="Google Shape;147;p7"/>
          <p:cNvSpPr txBox="1"/>
          <p:nvPr/>
        </p:nvSpPr>
        <p:spPr>
          <a:xfrm>
            <a:off x="2652475" y="1006666"/>
            <a:ext cx="5494679" cy="1477297"/>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MIST Mongol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Barota</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a robotics team of over thirty individuals, each bringing their unique skills and expertise to the table. The team is divided into six sub-teams: Mechanical, Electrical, Software &amp; Communication, Rover Autonomy &amp; Navigation, Science, and Management. Each of these sub-teams contributes to the diverse skill set of the overall team. The team has flourished under the guidance of a Team Leader and Co-Leader, attracting members from a wide range of backgrounds and specialties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which </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 one of the team’s greatest strengths.</a:t>
            </a:r>
            <a:endParaRPr sz="12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48" name="Google Shape;148;p7"/>
          <p:cNvSpPr/>
          <p:nvPr/>
        </p:nvSpPr>
        <p:spPr>
          <a:xfrm rot="2700000">
            <a:off x="424159" y="1185846"/>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10</a:t>
            </a:fld>
            <a:endParaRPr/>
          </a:p>
        </p:txBody>
      </p:sp>
      <p:pic>
        <p:nvPicPr>
          <p:cNvPr id="151" name="Google Shape;151;p7"/>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152" name="Google Shape;152;p7"/>
          <p:cNvSpPr txBox="1"/>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MANAGEMENT</a:t>
            </a:r>
            <a:endParaRPr sz="3600" b="1" i="0" u="none" strike="noStrike" cap="none">
              <a:solidFill>
                <a:srgbClr val="56B5B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FE4F0EE-E65B-3A85-EE4E-A23AE686355D}"/>
              </a:ext>
            </a:extLst>
          </p:cNvPr>
          <p:cNvPicPr>
            <a:picLocks noChangeAspect="1"/>
          </p:cNvPicPr>
          <p:nvPr/>
        </p:nvPicPr>
        <p:blipFill>
          <a:blip r:embed="rId5"/>
          <a:srcRect/>
          <a:stretch/>
        </p:blipFill>
        <p:spPr>
          <a:xfrm>
            <a:off x="122842" y="4070131"/>
            <a:ext cx="1277941" cy="903811"/>
          </a:xfrm>
          <a:prstGeom prst="rect">
            <a:avLst/>
          </a:prstGeom>
        </p:spPr>
      </p:pic>
      <p:pic>
        <p:nvPicPr>
          <p:cNvPr id="12" name="Picture 11">
            <a:extLst>
              <a:ext uri="{FF2B5EF4-FFF2-40B4-BE49-F238E27FC236}">
                <a16:creationId xmlns:a16="http://schemas.microsoft.com/office/drawing/2014/main" id="{43B709FA-7121-2518-CEA2-FD20F6DD357A}"/>
              </a:ext>
            </a:extLst>
          </p:cNvPr>
          <p:cNvPicPr>
            <a:picLocks noChangeAspect="1"/>
          </p:cNvPicPr>
          <p:nvPr/>
        </p:nvPicPr>
        <p:blipFill>
          <a:blip r:embed="rId6"/>
          <a:stretch>
            <a:fillRect/>
          </a:stretch>
        </p:blipFill>
        <p:spPr>
          <a:xfrm>
            <a:off x="2783520" y="2747600"/>
            <a:ext cx="5232587" cy="23092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8"/>
          <p:cNvSpPr txBox="1"/>
          <p:nvPr/>
        </p:nvSpPr>
        <p:spPr>
          <a:xfrm>
            <a:off x="525475" y="1211700"/>
            <a:ext cx="20088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56B5BF"/>
                </a:solidFill>
                <a:latin typeface="Calibri"/>
                <a:ea typeface="Calibri"/>
                <a:cs typeface="Calibri"/>
                <a:sym typeface="Calibri"/>
              </a:rPr>
              <a:t>Workplace:</a:t>
            </a:r>
            <a:endParaRPr sz="2400" b="1" i="0" u="none" strike="noStrike" cap="none" dirty="0">
              <a:solidFill>
                <a:srgbClr val="56B5BF"/>
              </a:solidFill>
              <a:latin typeface="Calibri"/>
              <a:ea typeface="Calibri"/>
              <a:cs typeface="Calibri"/>
              <a:sym typeface="Calibri"/>
            </a:endParaRPr>
          </a:p>
        </p:txBody>
      </p:sp>
      <p:sp>
        <p:nvSpPr>
          <p:cNvPr id="159" name="Google Shape;159;p8"/>
          <p:cNvSpPr txBox="1"/>
          <p:nvPr/>
        </p:nvSpPr>
        <p:spPr>
          <a:xfrm>
            <a:off x="2911750" y="1370250"/>
            <a:ext cx="5854500" cy="923299"/>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are have dedicated laboratory exclusively for the MIST Mongol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Barota</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team. Our campus field serves as a versatile testing ground for various types of field tests. Additionally, we occasionally utilize the ample space available at construction sites and fields in close proximity to our campus for conducting our field tests.</a:t>
            </a:r>
            <a:endParaRPr sz="12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60" name="Google Shape;160;p8"/>
          <p:cNvSpPr/>
          <p:nvPr/>
        </p:nvSpPr>
        <p:spPr>
          <a:xfrm rot="2700000">
            <a:off x="483261" y="1460243"/>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11</a:t>
            </a:fld>
            <a:endParaRPr/>
          </a:p>
        </p:txBody>
      </p:sp>
      <p:pic>
        <p:nvPicPr>
          <p:cNvPr id="163" name="Google Shape;163;p8"/>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164" name="Google Shape;164;p8"/>
          <p:cNvSpPr txBox="1"/>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MANAGEMENT</a:t>
            </a:r>
            <a:endParaRPr sz="3600" b="1" i="0" u="none" strike="noStrike" cap="none">
              <a:solidFill>
                <a:srgbClr val="56B5B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3451525-060B-8248-7CFB-D8A48DE6E4DC}"/>
              </a:ext>
            </a:extLst>
          </p:cNvPr>
          <p:cNvPicPr>
            <a:picLocks noChangeAspect="1"/>
          </p:cNvPicPr>
          <p:nvPr/>
        </p:nvPicPr>
        <p:blipFill>
          <a:blip r:embed="rId5"/>
          <a:srcRect/>
          <a:stretch/>
        </p:blipFill>
        <p:spPr>
          <a:xfrm>
            <a:off x="122842" y="4070131"/>
            <a:ext cx="1277941" cy="903811"/>
          </a:xfrm>
          <a:prstGeom prst="rect">
            <a:avLst/>
          </a:prstGeom>
        </p:spPr>
      </p:pic>
      <p:pic>
        <p:nvPicPr>
          <p:cNvPr id="3" name="Google Shape;158;p8">
            <a:extLst>
              <a:ext uri="{FF2B5EF4-FFF2-40B4-BE49-F238E27FC236}">
                <a16:creationId xmlns:a16="http://schemas.microsoft.com/office/drawing/2014/main" id="{6ED5E4A2-FF7B-95F1-215A-323B19D2040B}"/>
              </a:ext>
            </a:extLst>
          </p:cNvPr>
          <p:cNvPicPr preferRelativeResize="0"/>
          <p:nvPr/>
        </p:nvPicPr>
        <p:blipFill rotWithShape="1">
          <a:blip r:embed="rId6">
            <a:alphaModFix/>
          </a:blip>
          <a:srcRect l="12502" r="12495"/>
          <a:stretch/>
        </p:blipFill>
        <p:spPr>
          <a:xfrm>
            <a:off x="2911750" y="2384820"/>
            <a:ext cx="3091811" cy="2375724"/>
          </a:xfrm>
          <a:prstGeom prst="rect">
            <a:avLst/>
          </a:prstGeom>
          <a:noFill/>
          <a:ln>
            <a:noFill/>
          </a:ln>
        </p:spPr>
      </p:pic>
      <p:pic>
        <p:nvPicPr>
          <p:cNvPr id="5" name="Picture 4">
            <a:extLst>
              <a:ext uri="{FF2B5EF4-FFF2-40B4-BE49-F238E27FC236}">
                <a16:creationId xmlns:a16="http://schemas.microsoft.com/office/drawing/2014/main" id="{A9EC130F-7760-49C9-E450-7377162A57AD}"/>
              </a:ext>
            </a:extLst>
          </p:cNvPr>
          <p:cNvPicPr>
            <a:picLocks noChangeAspect="1"/>
          </p:cNvPicPr>
          <p:nvPr/>
        </p:nvPicPr>
        <p:blipFill>
          <a:blip r:embed="rId7"/>
          <a:stretch>
            <a:fillRect/>
          </a:stretch>
        </p:blipFill>
        <p:spPr>
          <a:xfrm>
            <a:off x="6079381" y="2384820"/>
            <a:ext cx="2667427" cy="23757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9"/>
          <p:cNvSpPr txBox="1"/>
          <p:nvPr/>
        </p:nvSpPr>
        <p:spPr>
          <a:xfrm>
            <a:off x="525475" y="1211700"/>
            <a:ext cx="20088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56B5BF"/>
                </a:solidFill>
                <a:latin typeface="Calibri"/>
                <a:ea typeface="Calibri"/>
                <a:cs typeface="Calibri"/>
                <a:sym typeface="Calibri"/>
              </a:rPr>
              <a:t>Funding :</a:t>
            </a:r>
            <a:endParaRPr sz="2400" b="1" i="0" u="none" strike="noStrike" cap="none">
              <a:solidFill>
                <a:srgbClr val="56B5BF"/>
              </a:solidFill>
              <a:latin typeface="Calibri"/>
              <a:ea typeface="Calibri"/>
              <a:cs typeface="Calibri"/>
              <a:sym typeface="Calibri"/>
            </a:endParaRPr>
          </a:p>
        </p:txBody>
      </p:sp>
      <p:sp>
        <p:nvSpPr>
          <p:cNvPr id="172" name="Google Shape;172;p9"/>
          <p:cNvSpPr/>
          <p:nvPr/>
        </p:nvSpPr>
        <p:spPr>
          <a:xfrm rot="2700000">
            <a:off x="424161" y="1459479"/>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12</a:t>
            </a:fld>
            <a:endParaRPr/>
          </a:p>
        </p:txBody>
      </p:sp>
      <p:pic>
        <p:nvPicPr>
          <p:cNvPr id="179" name="Google Shape;179;p9"/>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180" name="Google Shape;180;p9"/>
          <p:cNvSpPr txBox="1"/>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MANAGEMENT</a:t>
            </a:r>
            <a:endParaRPr sz="3600" b="1" i="0" u="none" strike="noStrike" cap="none">
              <a:solidFill>
                <a:srgbClr val="56B5B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5F97DF4-8E24-15A2-74AF-40C6E2AE754D}"/>
              </a:ext>
            </a:extLst>
          </p:cNvPr>
          <p:cNvPicPr>
            <a:picLocks noChangeAspect="1"/>
          </p:cNvPicPr>
          <p:nvPr/>
        </p:nvPicPr>
        <p:blipFill>
          <a:blip r:embed="rId5"/>
          <a:srcRect/>
          <a:stretch/>
        </p:blipFill>
        <p:spPr>
          <a:xfrm>
            <a:off x="122842" y="4070131"/>
            <a:ext cx="1277941" cy="903811"/>
          </a:xfrm>
          <a:prstGeom prst="rect">
            <a:avLst/>
          </a:prstGeom>
        </p:spPr>
      </p:pic>
      <p:sp>
        <p:nvSpPr>
          <p:cNvPr id="3" name="Google Shape;165;p9">
            <a:extLst>
              <a:ext uri="{FF2B5EF4-FFF2-40B4-BE49-F238E27FC236}">
                <a16:creationId xmlns:a16="http://schemas.microsoft.com/office/drawing/2014/main" id="{BCFDB94A-5AE0-08B2-3F9E-4586507F5059}"/>
              </a:ext>
            </a:extLst>
          </p:cNvPr>
          <p:cNvSpPr txBox="1"/>
          <p:nvPr/>
        </p:nvSpPr>
        <p:spPr>
          <a:xfrm>
            <a:off x="2911750" y="1419191"/>
            <a:ext cx="5854500" cy="738633"/>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200" b="0" i="0" u="none" strike="noStrike" cap="none" dirty="0">
                <a:solidFill>
                  <a:srgbClr val="262626"/>
                </a:solidFill>
                <a:latin typeface="Calibri"/>
                <a:ea typeface="Calibri"/>
                <a:cs typeface="Calibri"/>
                <a:sym typeface="Calibri"/>
              </a:rPr>
              <a:t>At the start, we were allocated a certain amount of funds </a:t>
            </a:r>
            <a:r>
              <a:rPr lang="en-US" sz="1200" dirty="0">
                <a:solidFill>
                  <a:srgbClr val="262626"/>
                </a:solidFill>
                <a:latin typeface="Calibri"/>
                <a:ea typeface="Calibri"/>
                <a:cs typeface="Calibri"/>
                <a:sym typeface="Calibri"/>
              </a:rPr>
              <a:t>: 42,000 </a:t>
            </a:r>
            <a:r>
              <a:rPr lang="en-US" sz="1200" b="0" i="0" u="none" strike="noStrike" cap="none" dirty="0">
                <a:solidFill>
                  <a:srgbClr val="262626"/>
                </a:solidFill>
                <a:latin typeface="Calibri"/>
                <a:ea typeface="Calibri"/>
                <a:cs typeface="Calibri"/>
                <a:sym typeface="Calibri"/>
              </a:rPr>
              <a:t>USD. To date, we have spent 10,500 USD on development costs. The remaining funds are earmarked for additional testing, practice, and competition-related expenses.</a:t>
            </a:r>
            <a:r>
              <a:rPr lang="tr-TR" sz="1200" b="0"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 name="Google Shape;170;p9">
            <a:extLst>
              <a:ext uri="{FF2B5EF4-FFF2-40B4-BE49-F238E27FC236}">
                <a16:creationId xmlns:a16="http://schemas.microsoft.com/office/drawing/2014/main" id="{877EE333-E5C3-9259-86BE-0775F53C70A3}"/>
              </a:ext>
            </a:extLst>
          </p:cNvPr>
          <p:cNvSpPr txBox="1"/>
          <p:nvPr/>
        </p:nvSpPr>
        <p:spPr>
          <a:xfrm>
            <a:off x="2911750" y="2265216"/>
            <a:ext cx="5854500" cy="1107965"/>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200" b="0" i="0" u="none" strike="noStrike" cap="none" dirty="0">
                <a:solidFill>
                  <a:srgbClr val="262626"/>
                </a:solidFill>
                <a:latin typeface="Calibri"/>
                <a:ea typeface="Calibri"/>
                <a:cs typeface="Calibri"/>
                <a:sym typeface="Calibri"/>
              </a:rPr>
              <a:t>Our team has allocated a budget of 18,000 USD for the development of the rover, encompassing various aspects such as the rover </a:t>
            </a:r>
            <a:r>
              <a:rPr lang="en-US" sz="1200" dirty="0">
                <a:solidFill>
                  <a:srgbClr val="262626"/>
                </a:solidFill>
                <a:latin typeface="Calibri"/>
                <a:ea typeface="Calibri"/>
                <a:cs typeface="Calibri"/>
                <a:sym typeface="Calibri"/>
              </a:rPr>
              <a:t>b</a:t>
            </a:r>
            <a:r>
              <a:rPr lang="en-US" sz="1200" b="0" i="0" u="none" strike="noStrike" cap="none" dirty="0">
                <a:solidFill>
                  <a:srgbClr val="262626"/>
                </a:solidFill>
                <a:latin typeface="Calibri"/>
                <a:ea typeface="Calibri"/>
                <a:cs typeface="Calibri"/>
                <a:sym typeface="Calibri"/>
              </a:rPr>
              <a:t>ody, processing &amp; control Modules, science module, communication equipment and more. Additionally, we have secured funds to cover the travel expenses of 22,000 USD for our 14-member team’s participation in ARC 2024 in Turkey.</a:t>
            </a:r>
            <a:endParaRPr sz="1400" b="0" i="0" u="none" strike="noStrike" cap="none" dirty="0">
              <a:solidFill>
                <a:srgbClr val="000000"/>
              </a:solidFill>
              <a:latin typeface="Arial"/>
              <a:ea typeface="Arial"/>
              <a:cs typeface="Arial"/>
              <a:sym typeface="Arial"/>
            </a:endParaRPr>
          </a:p>
        </p:txBody>
      </p:sp>
      <p:sp>
        <p:nvSpPr>
          <p:cNvPr id="5" name="Google Shape;171;p9">
            <a:extLst>
              <a:ext uri="{FF2B5EF4-FFF2-40B4-BE49-F238E27FC236}">
                <a16:creationId xmlns:a16="http://schemas.microsoft.com/office/drawing/2014/main" id="{A3E0A19B-5092-5613-6208-66DDF6E3B394}"/>
              </a:ext>
            </a:extLst>
          </p:cNvPr>
          <p:cNvSpPr txBox="1"/>
          <p:nvPr/>
        </p:nvSpPr>
        <p:spPr>
          <a:xfrm>
            <a:off x="2911750" y="3480573"/>
            <a:ext cx="5854500" cy="1293000"/>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200" b="0" i="0" u="none" strike="noStrike" cap="none" dirty="0">
                <a:solidFill>
                  <a:srgbClr val="262626"/>
                </a:solidFill>
                <a:latin typeface="Calibri"/>
                <a:ea typeface="Calibri"/>
                <a:cs typeface="Calibri"/>
                <a:sym typeface="Calibri"/>
              </a:rPr>
              <a:t>Our rover is fully operational and we are prepared to compete in the forthcoming ARC. In the event of a funding shortfall, we have a reserved budget specifically for such Research &amp; Development Projects. Historically, our university’s sponsorship proposals have been well-received by various industries and banks. We have already initiated the process by sending out sponsorship proposal forms and have received encouraging responses. Therefore, we can rely on their support if necessary.</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10"/>
          <p:cNvSpPr txBox="1"/>
          <p:nvPr/>
        </p:nvSpPr>
        <p:spPr>
          <a:xfrm>
            <a:off x="584575" y="1247036"/>
            <a:ext cx="20088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56B5BF"/>
                </a:solidFill>
                <a:latin typeface="Calibri"/>
                <a:ea typeface="Calibri"/>
                <a:cs typeface="Calibri"/>
                <a:sym typeface="Calibri"/>
              </a:rPr>
              <a:t>Logistics:</a:t>
            </a:r>
            <a:endParaRPr sz="2400" b="1" i="0" u="none" strike="noStrike" cap="none" dirty="0">
              <a:solidFill>
                <a:srgbClr val="56B5BF"/>
              </a:solidFill>
              <a:latin typeface="Calibri"/>
              <a:ea typeface="Calibri"/>
              <a:cs typeface="Calibri"/>
              <a:sym typeface="Calibri"/>
            </a:endParaRPr>
          </a:p>
        </p:txBody>
      </p:sp>
      <p:sp>
        <p:nvSpPr>
          <p:cNvPr id="187" name="Google Shape;187;p10"/>
          <p:cNvSpPr txBox="1"/>
          <p:nvPr/>
        </p:nvSpPr>
        <p:spPr>
          <a:xfrm>
            <a:off x="2892308" y="1464920"/>
            <a:ext cx="5854500" cy="2123628"/>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order to guarantee the punctual and dependable transport of the rover, we have strategized to segregate it into multiple modules, which will be transported in our personal baggage. Each of these modules will be adequately packed with materials to reduce any potential damage. This method not only facilitates the swift assembly and disassembly of the rover but also proves to be more efficient compared to conventional shipping services, which often needs longer durations. Furthermore, this approach provides us with greater control over the handling of the rover components, reducing the risk of mishandling by third parties. </a:t>
            </a:r>
            <a:endParaRPr lang="en-US" sz="12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8" name="Google Shape;188;p10"/>
          <p:cNvSpPr/>
          <p:nvPr/>
        </p:nvSpPr>
        <p:spPr>
          <a:xfrm rot="2700000">
            <a:off x="483260" y="1482655"/>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13</a:t>
            </a:fld>
            <a:endParaRPr/>
          </a:p>
        </p:txBody>
      </p:sp>
      <p:pic>
        <p:nvPicPr>
          <p:cNvPr id="191" name="Google Shape;191;p10"/>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192" name="Google Shape;192;p10"/>
          <p:cNvSpPr txBox="1">
            <a:spLocks noGrp="1"/>
          </p:cNvSpPr>
          <p:nvPr>
            <p:ph type="ctrTitle"/>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56B5BF"/>
                </a:solidFill>
                <a:latin typeface="Calibri"/>
                <a:ea typeface="Calibri"/>
                <a:cs typeface="Calibri"/>
                <a:sym typeface="Calibri"/>
              </a:rPr>
              <a:t>MANAGEMENT</a:t>
            </a:r>
            <a:endParaRPr sz="3600" b="1">
              <a:solidFill>
                <a:srgbClr val="56B5B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E1BA3DC-D894-9A7A-F5AA-C12F8FEBFDCD}"/>
              </a:ext>
            </a:extLst>
          </p:cNvPr>
          <p:cNvPicPr>
            <a:picLocks noChangeAspect="1"/>
          </p:cNvPicPr>
          <p:nvPr/>
        </p:nvPicPr>
        <p:blipFill>
          <a:blip r:embed="rId5"/>
          <a:srcRect/>
          <a:stretch/>
        </p:blipFill>
        <p:spPr>
          <a:xfrm>
            <a:off x="122842" y="4070131"/>
            <a:ext cx="1277941" cy="9038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11"/>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sp>
        <p:nvSpPr>
          <p:cNvPr id="198" name="Google Shape;198;p11"/>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Mobility</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System:</a:t>
            </a:r>
            <a:endParaRPr sz="2400" b="1" i="0" u="none" strike="noStrike" cap="none">
              <a:solidFill>
                <a:srgbClr val="F2F2F2"/>
              </a:solidFill>
              <a:latin typeface="Calibri"/>
              <a:ea typeface="Calibri"/>
              <a:cs typeface="Calibri"/>
              <a:sym typeface="Calibri"/>
            </a:endParaRPr>
          </a:p>
        </p:txBody>
      </p:sp>
      <p:sp>
        <p:nvSpPr>
          <p:cNvPr id="200" name="Google Shape;200;p11"/>
          <p:cNvSpPr txBox="1"/>
          <p:nvPr/>
        </p:nvSpPr>
        <p:spPr>
          <a:xfrm>
            <a:off x="2911750" y="1370250"/>
            <a:ext cx="5854500" cy="1692741"/>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The rocker bogie suspension system along with a bevel gear differential mechanism is used to keep all the wheels in contact with the surface even when driving on severely uneven terrain. For the steering system we have used stepper motors and thrust bearings in each of the wheels, which ensure independent steering for all four wheels. Apart from this, our rover wheels are made of 3D-printed TPU to ensure maximum traction and shock absorption.</a:t>
            </a:r>
            <a:endParaRPr sz="1400" b="0" i="0" u="none" strike="noStrike" cap="none" dirty="0">
              <a:solidFill>
                <a:srgbClr val="F2F2F2"/>
              </a:solidFill>
              <a:latin typeface="Calibri"/>
              <a:ea typeface="Calibri"/>
              <a:cs typeface="Calibri"/>
              <a:sym typeface="Calibri"/>
            </a:endParaRPr>
          </a:p>
        </p:txBody>
      </p:sp>
      <p:sp>
        <p:nvSpPr>
          <p:cNvPr id="201" name="Google Shape;201;p11"/>
          <p:cNvSpPr/>
          <p:nvPr/>
        </p:nvSpPr>
        <p:spPr>
          <a:xfrm rot="2700000">
            <a:off x="424161" y="1632034"/>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14</a:t>
            </a:fld>
            <a:endParaRPr/>
          </a:p>
        </p:txBody>
      </p:sp>
      <p:pic>
        <p:nvPicPr>
          <p:cNvPr id="206" name="Google Shape;206;p11"/>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F68B0000-13B9-B749-ABF2-2596F6FC0BB1}"/>
              </a:ext>
            </a:extLst>
          </p:cNvPr>
          <p:cNvPicPr>
            <a:picLocks noChangeAspect="1"/>
          </p:cNvPicPr>
          <p:nvPr/>
        </p:nvPicPr>
        <p:blipFill>
          <a:blip r:embed="rId5"/>
          <a:srcRect/>
          <a:stretch/>
        </p:blipFill>
        <p:spPr>
          <a:xfrm>
            <a:off x="122842" y="4070131"/>
            <a:ext cx="1277941" cy="903811"/>
          </a:xfrm>
          <a:prstGeom prst="rect">
            <a:avLst/>
          </a:prstGeom>
        </p:spPr>
      </p:pic>
      <p:sp>
        <p:nvSpPr>
          <p:cNvPr id="4" name="TextBox 3">
            <a:extLst>
              <a:ext uri="{FF2B5EF4-FFF2-40B4-BE49-F238E27FC236}">
                <a16:creationId xmlns:a16="http://schemas.microsoft.com/office/drawing/2014/main" id="{AC37744A-3771-C524-8C0C-7C824AD14B0A}"/>
              </a:ext>
            </a:extLst>
          </p:cNvPr>
          <p:cNvSpPr txBox="1"/>
          <p:nvPr/>
        </p:nvSpPr>
        <p:spPr>
          <a:xfrm>
            <a:off x="2911750" y="3274278"/>
            <a:ext cx="5835058" cy="1169551"/>
          </a:xfrm>
          <a:prstGeom prst="rect">
            <a:avLst/>
          </a:prstGeom>
          <a:noFill/>
          <a:ln>
            <a:solidFill>
              <a:schemeClr val="bg1"/>
            </a:solidFill>
          </a:ln>
        </p:spPr>
        <p:txBody>
          <a:bodyPr wrap="square">
            <a:spAutoFit/>
          </a:bodyPr>
          <a:lstStyle/>
          <a:p>
            <a:pPr algn="just"/>
            <a:r>
              <a:rPr lang="en-US" sz="1400" b="0" i="0" u="none" strike="noStrike" dirty="0">
                <a:solidFill>
                  <a:srgbClr val="FFFFFF"/>
                </a:solidFill>
                <a:effectLst/>
                <a:latin typeface="Calibri" panose="020F0502020204030204" pitchFamily="34" charset="0"/>
              </a:rPr>
              <a:t>Instead of only stainless steel, we used a combination of carbon-fiber and stainless steel links in the rocker arm for a high strength-to-weight ratio and better stiffness. The steerable wheel subsystem ensures better maneuvering and precise movements of the rover. A thrust bearing has been implemented to carry the axial load to the wheel, while minimizing friction during steering.</a:t>
            </a:r>
            <a:endParaRPr lang="en-SG" dirty="0"/>
          </a:p>
        </p:txBody>
      </p:sp>
    </p:spTree>
    <p:extLst>
      <p:ext uri="{BB962C8B-B14F-4D97-AF65-F5344CB8AC3E}">
        <p14:creationId xmlns:p14="http://schemas.microsoft.com/office/powerpoint/2010/main" val="193337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11"/>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sp>
        <p:nvSpPr>
          <p:cNvPr id="198" name="Google Shape;198;p11"/>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Mobility</a:t>
            </a:r>
            <a:endParaRPr sz="2400" b="1" i="0" u="none" strike="noStrike" cap="none" dirty="0">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System:</a:t>
            </a:r>
            <a:endParaRPr sz="2400" b="1" i="0" u="none" strike="noStrike" cap="none" dirty="0">
              <a:solidFill>
                <a:srgbClr val="F2F2F2"/>
              </a:solidFill>
              <a:latin typeface="Calibri"/>
              <a:ea typeface="Calibri"/>
              <a:cs typeface="Calibri"/>
              <a:sym typeface="Calibri"/>
            </a:endParaRPr>
          </a:p>
        </p:txBody>
      </p:sp>
      <p:sp>
        <p:nvSpPr>
          <p:cNvPr id="201" name="Google Shape;201;p11"/>
          <p:cNvSpPr/>
          <p:nvPr/>
        </p:nvSpPr>
        <p:spPr>
          <a:xfrm rot="2700000">
            <a:off x="424161" y="1632034"/>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15</a:t>
            </a:fld>
            <a:endParaRPr/>
          </a:p>
        </p:txBody>
      </p:sp>
      <p:pic>
        <p:nvPicPr>
          <p:cNvPr id="206" name="Google Shape;206;p11"/>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F68B0000-13B9-B749-ABF2-2596F6FC0BB1}"/>
              </a:ext>
            </a:extLst>
          </p:cNvPr>
          <p:cNvPicPr>
            <a:picLocks noChangeAspect="1"/>
          </p:cNvPicPr>
          <p:nvPr/>
        </p:nvPicPr>
        <p:blipFill>
          <a:blip r:embed="rId5"/>
          <a:srcRect/>
          <a:stretch/>
        </p:blipFill>
        <p:spPr>
          <a:xfrm>
            <a:off x="122842" y="4070131"/>
            <a:ext cx="1277941" cy="903811"/>
          </a:xfrm>
          <a:prstGeom prst="rect">
            <a:avLst/>
          </a:prstGeom>
        </p:spPr>
      </p:pic>
      <p:pic>
        <p:nvPicPr>
          <p:cNvPr id="3074" name="Picture 2">
            <a:extLst>
              <a:ext uri="{FF2B5EF4-FFF2-40B4-BE49-F238E27FC236}">
                <a16:creationId xmlns:a16="http://schemas.microsoft.com/office/drawing/2014/main" id="{4D0F9F0C-8A5F-2FDD-47BD-6BB8413656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75" y="2108080"/>
            <a:ext cx="4640160" cy="24139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09E807C-1BF9-A104-28D6-BA23254D03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1823" y="1370808"/>
            <a:ext cx="4021024" cy="315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11"/>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sp>
        <p:nvSpPr>
          <p:cNvPr id="198" name="Google Shape;198;p11"/>
          <p:cNvSpPr txBox="1"/>
          <p:nvPr/>
        </p:nvSpPr>
        <p:spPr>
          <a:xfrm>
            <a:off x="525475" y="1211700"/>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Mobility</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System:</a:t>
            </a:r>
            <a:endParaRPr sz="2400" b="1" i="0" u="none" strike="noStrike" cap="none">
              <a:solidFill>
                <a:srgbClr val="F2F2F2"/>
              </a:solidFill>
              <a:latin typeface="Calibri"/>
              <a:ea typeface="Calibri"/>
              <a:cs typeface="Calibri"/>
              <a:sym typeface="Calibri"/>
            </a:endParaRPr>
          </a:p>
        </p:txBody>
      </p:sp>
      <p:sp>
        <p:nvSpPr>
          <p:cNvPr id="200" name="Google Shape;200;p11"/>
          <p:cNvSpPr txBox="1"/>
          <p:nvPr/>
        </p:nvSpPr>
        <p:spPr>
          <a:xfrm>
            <a:off x="2821809" y="1396451"/>
            <a:ext cx="5854500" cy="104641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Maverick weighs 50 kg in total. </a:t>
            </a: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The full rover size is 87 cm x 86 cm.</a:t>
            </a: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The chassis is 55 cm x 45 cm x 15 cm in dimension.</a:t>
            </a: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The diameter of the wheel is 23 cm.</a:t>
            </a:r>
          </a:p>
        </p:txBody>
      </p:sp>
      <p:sp>
        <p:nvSpPr>
          <p:cNvPr id="201" name="Google Shape;201;p11"/>
          <p:cNvSpPr/>
          <p:nvPr/>
        </p:nvSpPr>
        <p:spPr>
          <a:xfrm rot="2700000">
            <a:off x="424161" y="1632034"/>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16</a:t>
            </a:fld>
            <a:endParaRPr/>
          </a:p>
        </p:txBody>
      </p:sp>
      <p:pic>
        <p:nvPicPr>
          <p:cNvPr id="206" name="Google Shape;206;p11"/>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F68B0000-13B9-B749-ABF2-2596F6FC0BB1}"/>
              </a:ext>
            </a:extLst>
          </p:cNvPr>
          <p:cNvPicPr>
            <a:picLocks noChangeAspect="1"/>
          </p:cNvPicPr>
          <p:nvPr/>
        </p:nvPicPr>
        <p:blipFill>
          <a:blip r:embed="rId5"/>
          <a:srcRect/>
          <a:stretch/>
        </p:blipFill>
        <p:spPr>
          <a:xfrm>
            <a:off x="122842" y="4070131"/>
            <a:ext cx="1277941" cy="903811"/>
          </a:xfrm>
          <a:prstGeom prst="rect">
            <a:avLst/>
          </a:prstGeom>
        </p:spPr>
      </p:pic>
      <p:sp>
        <p:nvSpPr>
          <p:cNvPr id="3" name="AutoShape 2">
            <a:extLst>
              <a:ext uri="{FF2B5EF4-FFF2-40B4-BE49-F238E27FC236}">
                <a16:creationId xmlns:a16="http://schemas.microsoft.com/office/drawing/2014/main" id="{AF6006AB-9613-8F58-FCD1-EC0203C38F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5" name="TextBox 4">
            <a:extLst>
              <a:ext uri="{FF2B5EF4-FFF2-40B4-BE49-F238E27FC236}">
                <a16:creationId xmlns:a16="http://schemas.microsoft.com/office/drawing/2014/main" id="{6C0FE4F5-A0A1-A33E-989C-278E38FECFF2}"/>
              </a:ext>
            </a:extLst>
          </p:cNvPr>
          <p:cNvSpPr txBox="1"/>
          <p:nvPr/>
        </p:nvSpPr>
        <p:spPr>
          <a:xfrm>
            <a:off x="2821808" y="2627825"/>
            <a:ext cx="5854499" cy="1169551"/>
          </a:xfrm>
          <a:prstGeom prst="rect">
            <a:avLst/>
          </a:prstGeom>
          <a:noFill/>
          <a:ln>
            <a:solidFill>
              <a:schemeClr val="bg1"/>
            </a:solidFill>
          </a:ln>
        </p:spPr>
        <p:txBody>
          <a:bodyPr wrap="square">
            <a:spAutoFit/>
          </a:bodyPr>
          <a:lstStyle/>
          <a:p>
            <a:pPr algn="just"/>
            <a:r>
              <a:rPr lang="en-US" sz="1400" b="0" i="0" u="none" strike="noStrike" dirty="0">
                <a:solidFill>
                  <a:srgbClr val="F2F2F2"/>
                </a:solidFill>
                <a:effectLst/>
                <a:latin typeface="Calibri" panose="020F0502020204030204" pitchFamily="34" charset="0"/>
              </a:rPr>
              <a:t>The rover is well-equipped with better suspension and shock absorption. The rover navigates rough terrain and ascends elevations smoothly, avoiding complications. It maneuvers through narrow spaces without collisions or damage. Furthermore, it executes precise movements along predetermined paths with accuracy. </a:t>
            </a:r>
            <a:endParaRPr lang="en-SG" dirty="0"/>
          </a:p>
        </p:txBody>
      </p:sp>
    </p:spTree>
    <p:extLst>
      <p:ext uri="{BB962C8B-B14F-4D97-AF65-F5344CB8AC3E}">
        <p14:creationId xmlns:p14="http://schemas.microsoft.com/office/powerpoint/2010/main" val="789961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15"/>
          <p:cNvSpPr txBox="1"/>
          <p:nvPr/>
        </p:nvSpPr>
        <p:spPr>
          <a:xfrm>
            <a:off x="525475" y="1006255"/>
            <a:ext cx="2127784"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Electronics and power system:</a:t>
            </a:r>
            <a:endParaRPr sz="2400" b="1" i="0" u="none" strike="noStrike" cap="none" dirty="0">
              <a:solidFill>
                <a:srgbClr val="F2F2F2"/>
              </a:solidFill>
              <a:latin typeface="Calibri"/>
              <a:ea typeface="Calibri"/>
              <a:cs typeface="Calibri"/>
              <a:sym typeface="Calibri"/>
            </a:endParaRPr>
          </a:p>
        </p:txBody>
      </p:sp>
      <p:sp>
        <p:nvSpPr>
          <p:cNvPr id="249" name="Google Shape;249;p15"/>
          <p:cNvSpPr txBox="1"/>
          <p:nvPr/>
        </p:nvSpPr>
        <p:spPr>
          <a:xfrm>
            <a:off x="2892306" y="1125231"/>
            <a:ext cx="5854500" cy="2123628"/>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algn="just">
              <a:buSzPts val="1400"/>
            </a:pPr>
            <a:r>
              <a:rPr lang="en-US" dirty="0">
                <a:solidFill>
                  <a:srgbClr val="F2F2F2"/>
                </a:solidFill>
                <a:latin typeface="Calibri"/>
                <a:ea typeface="Calibri"/>
                <a:cs typeface="Calibri"/>
                <a:sym typeface="Calibri"/>
              </a:rPr>
              <a:t>The rover is powered by 6 Li-Po batteries combining 36V having 20000mAh capacity. This 36V is converted to 36V, 24V, 16V, 12V and 5V using a power distribution board with a battery management system for different types of loads. The wheel motors run on 36V, stepper motors for steering, base of arm and antenna run on 24V, all other motors, actuators, fans and camera run on 12V. Jetson and logic circuits are powered using 16V and 5V respectively. Each circuit uses custom PCBs which enables modular architecture of the electronics subsystem and is implemented by simulating the real time electrical circuits of the rover.</a:t>
            </a:r>
            <a:endParaRPr lang="en-US" sz="1400" b="0" i="0" u="none" strike="noStrike" cap="none" dirty="0">
              <a:solidFill>
                <a:srgbClr val="F2F2F2"/>
              </a:solidFill>
              <a:latin typeface="Calibri"/>
              <a:ea typeface="Calibri"/>
              <a:cs typeface="Calibri"/>
              <a:sym typeface="Calibri"/>
            </a:endParaRPr>
          </a:p>
        </p:txBody>
      </p:sp>
      <p:sp>
        <p:nvSpPr>
          <p:cNvPr id="253" name="Google Shape;253;p15"/>
          <p:cNvSpPr/>
          <p:nvPr/>
        </p:nvSpPr>
        <p:spPr>
          <a:xfrm rot="2700000">
            <a:off x="424161" y="1243855"/>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17</a:t>
            </a:fld>
            <a:endParaRPr/>
          </a:p>
        </p:txBody>
      </p:sp>
      <p:sp>
        <p:nvSpPr>
          <p:cNvPr id="255" name="Google Shape;255;p15"/>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pic>
        <p:nvPicPr>
          <p:cNvPr id="257" name="Google Shape;257;p15"/>
          <p:cNvPicPr preferRelativeResize="0"/>
          <p:nvPr/>
        </p:nvPicPr>
        <p:blipFill rotWithShape="1">
          <a:blip r:embed="rId4">
            <a:alphaModFix/>
          </a:blip>
          <a:srcRect/>
          <a:stretch/>
        </p:blipFill>
        <p:spPr>
          <a:xfrm>
            <a:off x="7550025" y="445025"/>
            <a:ext cx="1196781" cy="342161"/>
          </a:xfrm>
          <a:prstGeom prst="rect">
            <a:avLst/>
          </a:prstGeom>
          <a:noFill/>
          <a:ln>
            <a:noFill/>
          </a:ln>
        </p:spPr>
      </p:pic>
      <p:pic>
        <p:nvPicPr>
          <p:cNvPr id="2" name="Picture 1">
            <a:extLst>
              <a:ext uri="{FF2B5EF4-FFF2-40B4-BE49-F238E27FC236}">
                <a16:creationId xmlns:a16="http://schemas.microsoft.com/office/drawing/2014/main" id="{2A22C6F5-5840-51AD-D5F5-ECA390A8A911}"/>
              </a:ext>
            </a:extLst>
          </p:cNvPr>
          <p:cNvPicPr>
            <a:picLocks noChangeAspect="1"/>
          </p:cNvPicPr>
          <p:nvPr/>
        </p:nvPicPr>
        <p:blipFill>
          <a:blip r:embed="rId5"/>
          <a:srcRect/>
          <a:stretch/>
        </p:blipFill>
        <p:spPr>
          <a:xfrm>
            <a:off x="122842" y="4070131"/>
            <a:ext cx="1277941" cy="903811"/>
          </a:xfrm>
          <a:prstGeom prst="rect">
            <a:avLst/>
          </a:prstGeom>
        </p:spPr>
      </p:pic>
      <p:sp>
        <p:nvSpPr>
          <p:cNvPr id="3" name="Google Shape;263;p15">
            <a:extLst>
              <a:ext uri="{FF2B5EF4-FFF2-40B4-BE49-F238E27FC236}">
                <a16:creationId xmlns:a16="http://schemas.microsoft.com/office/drawing/2014/main" id="{F389671F-CDBD-D5EF-7722-00C7B6D86CF1}"/>
              </a:ext>
            </a:extLst>
          </p:cNvPr>
          <p:cNvSpPr txBox="1"/>
          <p:nvPr/>
        </p:nvSpPr>
        <p:spPr>
          <a:xfrm>
            <a:off x="2892306" y="3323629"/>
            <a:ext cx="5854500" cy="1561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just" rtl="0">
              <a:lnSpc>
                <a:spcPct val="90000"/>
              </a:lnSpc>
              <a:spcBef>
                <a:spcPts val="0"/>
              </a:spcBef>
              <a:spcAft>
                <a:spcPts val="0"/>
              </a:spcAft>
              <a:buSzPts val="523"/>
              <a:buNone/>
            </a:pPr>
            <a:r>
              <a:rPr lang="tr-TR" dirty="0">
                <a:solidFill>
                  <a:schemeClr val="lt1"/>
                </a:solidFill>
                <a:latin typeface="Calibri"/>
                <a:ea typeface="Calibri"/>
                <a:cs typeface="Calibri"/>
                <a:sym typeface="Calibri"/>
              </a:rPr>
              <a:t>The electronic subsystem is divided into two modules to facilitate rapid and effortless plug-and-play functionality. This means that each module can be connected to the rover individually for configuration and operation, without impacting the functionality of other modules when electrical components are swapped during missions. Essentially, the modular design guarantees portability, minimizes maintenance time, and simplifies fault detection processes.</a:t>
            </a:r>
            <a:endParaRPr dirty="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15"/>
          <p:cNvSpPr txBox="1"/>
          <p:nvPr/>
        </p:nvSpPr>
        <p:spPr>
          <a:xfrm>
            <a:off x="525475" y="1006255"/>
            <a:ext cx="2127784"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Electronics and power system:</a:t>
            </a:r>
            <a:endParaRPr sz="2400" b="1" i="0" u="none" strike="noStrike" cap="none" dirty="0">
              <a:solidFill>
                <a:srgbClr val="F2F2F2"/>
              </a:solidFill>
              <a:latin typeface="Calibri"/>
              <a:ea typeface="Calibri"/>
              <a:cs typeface="Calibri"/>
              <a:sym typeface="Calibri"/>
            </a:endParaRPr>
          </a:p>
        </p:txBody>
      </p:sp>
      <p:sp>
        <p:nvSpPr>
          <p:cNvPr id="253" name="Google Shape;253;p15"/>
          <p:cNvSpPr/>
          <p:nvPr/>
        </p:nvSpPr>
        <p:spPr>
          <a:xfrm rot="2700000">
            <a:off x="424161" y="1243855"/>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18</a:t>
            </a:fld>
            <a:endParaRPr/>
          </a:p>
        </p:txBody>
      </p:sp>
      <p:sp>
        <p:nvSpPr>
          <p:cNvPr id="255" name="Google Shape;255;p15"/>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pic>
        <p:nvPicPr>
          <p:cNvPr id="257" name="Google Shape;257;p15"/>
          <p:cNvPicPr preferRelativeResize="0"/>
          <p:nvPr/>
        </p:nvPicPr>
        <p:blipFill rotWithShape="1">
          <a:blip r:embed="rId4">
            <a:alphaModFix/>
          </a:blip>
          <a:srcRect/>
          <a:stretch/>
        </p:blipFill>
        <p:spPr>
          <a:xfrm>
            <a:off x="7550025" y="445025"/>
            <a:ext cx="1196781" cy="342161"/>
          </a:xfrm>
          <a:prstGeom prst="rect">
            <a:avLst/>
          </a:prstGeom>
          <a:noFill/>
          <a:ln>
            <a:noFill/>
          </a:ln>
        </p:spPr>
      </p:pic>
      <p:pic>
        <p:nvPicPr>
          <p:cNvPr id="2" name="Picture 1">
            <a:extLst>
              <a:ext uri="{FF2B5EF4-FFF2-40B4-BE49-F238E27FC236}">
                <a16:creationId xmlns:a16="http://schemas.microsoft.com/office/drawing/2014/main" id="{2A22C6F5-5840-51AD-D5F5-ECA390A8A911}"/>
              </a:ext>
            </a:extLst>
          </p:cNvPr>
          <p:cNvPicPr>
            <a:picLocks noChangeAspect="1"/>
          </p:cNvPicPr>
          <p:nvPr/>
        </p:nvPicPr>
        <p:blipFill>
          <a:blip r:embed="rId5"/>
          <a:srcRect/>
          <a:stretch/>
        </p:blipFill>
        <p:spPr>
          <a:xfrm>
            <a:off x="122842" y="4070131"/>
            <a:ext cx="1277941" cy="903811"/>
          </a:xfrm>
          <a:prstGeom prst="rect">
            <a:avLst/>
          </a:prstGeom>
        </p:spPr>
      </p:pic>
      <p:sp>
        <p:nvSpPr>
          <p:cNvPr id="4" name="Google Shape;269;p16">
            <a:extLst>
              <a:ext uri="{FF2B5EF4-FFF2-40B4-BE49-F238E27FC236}">
                <a16:creationId xmlns:a16="http://schemas.microsoft.com/office/drawing/2014/main" id="{B80BF848-67EF-9FC8-F028-C31143B3A8D2}"/>
              </a:ext>
            </a:extLst>
          </p:cNvPr>
          <p:cNvSpPr txBox="1"/>
          <p:nvPr/>
        </p:nvSpPr>
        <p:spPr>
          <a:xfrm>
            <a:off x="2892306" y="1226120"/>
            <a:ext cx="5854500" cy="32016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317500" algn="l" rtl="0">
              <a:lnSpc>
                <a:spcPct val="100000"/>
              </a:lnSpc>
              <a:spcBef>
                <a:spcPts val="0"/>
              </a:spcBef>
              <a:spcAft>
                <a:spcPts val="0"/>
              </a:spcAft>
              <a:buClr>
                <a:srgbClr val="F2F2F2"/>
              </a:buClr>
              <a:buSzPts val="1400"/>
              <a:buFont typeface="Calibri"/>
              <a:buAutoNum type="arabicPeriod"/>
            </a:pPr>
            <a:r>
              <a:rPr lang="tr-TR" dirty="0">
                <a:solidFill>
                  <a:srgbClr val="F2F2F2"/>
                </a:solidFill>
                <a:latin typeface="Calibri"/>
                <a:ea typeface="Calibri"/>
                <a:cs typeface="Calibri"/>
                <a:sym typeface="Calibri"/>
              </a:rPr>
              <a:t>A battery management system has been implemented for stabilizing the voltage supply of the rover.</a:t>
            </a:r>
            <a:endParaRPr dirty="0">
              <a:solidFill>
                <a:srgbClr val="F2F2F2"/>
              </a:solidFill>
              <a:latin typeface="Calibri"/>
              <a:ea typeface="Calibri"/>
              <a:cs typeface="Calibri"/>
              <a:sym typeface="Calibri"/>
            </a:endParaRPr>
          </a:p>
          <a:p>
            <a:pPr marL="457200" marR="0" lvl="0" indent="-317500" algn="just" rtl="0">
              <a:lnSpc>
                <a:spcPct val="100000"/>
              </a:lnSpc>
              <a:spcBef>
                <a:spcPts val="0"/>
              </a:spcBef>
              <a:spcAft>
                <a:spcPts val="0"/>
              </a:spcAft>
              <a:buClr>
                <a:srgbClr val="F2F2F2"/>
              </a:buClr>
              <a:buSzPts val="1400"/>
              <a:buFont typeface="Calibri"/>
              <a:buAutoNum type="arabicPeriod"/>
            </a:pPr>
            <a:r>
              <a:rPr lang="tr-TR" dirty="0">
                <a:solidFill>
                  <a:srgbClr val="F2F2F2"/>
                </a:solidFill>
                <a:latin typeface="Calibri"/>
                <a:ea typeface="Calibri"/>
                <a:cs typeface="Calibri"/>
                <a:sym typeface="Calibri"/>
              </a:rPr>
              <a:t>Multiple temperature sensors are integrated throughout the system, continuously monitoring temperature levels. If the temperature surpasses a predefined dangerous threshold, the system will automatically initiate a shutdown procedure and signal it with an LED indicator.</a:t>
            </a:r>
            <a:endParaRPr dirty="0">
              <a:solidFill>
                <a:srgbClr val="F2F2F2"/>
              </a:solidFill>
              <a:latin typeface="Calibri"/>
              <a:ea typeface="Calibri"/>
              <a:cs typeface="Calibri"/>
              <a:sym typeface="Calibri"/>
            </a:endParaRPr>
          </a:p>
          <a:p>
            <a:pPr marL="457200" marR="0" lvl="0" indent="-317500" algn="l" rtl="0">
              <a:lnSpc>
                <a:spcPct val="100000"/>
              </a:lnSpc>
              <a:spcBef>
                <a:spcPts val="0"/>
              </a:spcBef>
              <a:spcAft>
                <a:spcPts val="0"/>
              </a:spcAft>
              <a:buClr>
                <a:srgbClr val="F2F2F2"/>
              </a:buClr>
              <a:buSzPts val="1400"/>
              <a:buFont typeface="Calibri"/>
              <a:buAutoNum type="arabicPeriod"/>
            </a:pPr>
            <a:r>
              <a:rPr lang="tr-TR" dirty="0">
                <a:solidFill>
                  <a:srgbClr val="F2F2F2"/>
                </a:solidFill>
                <a:latin typeface="Calibri"/>
                <a:ea typeface="Calibri"/>
                <a:cs typeface="Calibri"/>
                <a:sym typeface="Calibri"/>
              </a:rPr>
              <a:t>Some cooling fans are used to cool down the electronic components of the rover for safety and better performance.</a:t>
            </a:r>
            <a:endParaRPr dirty="0">
              <a:solidFill>
                <a:srgbClr val="F2F2F2"/>
              </a:solidFill>
              <a:latin typeface="Calibri"/>
              <a:ea typeface="Calibri"/>
              <a:cs typeface="Calibri"/>
              <a:sym typeface="Calibri"/>
            </a:endParaRPr>
          </a:p>
          <a:p>
            <a:pPr marL="457200" marR="0" lvl="0" indent="-317500" algn="l" rtl="0">
              <a:lnSpc>
                <a:spcPct val="100000"/>
              </a:lnSpc>
              <a:spcBef>
                <a:spcPts val="0"/>
              </a:spcBef>
              <a:spcAft>
                <a:spcPts val="0"/>
              </a:spcAft>
              <a:buClr>
                <a:srgbClr val="F2F2F2"/>
              </a:buClr>
              <a:buSzPts val="1400"/>
              <a:buFont typeface="Calibri"/>
              <a:buAutoNum type="arabicPeriod"/>
            </a:pPr>
            <a:r>
              <a:rPr lang="tr-TR" dirty="0">
                <a:solidFill>
                  <a:srgbClr val="F2F2F2"/>
                </a:solidFill>
                <a:latin typeface="Calibri"/>
                <a:ea typeface="Calibri"/>
                <a:cs typeface="Calibri"/>
                <a:sym typeface="Calibri"/>
              </a:rPr>
              <a:t>Rover safety is guaranteed through the incorporation of a fail-safe mechanism in the code, enabling remote shutdown of all rover operations when necessary.</a:t>
            </a:r>
            <a:endParaRPr dirty="0">
              <a:solidFill>
                <a:srgbClr val="F2F2F2"/>
              </a:solidFill>
              <a:latin typeface="Calibri"/>
              <a:ea typeface="Calibri"/>
              <a:cs typeface="Calibri"/>
              <a:sym typeface="Calibri"/>
            </a:endParaRPr>
          </a:p>
          <a:p>
            <a:pPr marL="457200" marR="0" lvl="0" indent="-317500" algn="l" rtl="0">
              <a:lnSpc>
                <a:spcPct val="100000"/>
              </a:lnSpc>
              <a:spcBef>
                <a:spcPts val="0"/>
              </a:spcBef>
              <a:spcAft>
                <a:spcPts val="0"/>
              </a:spcAft>
              <a:buClr>
                <a:srgbClr val="F2F2F2"/>
              </a:buClr>
              <a:buSzPts val="1400"/>
              <a:buFont typeface="Calibri"/>
              <a:buAutoNum type="arabicPeriod"/>
            </a:pPr>
            <a:r>
              <a:rPr lang="tr-TR" dirty="0">
                <a:solidFill>
                  <a:srgbClr val="F2F2F2"/>
                </a:solidFill>
                <a:latin typeface="Calibri"/>
                <a:ea typeface="Calibri"/>
                <a:cs typeface="Calibri"/>
                <a:sym typeface="Calibri"/>
              </a:rPr>
              <a:t>A kill switch is used to shut down all the moving components of the rover in any emergency.</a:t>
            </a:r>
            <a:endParaRPr dirty="0">
              <a:solidFill>
                <a:srgbClr val="F2F2F2"/>
              </a:solidFill>
              <a:latin typeface="Calibri"/>
              <a:ea typeface="Calibri"/>
              <a:cs typeface="Calibri"/>
              <a:sym typeface="Calibri"/>
            </a:endParaRPr>
          </a:p>
        </p:txBody>
      </p:sp>
    </p:spTree>
    <p:extLst>
      <p:ext uri="{BB962C8B-B14F-4D97-AF65-F5344CB8AC3E}">
        <p14:creationId xmlns:p14="http://schemas.microsoft.com/office/powerpoint/2010/main" val="364533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15"/>
          <p:cNvSpPr txBox="1"/>
          <p:nvPr/>
        </p:nvSpPr>
        <p:spPr>
          <a:xfrm>
            <a:off x="525474" y="1006255"/>
            <a:ext cx="4241397"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Electronics and power system:</a:t>
            </a:r>
            <a:endParaRPr sz="2400" b="1" i="0" u="none" strike="noStrike" cap="none" dirty="0">
              <a:solidFill>
                <a:srgbClr val="F2F2F2"/>
              </a:solidFill>
              <a:latin typeface="Calibri"/>
              <a:ea typeface="Calibri"/>
              <a:cs typeface="Calibri"/>
              <a:sym typeface="Calibri"/>
            </a:endParaRPr>
          </a:p>
        </p:txBody>
      </p:sp>
      <p:sp>
        <p:nvSpPr>
          <p:cNvPr id="253" name="Google Shape;253;p15"/>
          <p:cNvSpPr/>
          <p:nvPr/>
        </p:nvSpPr>
        <p:spPr>
          <a:xfrm rot="2700000">
            <a:off x="424161" y="1243855"/>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19</a:t>
            </a:fld>
            <a:endParaRPr/>
          </a:p>
        </p:txBody>
      </p:sp>
      <p:sp>
        <p:nvSpPr>
          <p:cNvPr id="255" name="Google Shape;255;p15"/>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pic>
        <p:nvPicPr>
          <p:cNvPr id="257" name="Google Shape;257;p15"/>
          <p:cNvPicPr preferRelativeResize="0"/>
          <p:nvPr/>
        </p:nvPicPr>
        <p:blipFill rotWithShape="1">
          <a:blip r:embed="rId4">
            <a:alphaModFix/>
          </a:blip>
          <a:srcRect/>
          <a:stretch/>
        </p:blipFill>
        <p:spPr>
          <a:xfrm>
            <a:off x="7550025" y="445025"/>
            <a:ext cx="1196781" cy="342161"/>
          </a:xfrm>
          <a:prstGeom prst="rect">
            <a:avLst/>
          </a:prstGeom>
          <a:noFill/>
          <a:ln>
            <a:noFill/>
          </a:ln>
        </p:spPr>
      </p:pic>
      <p:pic>
        <p:nvPicPr>
          <p:cNvPr id="2" name="Picture 1">
            <a:extLst>
              <a:ext uri="{FF2B5EF4-FFF2-40B4-BE49-F238E27FC236}">
                <a16:creationId xmlns:a16="http://schemas.microsoft.com/office/drawing/2014/main" id="{2A22C6F5-5840-51AD-D5F5-ECA390A8A911}"/>
              </a:ext>
            </a:extLst>
          </p:cNvPr>
          <p:cNvPicPr>
            <a:picLocks noChangeAspect="1"/>
          </p:cNvPicPr>
          <p:nvPr/>
        </p:nvPicPr>
        <p:blipFill>
          <a:blip r:embed="rId5"/>
          <a:srcRect/>
          <a:stretch/>
        </p:blipFill>
        <p:spPr>
          <a:xfrm>
            <a:off x="122842" y="4070131"/>
            <a:ext cx="1277941" cy="903811"/>
          </a:xfrm>
          <a:prstGeom prst="rect">
            <a:avLst/>
          </a:prstGeom>
        </p:spPr>
      </p:pic>
      <p:pic>
        <p:nvPicPr>
          <p:cNvPr id="3" name="Picture 2">
            <a:extLst>
              <a:ext uri="{FF2B5EF4-FFF2-40B4-BE49-F238E27FC236}">
                <a16:creationId xmlns:a16="http://schemas.microsoft.com/office/drawing/2014/main" id="{46964324-DF5E-C7E4-8BFD-7FDE49040D41}"/>
              </a:ext>
            </a:extLst>
          </p:cNvPr>
          <p:cNvPicPr>
            <a:picLocks noChangeAspect="1"/>
          </p:cNvPicPr>
          <p:nvPr/>
        </p:nvPicPr>
        <p:blipFill>
          <a:blip r:embed="rId6"/>
          <a:stretch>
            <a:fillRect/>
          </a:stretch>
        </p:blipFill>
        <p:spPr>
          <a:xfrm>
            <a:off x="4350956" y="1560223"/>
            <a:ext cx="4267570" cy="3292125"/>
          </a:xfrm>
          <a:prstGeom prst="rect">
            <a:avLst/>
          </a:prstGeom>
        </p:spPr>
      </p:pic>
      <p:pic>
        <p:nvPicPr>
          <p:cNvPr id="5" name="Google Shape;288;p17">
            <a:extLst>
              <a:ext uri="{FF2B5EF4-FFF2-40B4-BE49-F238E27FC236}">
                <a16:creationId xmlns:a16="http://schemas.microsoft.com/office/drawing/2014/main" id="{C20147AE-9BE5-25C0-3F6F-FFF506941FED}"/>
              </a:ext>
            </a:extLst>
          </p:cNvPr>
          <p:cNvPicPr preferRelativeResize="0"/>
          <p:nvPr/>
        </p:nvPicPr>
        <p:blipFill rotWithShape="1">
          <a:blip r:embed="rId7">
            <a:alphaModFix/>
          </a:blip>
          <a:srcRect/>
          <a:stretch/>
        </p:blipFill>
        <p:spPr>
          <a:xfrm>
            <a:off x="525474" y="2122456"/>
            <a:ext cx="3641841" cy="1588227"/>
          </a:xfrm>
          <a:prstGeom prst="rect">
            <a:avLst/>
          </a:prstGeom>
          <a:noFill/>
          <a:ln>
            <a:noFill/>
          </a:ln>
        </p:spPr>
      </p:pic>
    </p:spTree>
    <p:extLst>
      <p:ext uri="{BB962C8B-B14F-4D97-AF65-F5344CB8AC3E}">
        <p14:creationId xmlns:p14="http://schemas.microsoft.com/office/powerpoint/2010/main" val="298294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tr-TR" sz="3600" b="1">
                <a:solidFill>
                  <a:srgbClr val="56B5BF"/>
                </a:solidFill>
                <a:latin typeface="Calibri"/>
                <a:ea typeface="Calibri"/>
                <a:cs typeface="Calibri"/>
                <a:sym typeface="Calibri"/>
              </a:rPr>
              <a:t>TEAM INFO</a:t>
            </a:r>
            <a:endParaRPr sz="3600" b="1">
              <a:solidFill>
                <a:srgbClr val="56B5BF"/>
              </a:solidFill>
              <a:latin typeface="Calibri"/>
              <a:ea typeface="Calibri"/>
              <a:cs typeface="Calibri"/>
              <a:sym typeface="Calibri"/>
            </a:endParaRPr>
          </a:p>
        </p:txBody>
      </p:sp>
      <p:sp>
        <p:nvSpPr>
          <p:cNvPr id="66" name="Google Shape;66;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a:t>
            </a:fld>
            <a:endParaRPr/>
          </a:p>
        </p:txBody>
      </p:sp>
      <p:sp>
        <p:nvSpPr>
          <p:cNvPr id="67" name="Google Shape;67;p2"/>
          <p:cNvSpPr txBox="1"/>
          <p:nvPr/>
        </p:nvSpPr>
        <p:spPr>
          <a:xfrm>
            <a:off x="525475" y="1471342"/>
            <a:ext cx="2008800" cy="4947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l" rtl="0">
              <a:lnSpc>
                <a:spcPct val="100000"/>
              </a:lnSpc>
              <a:spcBef>
                <a:spcPts val="0"/>
              </a:spcBef>
              <a:spcAft>
                <a:spcPts val="0"/>
              </a:spcAft>
              <a:buClr>
                <a:srgbClr val="000000"/>
              </a:buClr>
              <a:buSzPct val="100000"/>
              <a:buFont typeface="Arial"/>
              <a:buNone/>
            </a:pPr>
            <a:r>
              <a:rPr lang="tr-TR" sz="2400" b="1" i="0" u="none" strike="noStrike" cap="none" dirty="0">
                <a:solidFill>
                  <a:srgbClr val="F2F2F2"/>
                </a:solidFill>
                <a:latin typeface="Calibri"/>
                <a:ea typeface="Calibri"/>
                <a:cs typeface="Calibri"/>
                <a:sym typeface="Calibri"/>
              </a:rPr>
              <a:t>Team Name:</a:t>
            </a:r>
            <a:endParaRPr sz="2400" b="1" i="0" u="none" strike="noStrike" cap="none" dirty="0">
              <a:solidFill>
                <a:srgbClr val="F2F2F2"/>
              </a:solidFill>
              <a:latin typeface="Calibri"/>
              <a:ea typeface="Calibri"/>
              <a:cs typeface="Calibri"/>
              <a:sym typeface="Calibri"/>
            </a:endParaRPr>
          </a:p>
        </p:txBody>
      </p:sp>
      <p:sp>
        <p:nvSpPr>
          <p:cNvPr id="68" name="Google Shape;68;p2"/>
          <p:cNvSpPr txBox="1"/>
          <p:nvPr/>
        </p:nvSpPr>
        <p:spPr>
          <a:xfrm>
            <a:off x="525475" y="2677495"/>
            <a:ext cx="200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Contact:</a:t>
            </a:r>
            <a:endParaRPr sz="2400" b="1" i="0" u="none" strike="noStrike" cap="none" dirty="0">
              <a:solidFill>
                <a:srgbClr val="F2F2F2"/>
              </a:solidFill>
              <a:latin typeface="Calibri"/>
              <a:ea typeface="Calibri"/>
              <a:cs typeface="Calibri"/>
              <a:sym typeface="Calibri"/>
            </a:endParaRPr>
          </a:p>
        </p:txBody>
      </p:sp>
      <p:sp>
        <p:nvSpPr>
          <p:cNvPr id="71" name="Google Shape;71;p2"/>
          <p:cNvSpPr txBox="1"/>
          <p:nvPr/>
        </p:nvSpPr>
        <p:spPr>
          <a:xfrm>
            <a:off x="2911750" y="1565842"/>
            <a:ext cx="5854500" cy="738633"/>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SG" sz="2000" b="0" i="0" u="none" strike="noStrike" cap="none" dirty="0">
                <a:solidFill>
                  <a:srgbClr val="F2F2F2"/>
                </a:solidFill>
                <a:latin typeface="Calibri"/>
                <a:ea typeface="Calibri"/>
                <a:cs typeface="Calibri"/>
                <a:sym typeface="Calibri"/>
              </a:rPr>
              <a:t>MIST MONGOL BAROTA </a:t>
            </a:r>
          </a:p>
          <a:p>
            <a:pPr marL="0" marR="0" lvl="0" indent="0" algn="l" rtl="0">
              <a:lnSpc>
                <a:spcPct val="100000"/>
              </a:lnSpc>
              <a:spcBef>
                <a:spcPts val="0"/>
              </a:spcBef>
              <a:spcAft>
                <a:spcPts val="0"/>
              </a:spcAft>
              <a:buClr>
                <a:srgbClr val="000000"/>
              </a:buClr>
              <a:buSzPts val="1400"/>
              <a:buFont typeface="Arial"/>
              <a:buNone/>
            </a:pPr>
            <a:r>
              <a:rPr lang="en-SG" sz="1600" dirty="0">
                <a:solidFill>
                  <a:srgbClr val="F2F2F2"/>
                </a:solidFill>
                <a:latin typeface="Calibri"/>
                <a:ea typeface="Calibri"/>
                <a:cs typeface="Calibri"/>
                <a:sym typeface="Calibri"/>
              </a:rPr>
              <a:t>Rover Name:  MAVERICK</a:t>
            </a:r>
            <a:endParaRPr sz="1600" b="0" i="0" u="none" strike="noStrike" cap="none" dirty="0">
              <a:solidFill>
                <a:srgbClr val="F2F2F2"/>
              </a:solidFill>
              <a:latin typeface="Calibri"/>
              <a:ea typeface="Calibri"/>
              <a:cs typeface="Calibri"/>
              <a:sym typeface="Calibri"/>
            </a:endParaRPr>
          </a:p>
        </p:txBody>
      </p:sp>
      <p:sp>
        <p:nvSpPr>
          <p:cNvPr id="72" name="Google Shape;72;p2"/>
          <p:cNvSpPr txBox="1"/>
          <p:nvPr/>
        </p:nvSpPr>
        <p:spPr>
          <a:xfrm>
            <a:off x="2911750" y="2831395"/>
            <a:ext cx="5854500" cy="1692741"/>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400" b="0" i="0" u="none" strike="noStrike" cap="none" dirty="0">
                <a:solidFill>
                  <a:srgbClr val="F2F2F2"/>
                </a:solidFill>
                <a:latin typeface="Calibri"/>
                <a:ea typeface="Calibri"/>
                <a:cs typeface="Calibri"/>
                <a:sym typeface="Calibri"/>
              </a:rPr>
              <a:t>Email: </a:t>
            </a:r>
            <a:r>
              <a:rPr lang="tr-TR" sz="1400" b="0" i="0" u="sng" strike="noStrike" cap="none" dirty="0">
                <a:solidFill>
                  <a:srgbClr val="F2F2F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mars.rover.mist@gmail.com</a:t>
            </a:r>
            <a:endParaRPr lang="tr-TR" sz="1400" b="0" i="0" u="none" strike="noStrike" cap="none" dirty="0">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tr-TR" sz="1400" b="0" i="0" u="none" strike="noStrike" cap="none" dirty="0">
                <a:solidFill>
                  <a:srgbClr val="F2F2F2"/>
                </a:solidFill>
                <a:latin typeface="Calibri"/>
                <a:ea typeface="Calibri"/>
                <a:cs typeface="Calibri"/>
                <a:sym typeface="Calibri"/>
              </a:rPr>
              <a:t>Contact No: +88</a:t>
            </a:r>
            <a:r>
              <a:rPr lang="en-SG" sz="1400" b="0" i="0" u="none" strike="noStrike" cap="none" dirty="0">
                <a:solidFill>
                  <a:srgbClr val="F2F2F2"/>
                </a:solidFill>
                <a:latin typeface="Calibri"/>
                <a:ea typeface="Calibri"/>
                <a:cs typeface="Calibri"/>
                <a:sym typeface="Calibri"/>
              </a:rPr>
              <a:t>01538257003</a:t>
            </a:r>
            <a:endParaRPr lang="tr-T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tr-TR" sz="1400" b="0" i="0" u="none" strike="noStrike" cap="none" dirty="0">
                <a:solidFill>
                  <a:srgbClr val="F2F2F2"/>
                </a:solidFill>
                <a:latin typeface="Calibri"/>
                <a:ea typeface="Calibri"/>
                <a:cs typeface="Calibri"/>
                <a:sym typeface="Calibri"/>
              </a:rPr>
              <a:t>Team Lead(</a:t>
            </a:r>
            <a:r>
              <a:rPr lang="en-SG" sz="1400" b="0" i="0" u="none" strike="noStrike" cap="none" dirty="0">
                <a:solidFill>
                  <a:srgbClr val="F2F2F2"/>
                </a:solidFill>
                <a:latin typeface="Calibri"/>
                <a:ea typeface="Calibri"/>
                <a:cs typeface="Calibri"/>
                <a:sym typeface="Calibri"/>
              </a:rPr>
              <a:t>Jawad Rahman</a:t>
            </a:r>
            <a:r>
              <a:rPr lang="tr-TR" sz="1400" b="0" i="0" u="none" strike="noStrike" cap="none" dirty="0">
                <a:solidFill>
                  <a:srgbClr val="F2F2F2"/>
                </a:solidFill>
                <a:latin typeface="Calibri"/>
                <a:ea typeface="Calibri"/>
                <a:cs typeface="Calibri"/>
                <a:sym typeface="Calibri"/>
              </a:rPr>
              <a:t>): +88</a:t>
            </a:r>
            <a:r>
              <a:rPr lang="en-SG" sz="1400" b="0" i="0" u="none" strike="noStrike" cap="none" dirty="0">
                <a:solidFill>
                  <a:srgbClr val="F2F2F2"/>
                </a:solidFill>
                <a:latin typeface="Calibri"/>
                <a:ea typeface="Calibri"/>
                <a:cs typeface="Calibri"/>
                <a:sym typeface="Calibri"/>
              </a:rPr>
              <a:t>01538257003</a:t>
            </a:r>
            <a:endParaRPr lang="tr-T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tr-TR" sz="1400" b="0" i="0" u="none" strike="noStrike" cap="none" dirty="0">
                <a:solidFill>
                  <a:srgbClr val="F2F2F2"/>
                </a:solidFill>
                <a:latin typeface="Calibri"/>
                <a:ea typeface="Calibri"/>
                <a:cs typeface="Calibri"/>
                <a:sym typeface="Calibri"/>
              </a:rPr>
              <a:t>Academic Consultant(Lecturer </a:t>
            </a:r>
            <a:r>
              <a:rPr lang="tr-TR" dirty="0">
                <a:solidFill>
                  <a:srgbClr val="F2F2F2"/>
                </a:solidFill>
                <a:latin typeface="Calibri"/>
                <a:ea typeface="Calibri"/>
                <a:cs typeface="Calibri"/>
                <a:sym typeface="Calibri"/>
              </a:rPr>
              <a:t>Shah Md Ahasan Siddique</a:t>
            </a:r>
            <a:r>
              <a:rPr lang="tr-TR" sz="1400" b="0" i="0" u="none" strike="noStrike" cap="none" dirty="0">
                <a:solidFill>
                  <a:srgbClr val="F2F2F2"/>
                </a:solidFill>
                <a:latin typeface="Calibri"/>
                <a:ea typeface="Calibri"/>
                <a:cs typeface="Calibri"/>
                <a:sym typeface="Calibri"/>
              </a:rPr>
              <a:t>): </a:t>
            </a:r>
            <a:r>
              <a:rPr lang="tr-TR" dirty="0">
                <a:solidFill>
                  <a:srgbClr val="F2F2F2"/>
                </a:solidFill>
                <a:latin typeface="Calibri"/>
                <a:ea typeface="Calibri"/>
                <a:cs typeface="Calibri"/>
                <a:sym typeface="Calibri"/>
              </a:rPr>
              <a:t>+8801710301593</a:t>
            </a:r>
            <a:r>
              <a:rPr lang="tr-TR" sz="1400" b="0" i="0" u="none" strike="noStrike" cap="none" dirty="0">
                <a:solidFill>
                  <a:srgbClr val="F2F2F2"/>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a:buNone/>
            </a:pPr>
            <a:r>
              <a:rPr lang="tr-TR" sz="1400" b="0" i="0" u="none" strike="noStrike" cap="none" dirty="0">
                <a:solidFill>
                  <a:srgbClr val="F2F2F2"/>
                </a:solidFill>
                <a:latin typeface="Calibri"/>
                <a:ea typeface="Calibri"/>
                <a:cs typeface="Calibri"/>
                <a:sym typeface="Calibri"/>
              </a:rPr>
              <a:t>Facebook Page: </a:t>
            </a:r>
            <a:r>
              <a:rPr lang="tr-TR" sz="1400" b="0" i="0" u="sng" strike="noStrike" cap="none" dirty="0">
                <a:solidFill>
                  <a:srgbClr val="F2F2F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https://www.facebook.com/mongolbarota.mist</a:t>
            </a:r>
            <a:endParaRPr lang="tr-TR" sz="1400" b="0" i="0" u="none" strike="noStrike" cap="none" dirty="0">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tr-TR" sz="1400" b="0" i="0" u="none" strike="noStrike" cap="none" dirty="0">
                <a:solidFill>
                  <a:srgbClr val="F2F2F2"/>
                </a:solidFill>
                <a:latin typeface="Calibri"/>
                <a:ea typeface="Calibri"/>
                <a:cs typeface="Calibri"/>
                <a:sym typeface="Calibri"/>
              </a:rPr>
              <a:t>LinkedIn: </a:t>
            </a:r>
            <a:r>
              <a:rPr lang="tr-TR" sz="1400" b="0" i="0" u="sng" strike="noStrike" cap="none" dirty="0">
                <a:solidFill>
                  <a:srgbClr val="F2F2F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https://www.linkedin.com/company/mist-mongol-barota</a:t>
            </a:r>
            <a:endParaRPr lang="en-SG" sz="1400" b="0" i="0" u="sng" strike="noStrike" cap="none" dirty="0">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SG" dirty="0">
                <a:solidFill>
                  <a:srgbClr val="F2F2F2"/>
                </a:solidFill>
                <a:latin typeface="Calibri"/>
                <a:ea typeface="Calibri"/>
                <a:cs typeface="Calibri"/>
                <a:sym typeface="Calibri"/>
              </a:rPr>
              <a:t>Instagram: </a:t>
            </a:r>
            <a:r>
              <a:rPr lang="en-SG" u="sng" dirty="0">
                <a:solidFill>
                  <a:srgbClr val="F2F2F2"/>
                </a:solidFill>
                <a:latin typeface="Calibri"/>
                <a:ea typeface="Calibri"/>
                <a:cs typeface="Calibri"/>
                <a:sym typeface="Calibri"/>
              </a:rPr>
              <a:t>https://www.instagram.com/mist_mongolbarota/</a:t>
            </a:r>
            <a:endParaRPr lang="tr-TR" sz="1400" b="0" i="0" u="sng" strike="noStrike" cap="none" dirty="0">
              <a:solidFill>
                <a:srgbClr val="F2F2F2"/>
              </a:solidFill>
              <a:latin typeface="Calibri"/>
              <a:ea typeface="Calibri"/>
              <a:cs typeface="Calibri"/>
              <a:sym typeface="Calibri"/>
            </a:endParaRPr>
          </a:p>
        </p:txBody>
      </p:sp>
      <p:sp>
        <p:nvSpPr>
          <p:cNvPr id="73" name="Google Shape;73;p2"/>
          <p:cNvSpPr/>
          <p:nvPr/>
        </p:nvSpPr>
        <p:spPr>
          <a:xfrm rot="2700000">
            <a:off x="424162" y="1685776"/>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rot="2700000">
            <a:off x="429755" y="2931030"/>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2"/>
          <p:cNvPicPr preferRelativeResize="0"/>
          <p:nvPr/>
        </p:nvPicPr>
        <p:blipFill rotWithShape="1">
          <a:blip r:embed="rId7">
            <a:alphaModFix/>
          </a:blip>
          <a:srcRect/>
          <a:stretch/>
        </p:blipFill>
        <p:spPr>
          <a:xfrm>
            <a:off x="7550025" y="445025"/>
            <a:ext cx="1196783" cy="342161"/>
          </a:xfrm>
          <a:prstGeom prst="rect">
            <a:avLst/>
          </a:prstGeom>
          <a:noFill/>
          <a:ln>
            <a:noFill/>
          </a:ln>
        </p:spPr>
      </p:pic>
      <p:pic>
        <p:nvPicPr>
          <p:cNvPr id="3" name="Picture 2">
            <a:extLst>
              <a:ext uri="{FF2B5EF4-FFF2-40B4-BE49-F238E27FC236}">
                <a16:creationId xmlns:a16="http://schemas.microsoft.com/office/drawing/2014/main" id="{2B9F3E28-E91E-169F-2860-C28DD8EECC88}"/>
              </a:ext>
            </a:extLst>
          </p:cNvPr>
          <p:cNvPicPr>
            <a:picLocks noChangeAspect="1"/>
          </p:cNvPicPr>
          <p:nvPr/>
        </p:nvPicPr>
        <p:blipFill>
          <a:blip r:embed="rId8"/>
          <a:stretch>
            <a:fillRect/>
          </a:stretch>
        </p:blipFill>
        <p:spPr>
          <a:xfrm>
            <a:off x="122842" y="4010251"/>
            <a:ext cx="1547422" cy="10953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15"/>
          <p:cNvSpPr txBox="1"/>
          <p:nvPr/>
        </p:nvSpPr>
        <p:spPr>
          <a:xfrm>
            <a:off x="525475" y="871344"/>
            <a:ext cx="2127784"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Electronics and power system:</a:t>
            </a:r>
            <a:endParaRPr sz="2400" b="1" i="0" u="none" strike="noStrike" cap="none" dirty="0">
              <a:solidFill>
                <a:srgbClr val="F2F2F2"/>
              </a:solidFill>
              <a:latin typeface="Calibri"/>
              <a:ea typeface="Calibri"/>
              <a:cs typeface="Calibri"/>
              <a:sym typeface="Calibri"/>
            </a:endParaRPr>
          </a:p>
        </p:txBody>
      </p:sp>
      <p:sp>
        <p:nvSpPr>
          <p:cNvPr id="253" name="Google Shape;253;p15"/>
          <p:cNvSpPr/>
          <p:nvPr/>
        </p:nvSpPr>
        <p:spPr>
          <a:xfrm rot="2700000">
            <a:off x="424161" y="1108944"/>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20</a:t>
            </a:fld>
            <a:endParaRPr/>
          </a:p>
        </p:txBody>
      </p:sp>
      <p:sp>
        <p:nvSpPr>
          <p:cNvPr id="255" name="Google Shape;255;p15"/>
          <p:cNvSpPr txBox="1">
            <a:spLocks noGrp="1"/>
          </p:cNvSpPr>
          <p:nvPr>
            <p:ph type="ctrTitle"/>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F2F2F2"/>
                </a:solidFill>
                <a:latin typeface="Calibri"/>
                <a:ea typeface="Calibri"/>
                <a:cs typeface="Calibri"/>
                <a:sym typeface="Calibri"/>
              </a:rPr>
              <a:t>ROVER DESIGN</a:t>
            </a:r>
            <a:endParaRPr sz="3600" b="1">
              <a:solidFill>
                <a:srgbClr val="F2F2F2"/>
              </a:solidFill>
              <a:latin typeface="Calibri"/>
              <a:ea typeface="Calibri"/>
              <a:cs typeface="Calibri"/>
              <a:sym typeface="Calibri"/>
            </a:endParaRPr>
          </a:p>
        </p:txBody>
      </p:sp>
      <p:pic>
        <p:nvPicPr>
          <p:cNvPr id="257" name="Google Shape;257;p15"/>
          <p:cNvPicPr preferRelativeResize="0"/>
          <p:nvPr/>
        </p:nvPicPr>
        <p:blipFill rotWithShape="1">
          <a:blip r:embed="rId4">
            <a:alphaModFix/>
          </a:blip>
          <a:srcRect/>
          <a:stretch/>
        </p:blipFill>
        <p:spPr>
          <a:xfrm>
            <a:off x="7550025" y="445025"/>
            <a:ext cx="1196781" cy="342161"/>
          </a:xfrm>
          <a:prstGeom prst="rect">
            <a:avLst/>
          </a:prstGeom>
          <a:noFill/>
          <a:ln>
            <a:noFill/>
          </a:ln>
        </p:spPr>
      </p:pic>
      <p:pic>
        <p:nvPicPr>
          <p:cNvPr id="2" name="Picture 1">
            <a:extLst>
              <a:ext uri="{FF2B5EF4-FFF2-40B4-BE49-F238E27FC236}">
                <a16:creationId xmlns:a16="http://schemas.microsoft.com/office/drawing/2014/main" id="{2A22C6F5-5840-51AD-D5F5-ECA390A8A911}"/>
              </a:ext>
            </a:extLst>
          </p:cNvPr>
          <p:cNvPicPr>
            <a:picLocks noChangeAspect="1"/>
          </p:cNvPicPr>
          <p:nvPr/>
        </p:nvPicPr>
        <p:blipFill>
          <a:blip r:embed="rId5"/>
          <a:srcRect/>
          <a:stretch/>
        </p:blipFill>
        <p:spPr>
          <a:xfrm>
            <a:off x="122842" y="4070131"/>
            <a:ext cx="1277941" cy="903811"/>
          </a:xfrm>
          <a:prstGeom prst="rect">
            <a:avLst/>
          </a:prstGeom>
        </p:spPr>
      </p:pic>
      <p:sp>
        <p:nvSpPr>
          <p:cNvPr id="5" name="Google Shape;294;p18">
            <a:extLst>
              <a:ext uri="{FF2B5EF4-FFF2-40B4-BE49-F238E27FC236}">
                <a16:creationId xmlns:a16="http://schemas.microsoft.com/office/drawing/2014/main" id="{120D3515-833E-1462-28D9-913B3DDD1DFB}"/>
              </a:ext>
            </a:extLst>
          </p:cNvPr>
          <p:cNvSpPr txBox="1"/>
          <p:nvPr/>
        </p:nvSpPr>
        <p:spPr>
          <a:xfrm>
            <a:off x="2323058" y="3475336"/>
            <a:ext cx="6149400" cy="10467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400"/>
              <a:buFont typeface="Arial"/>
              <a:buNone/>
            </a:pPr>
            <a:r>
              <a:rPr lang="tr-TR" dirty="0">
                <a:solidFill>
                  <a:srgbClr val="F2F2F2"/>
                </a:solidFill>
                <a:latin typeface="Calibri"/>
                <a:ea typeface="Calibri"/>
                <a:cs typeface="Calibri"/>
                <a:sym typeface="Calibri"/>
              </a:rPr>
              <a:t>The maximum mission duration is set at 30 minutes. Our rover's wheels and arm can operate at full power for 45 minutes, ensuring the capability to accomplish any ARC mission. Furthermore, our system is engineered to withstand rough terrain traversal without causing harm to electronic components.</a:t>
            </a:r>
            <a:endParaRPr sz="1400" b="0" i="0" u="none" strike="noStrike" cap="none" dirty="0">
              <a:solidFill>
                <a:srgbClr val="F2F2F2"/>
              </a:solidFill>
              <a:latin typeface="Calibri"/>
              <a:ea typeface="Calibri"/>
              <a:cs typeface="Calibri"/>
              <a:sym typeface="Calibri"/>
            </a:endParaRPr>
          </a:p>
        </p:txBody>
      </p:sp>
      <p:sp>
        <p:nvSpPr>
          <p:cNvPr id="6" name="Rectangle 1">
            <a:extLst>
              <a:ext uri="{FF2B5EF4-FFF2-40B4-BE49-F238E27FC236}">
                <a16:creationId xmlns:a16="http://schemas.microsoft.com/office/drawing/2014/main" id="{21B8FF4F-5221-6C11-19A2-93823F3C95DC}"/>
              </a:ext>
            </a:extLst>
          </p:cNvPr>
          <p:cNvSpPr>
            <a:spLocks noChangeArrowheads="1"/>
          </p:cNvSpPr>
          <p:nvPr/>
        </p:nvSpPr>
        <p:spPr bwMode="auto">
          <a:xfrm>
            <a:off x="2544763" y="162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7" name="Table 6">
            <a:extLst>
              <a:ext uri="{FF2B5EF4-FFF2-40B4-BE49-F238E27FC236}">
                <a16:creationId xmlns:a16="http://schemas.microsoft.com/office/drawing/2014/main" id="{B8DD4C12-3C3B-420A-FD41-2DFB74C48E63}"/>
              </a:ext>
            </a:extLst>
          </p:cNvPr>
          <p:cNvGraphicFramePr>
            <a:graphicFrameLocks noGrp="1"/>
          </p:cNvGraphicFramePr>
          <p:nvPr>
            <p:extLst>
              <p:ext uri="{D42A27DB-BD31-4B8C-83A1-F6EECF244321}">
                <p14:modId xmlns:p14="http://schemas.microsoft.com/office/powerpoint/2010/main" val="1223336929"/>
              </p:ext>
            </p:extLst>
          </p:nvPr>
        </p:nvGraphicFramePr>
        <p:xfrm>
          <a:off x="3056441" y="1091209"/>
          <a:ext cx="4951067" cy="2072640"/>
        </p:xfrm>
        <a:graphic>
          <a:graphicData uri="http://schemas.openxmlformats.org/drawingml/2006/table">
            <a:tbl>
              <a:tblPr/>
              <a:tblGrid>
                <a:gridCol w="1619333">
                  <a:extLst>
                    <a:ext uri="{9D8B030D-6E8A-4147-A177-3AD203B41FA5}">
                      <a16:colId xmlns:a16="http://schemas.microsoft.com/office/drawing/2014/main" val="318444765"/>
                    </a:ext>
                  </a:extLst>
                </a:gridCol>
                <a:gridCol w="3331734">
                  <a:extLst>
                    <a:ext uri="{9D8B030D-6E8A-4147-A177-3AD203B41FA5}">
                      <a16:colId xmlns:a16="http://schemas.microsoft.com/office/drawing/2014/main" val="2153286238"/>
                    </a:ext>
                  </a:extLst>
                </a:gridCol>
              </a:tblGrid>
              <a:tr h="464820">
                <a:tc>
                  <a:txBody>
                    <a:bodyPr/>
                    <a:lstStyle/>
                    <a:p>
                      <a:pPr rtl="0" fontAlgn="t">
                        <a:spcBef>
                          <a:spcPts val="0"/>
                        </a:spcBef>
                        <a:spcAft>
                          <a:spcPts val="0"/>
                        </a:spcAft>
                      </a:pPr>
                      <a:r>
                        <a:rPr lang="en-SG" sz="1400" b="0" i="0" u="none" strike="noStrike">
                          <a:solidFill>
                            <a:srgbClr val="FFFFFF"/>
                          </a:solidFill>
                          <a:effectLst/>
                          <a:latin typeface="Arial" panose="020B0604020202020204" pitchFamily="34" charset="0"/>
                        </a:rPr>
                        <a:t>Voltage</a:t>
                      </a:r>
                      <a:endParaRPr lang="en-SG">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tc>
                  <a:txBody>
                    <a:bodyPr/>
                    <a:lstStyle/>
                    <a:p>
                      <a:pPr algn="ctr" rtl="0" fontAlgn="t">
                        <a:spcBef>
                          <a:spcPts val="0"/>
                        </a:spcBef>
                        <a:spcAft>
                          <a:spcPts val="0"/>
                        </a:spcAft>
                      </a:pPr>
                      <a:r>
                        <a:rPr lang="en-SG" sz="1400" b="0" i="0" u="none" strike="noStrike">
                          <a:solidFill>
                            <a:srgbClr val="FFFFFF"/>
                          </a:solidFill>
                          <a:effectLst/>
                          <a:latin typeface="Arial" panose="020B0604020202020204" pitchFamily="34" charset="0"/>
                        </a:rPr>
                        <a:t>36V</a:t>
                      </a:r>
                      <a:endParaRPr lang="en-SG">
                        <a:effectLst/>
                      </a:endParaRPr>
                    </a:p>
                    <a:p>
                      <a:pPr rtl="0" fontAlgn="t">
                        <a:spcBef>
                          <a:spcPts val="0"/>
                        </a:spcBef>
                        <a:spcAft>
                          <a:spcPts val="0"/>
                        </a:spcAft>
                      </a:pPr>
                      <a:r>
                        <a:rPr lang="en-SG" sz="1400" b="0" i="0" u="none" strike="noStrike">
                          <a:solidFill>
                            <a:srgbClr val="FFFFFF"/>
                          </a:solidFill>
                          <a:effectLst/>
                          <a:latin typeface="Arial" panose="020B0604020202020204" pitchFamily="34" charset="0"/>
                        </a:rPr>
                        <a:t>( (12V+12V+12V) || (12V+12V+12V) )</a:t>
                      </a:r>
                      <a:endParaRPr lang="en-SG">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854762867"/>
                  </a:ext>
                </a:extLst>
              </a:tr>
              <a:tr h="304800">
                <a:tc>
                  <a:txBody>
                    <a:bodyPr/>
                    <a:lstStyle/>
                    <a:p>
                      <a:pPr rtl="0" fontAlgn="t">
                        <a:spcBef>
                          <a:spcPts val="0"/>
                        </a:spcBef>
                        <a:spcAft>
                          <a:spcPts val="0"/>
                        </a:spcAft>
                      </a:pPr>
                      <a:r>
                        <a:rPr lang="en-SG" sz="1400" b="0" i="0" u="none" strike="noStrike">
                          <a:solidFill>
                            <a:srgbClr val="FFFFFF"/>
                          </a:solidFill>
                          <a:effectLst/>
                          <a:latin typeface="Arial" panose="020B0604020202020204" pitchFamily="34" charset="0"/>
                        </a:rPr>
                        <a:t>Capacity</a:t>
                      </a:r>
                      <a:endParaRPr lang="en-SG">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SG" sz="1400" b="0" i="0" u="none" strike="noStrike">
                          <a:solidFill>
                            <a:srgbClr val="FFFFFF"/>
                          </a:solidFill>
                          <a:effectLst/>
                          <a:latin typeface="Arial" panose="020B0604020202020204" pitchFamily="34" charset="0"/>
                        </a:rPr>
                        <a:t>20000mAh</a:t>
                      </a:r>
                      <a:endParaRPr lang="en-SG">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480957270"/>
                  </a:ext>
                </a:extLst>
              </a:tr>
              <a:tr h="304800">
                <a:tc>
                  <a:txBody>
                    <a:bodyPr/>
                    <a:lstStyle/>
                    <a:p>
                      <a:pPr rtl="0" fontAlgn="t">
                        <a:spcBef>
                          <a:spcPts val="0"/>
                        </a:spcBef>
                        <a:spcAft>
                          <a:spcPts val="0"/>
                        </a:spcAft>
                      </a:pPr>
                      <a:r>
                        <a:rPr lang="en-SG" sz="1400" b="0" i="0" u="none" strike="noStrike">
                          <a:solidFill>
                            <a:srgbClr val="FFFFFF"/>
                          </a:solidFill>
                          <a:effectLst/>
                          <a:latin typeface="Arial" panose="020B0604020202020204" pitchFamily="34" charset="0"/>
                        </a:rPr>
                        <a:t>Technology</a:t>
                      </a:r>
                      <a:endParaRPr lang="en-SG">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SG" sz="1400" b="0" i="0" u="none" strike="noStrike">
                          <a:solidFill>
                            <a:srgbClr val="FFFFFF"/>
                          </a:solidFill>
                          <a:effectLst/>
                          <a:latin typeface="Arial" panose="020B0604020202020204" pitchFamily="34" charset="0"/>
                        </a:rPr>
                        <a:t>3S Li-Po</a:t>
                      </a:r>
                      <a:endParaRPr lang="en-SG">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318827608"/>
                  </a:ext>
                </a:extLst>
              </a:tr>
              <a:tr h="304800">
                <a:tc>
                  <a:txBody>
                    <a:bodyPr/>
                    <a:lstStyle/>
                    <a:p>
                      <a:pPr rtl="0" fontAlgn="t">
                        <a:spcBef>
                          <a:spcPts val="0"/>
                        </a:spcBef>
                        <a:spcAft>
                          <a:spcPts val="0"/>
                        </a:spcAft>
                      </a:pPr>
                      <a:r>
                        <a:rPr lang="en-SG" sz="1400" b="0" i="0" u="none" strike="noStrike">
                          <a:solidFill>
                            <a:srgbClr val="FFFFFF"/>
                          </a:solidFill>
                          <a:effectLst/>
                          <a:latin typeface="Arial" panose="020B0604020202020204" pitchFamily="34" charset="0"/>
                        </a:rPr>
                        <a:t>Weight</a:t>
                      </a:r>
                      <a:endParaRPr lang="en-SG">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SG" sz="1400" b="0" i="0" u="none" strike="noStrike" dirty="0">
                          <a:solidFill>
                            <a:srgbClr val="FFFFFF"/>
                          </a:solidFill>
                          <a:effectLst/>
                          <a:latin typeface="Arial" panose="020B0604020202020204" pitchFamily="34" charset="0"/>
                        </a:rPr>
                        <a:t>6 x 378g</a:t>
                      </a:r>
                      <a:endParaRPr lang="en-SG" dirty="0">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880047259"/>
                  </a:ext>
                </a:extLst>
              </a:tr>
              <a:tr h="396240">
                <a:tc>
                  <a:txBody>
                    <a:bodyPr/>
                    <a:lstStyle/>
                    <a:p>
                      <a:pPr rtl="0" fontAlgn="t">
                        <a:spcBef>
                          <a:spcPts val="0"/>
                        </a:spcBef>
                        <a:spcAft>
                          <a:spcPts val="0"/>
                        </a:spcAft>
                      </a:pPr>
                      <a:r>
                        <a:rPr lang="en-SG" sz="1400" b="0" i="0" u="none" strike="noStrike">
                          <a:solidFill>
                            <a:srgbClr val="FFFFFF"/>
                          </a:solidFill>
                          <a:effectLst/>
                          <a:latin typeface="Arial" panose="020B0604020202020204" pitchFamily="34" charset="0"/>
                        </a:rPr>
                        <a:t>Operating Time</a:t>
                      </a:r>
                      <a:endParaRPr lang="en-SG">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SG" sz="1400" b="0" i="0" u="none" strike="noStrike" dirty="0">
                          <a:solidFill>
                            <a:srgbClr val="FFFFFF"/>
                          </a:solidFill>
                          <a:effectLst/>
                          <a:latin typeface="Arial" panose="020B0604020202020204" pitchFamily="34" charset="0"/>
                        </a:rPr>
                        <a:t>45 minutes</a:t>
                      </a:r>
                      <a:endParaRPr lang="en-SG" dirty="0">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885473313"/>
                  </a:ext>
                </a:extLst>
              </a:tr>
            </a:tbl>
          </a:graphicData>
        </a:graphic>
      </p:graphicFrame>
      <p:sp>
        <p:nvSpPr>
          <p:cNvPr id="8" name="Rectangle 2">
            <a:extLst>
              <a:ext uri="{FF2B5EF4-FFF2-40B4-BE49-F238E27FC236}">
                <a16:creationId xmlns:a16="http://schemas.microsoft.com/office/drawing/2014/main" id="{7CE061D3-EDEB-80CE-C4D6-A417FC62B4B3}"/>
              </a:ext>
            </a:extLst>
          </p:cNvPr>
          <p:cNvSpPr>
            <a:spLocks noChangeArrowheads="1"/>
          </p:cNvSpPr>
          <p:nvPr/>
        </p:nvSpPr>
        <p:spPr bwMode="auto">
          <a:xfrm>
            <a:off x="3521074" y="100625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spTree>
    <p:extLst>
      <p:ext uri="{BB962C8B-B14F-4D97-AF65-F5344CB8AC3E}">
        <p14:creationId xmlns:p14="http://schemas.microsoft.com/office/powerpoint/2010/main" val="286269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19"/>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Manipulation system:</a:t>
            </a:r>
            <a:endParaRPr sz="2400" b="1" i="0" u="none" strike="noStrike" cap="none">
              <a:solidFill>
                <a:srgbClr val="F2F2F2"/>
              </a:solidFill>
              <a:latin typeface="Calibri"/>
              <a:ea typeface="Calibri"/>
              <a:cs typeface="Calibri"/>
              <a:sym typeface="Calibri"/>
            </a:endParaRPr>
          </a:p>
        </p:txBody>
      </p:sp>
      <p:sp>
        <p:nvSpPr>
          <p:cNvPr id="300" name="Google Shape;300;p19"/>
          <p:cNvSpPr txBox="1"/>
          <p:nvPr/>
        </p:nvSpPr>
        <p:spPr>
          <a:xfrm>
            <a:off x="2911750" y="1370250"/>
            <a:ext cx="5854500" cy="1261854"/>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To ensure an effective grip, the ideal claw design was determined through experimentation with different shapes. A worm gear mechanism is utilized to provide the claws with a secure hold. The worm gear mechanism is driven by two stepper motors that provide rolling and pitching motion to the end effector.</a:t>
            </a:r>
          </a:p>
        </p:txBody>
      </p:sp>
      <p:sp>
        <p:nvSpPr>
          <p:cNvPr id="302" name="Google Shape;302;p19"/>
          <p:cNvSpPr/>
          <p:nvPr/>
        </p:nvSpPr>
        <p:spPr>
          <a:xfrm rot="2700000">
            <a:off x="427082" y="1631984"/>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21</a:t>
            </a:fld>
            <a:endParaRPr/>
          </a:p>
        </p:txBody>
      </p:sp>
      <p:sp>
        <p:nvSpPr>
          <p:cNvPr id="306" name="Google Shape;306;p19"/>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308" name="Google Shape;308;p19"/>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860A8C21-665B-9176-A335-24AFB819AB5E}"/>
              </a:ext>
            </a:extLst>
          </p:cNvPr>
          <p:cNvPicPr>
            <a:picLocks noChangeAspect="1"/>
          </p:cNvPicPr>
          <p:nvPr/>
        </p:nvPicPr>
        <p:blipFill>
          <a:blip r:embed="rId5"/>
          <a:srcRect/>
          <a:stretch/>
        </p:blipFill>
        <p:spPr>
          <a:xfrm>
            <a:off x="122842" y="4070131"/>
            <a:ext cx="1277941" cy="903811"/>
          </a:xfrm>
          <a:prstGeom prst="rect">
            <a:avLst/>
          </a:prstGeom>
        </p:spPr>
      </p:pic>
      <p:sp>
        <p:nvSpPr>
          <p:cNvPr id="6" name="TextBox 5">
            <a:extLst>
              <a:ext uri="{FF2B5EF4-FFF2-40B4-BE49-F238E27FC236}">
                <a16:creationId xmlns:a16="http://schemas.microsoft.com/office/drawing/2014/main" id="{71DDC9D1-FA5D-2684-78BB-1F3003860488}"/>
              </a:ext>
            </a:extLst>
          </p:cNvPr>
          <p:cNvSpPr txBox="1"/>
          <p:nvPr/>
        </p:nvSpPr>
        <p:spPr>
          <a:xfrm>
            <a:off x="2911750" y="2818299"/>
            <a:ext cx="5854500" cy="738664"/>
          </a:xfrm>
          <a:prstGeom prst="rect">
            <a:avLst/>
          </a:prstGeom>
          <a:noFill/>
          <a:ln>
            <a:solidFill>
              <a:schemeClr val="bg1"/>
            </a:solidFill>
          </a:ln>
        </p:spPr>
        <p:txBody>
          <a:bodyPr wrap="square">
            <a:spAutoFit/>
          </a:bodyPr>
          <a:lstStyle/>
          <a:p>
            <a:pPr algn="just"/>
            <a:r>
              <a:rPr lang="en-US" dirty="0">
                <a:solidFill>
                  <a:srgbClr val="F2F2F2"/>
                </a:solidFill>
                <a:latin typeface="Calibri"/>
                <a:ea typeface="Calibri"/>
                <a:cs typeface="Calibri"/>
              </a:rPr>
              <a:t>Carbon fiber is used in the arm links due to its high strength-to-weight ratio reducing the arm's overall weight. The exact length of the arm link is connected to linear actuators to enhance the arm's payload capacity.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19"/>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Manipulation system:</a:t>
            </a:r>
            <a:endParaRPr sz="2400" b="1" i="0" u="none" strike="noStrike" cap="none">
              <a:solidFill>
                <a:srgbClr val="F2F2F2"/>
              </a:solidFill>
              <a:latin typeface="Calibri"/>
              <a:ea typeface="Calibri"/>
              <a:cs typeface="Calibri"/>
              <a:sym typeface="Calibri"/>
            </a:endParaRPr>
          </a:p>
        </p:txBody>
      </p:sp>
      <p:sp>
        <p:nvSpPr>
          <p:cNvPr id="300" name="Google Shape;300;p19"/>
          <p:cNvSpPr txBox="1"/>
          <p:nvPr/>
        </p:nvSpPr>
        <p:spPr>
          <a:xfrm>
            <a:off x="2911750" y="1370250"/>
            <a:ext cx="5854500" cy="1692741"/>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The manipulation system is driven by two linear actuators for their payload capacity, reasonable cost and reduced complexities, and allows for precise and versatile movement. The arm is equipped with an interchangeable end effector with differential mechanism driven by stepper motors, suitable for both science and equipment servicing missions. Custom made bearing housing and 3D printed spacers are used for link joints to ensure best fit and reduce backlash. </a:t>
            </a:r>
            <a:endParaRPr sz="1400" b="0" i="0" u="none" strike="noStrike" cap="none" dirty="0">
              <a:solidFill>
                <a:srgbClr val="F2F2F2"/>
              </a:solidFill>
              <a:latin typeface="Calibri"/>
              <a:ea typeface="Calibri"/>
              <a:cs typeface="Calibri"/>
              <a:sym typeface="Calibri"/>
            </a:endParaRPr>
          </a:p>
        </p:txBody>
      </p:sp>
      <p:sp>
        <p:nvSpPr>
          <p:cNvPr id="302" name="Google Shape;302;p19"/>
          <p:cNvSpPr/>
          <p:nvPr/>
        </p:nvSpPr>
        <p:spPr>
          <a:xfrm rot="2700000">
            <a:off x="427082" y="1631984"/>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22</a:t>
            </a:fld>
            <a:endParaRPr/>
          </a:p>
        </p:txBody>
      </p:sp>
      <p:sp>
        <p:nvSpPr>
          <p:cNvPr id="306" name="Google Shape;306;p19"/>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308" name="Google Shape;308;p19"/>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860A8C21-665B-9176-A335-24AFB819AB5E}"/>
              </a:ext>
            </a:extLst>
          </p:cNvPr>
          <p:cNvPicPr>
            <a:picLocks noChangeAspect="1"/>
          </p:cNvPicPr>
          <p:nvPr/>
        </p:nvPicPr>
        <p:blipFill>
          <a:blip r:embed="rId5"/>
          <a:srcRect/>
          <a:stretch/>
        </p:blipFill>
        <p:spPr>
          <a:xfrm>
            <a:off x="122842" y="4070131"/>
            <a:ext cx="1277941" cy="903811"/>
          </a:xfrm>
          <a:prstGeom prst="rect">
            <a:avLst/>
          </a:prstGeom>
        </p:spPr>
      </p:pic>
    </p:spTree>
    <p:extLst>
      <p:ext uri="{BB962C8B-B14F-4D97-AF65-F5344CB8AC3E}">
        <p14:creationId xmlns:p14="http://schemas.microsoft.com/office/powerpoint/2010/main" val="100758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Google Shape;325;p21"/>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Manipulation system:</a:t>
            </a:r>
            <a:endParaRPr sz="2400" b="1" i="0" u="none" strike="noStrike" cap="none">
              <a:solidFill>
                <a:srgbClr val="F2F2F2"/>
              </a:solidFill>
              <a:latin typeface="Calibri"/>
              <a:ea typeface="Calibri"/>
              <a:cs typeface="Calibri"/>
              <a:sym typeface="Calibri"/>
            </a:endParaRPr>
          </a:p>
        </p:txBody>
      </p:sp>
      <p:sp>
        <p:nvSpPr>
          <p:cNvPr id="326" name="Google Shape;326;p21"/>
          <p:cNvSpPr/>
          <p:nvPr/>
        </p:nvSpPr>
        <p:spPr>
          <a:xfrm rot="2700000">
            <a:off x="424160" y="1631983"/>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23</a:t>
            </a:fld>
            <a:endParaRPr/>
          </a:p>
        </p:txBody>
      </p:sp>
      <p:sp>
        <p:nvSpPr>
          <p:cNvPr id="329" name="Google Shape;329;p21"/>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331" name="Google Shape;331;p21"/>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C374D5B6-E40B-D034-E4B5-E763058D3DD7}"/>
              </a:ext>
            </a:extLst>
          </p:cNvPr>
          <p:cNvPicPr>
            <a:picLocks noChangeAspect="1"/>
          </p:cNvPicPr>
          <p:nvPr/>
        </p:nvPicPr>
        <p:blipFill>
          <a:blip r:embed="rId5"/>
          <a:srcRect/>
          <a:stretch/>
        </p:blipFill>
        <p:spPr>
          <a:xfrm>
            <a:off x="122842" y="4070131"/>
            <a:ext cx="1277941" cy="903811"/>
          </a:xfrm>
          <a:prstGeom prst="rect">
            <a:avLst/>
          </a:prstGeom>
        </p:spPr>
      </p:pic>
      <p:pic>
        <p:nvPicPr>
          <p:cNvPr id="4098" name="Picture 2">
            <a:extLst>
              <a:ext uri="{FF2B5EF4-FFF2-40B4-BE49-F238E27FC236}">
                <a16:creationId xmlns:a16="http://schemas.microsoft.com/office/drawing/2014/main" id="{FBC04CF1-652A-5399-F2F0-65DB414317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9768" y="1931990"/>
            <a:ext cx="4073468" cy="27312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2A08798-A94A-2E4D-894B-9B56B40C84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4917" y="543606"/>
            <a:ext cx="4601161" cy="4056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19"/>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Manipulation system:</a:t>
            </a:r>
            <a:endParaRPr sz="2400" b="1" i="0" u="none" strike="noStrike" cap="none">
              <a:solidFill>
                <a:srgbClr val="F2F2F2"/>
              </a:solidFill>
              <a:latin typeface="Calibri"/>
              <a:ea typeface="Calibri"/>
              <a:cs typeface="Calibri"/>
              <a:sym typeface="Calibri"/>
            </a:endParaRPr>
          </a:p>
        </p:txBody>
      </p:sp>
      <p:sp>
        <p:nvSpPr>
          <p:cNvPr id="300" name="Google Shape;300;p19"/>
          <p:cNvSpPr txBox="1"/>
          <p:nvPr/>
        </p:nvSpPr>
        <p:spPr>
          <a:xfrm>
            <a:off x="2911750" y="1370250"/>
            <a:ext cx="5854500" cy="1261854"/>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Mass: 8.5 kg</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Max payload: 6 kg</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Max reachable height: 1390 mm</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Operating Radius: 830 mm</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Size: 1200mm X 250mm X 150mm</a:t>
            </a:r>
          </a:p>
        </p:txBody>
      </p:sp>
      <p:sp>
        <p:nvSpPr>
          <p:cNvPr id="302" name="Google Shape;302;p19"/>
          <p:cNvSpPr/>
          <p:nvPr/>
        </p:nvSpPr>
        <p:spPr>
          <a:xfrm rot="2700000">
            <a:off x="427082" y="1631984"/>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24</a:t>
            </a:fld>
            <a:endParaRPr/>
          </a:p>
        </p:txBody>
      </p:sp>
      <p:sp>
        <p:nvSpPr>
          <p:cNvPr id="306" name="Google Shape;306;p19"/>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308" name="Google Shape;308;p19"/>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860A8C21-665B-9176-A335-24AFB819AB5E}"/>
              </a:ext>
            </a:extLst>
          </p:cNvPr>
          <p:cNvPicPr>
            <a:picLocks noChangeAspect="1"/>
          </p:cNvPicPr>
          <p:nvPr/>
        </p:nvPicPr>
        <p:blipFill>
          <a:blip r:embed="rId5"/>
          <a:srcRect/>
          <a:stretch/>
        </p:blipFill>
        <p:spPr>
          <a:xfrm>
            <a:off x="122842" y="4070131"/>
            <a:ext cx="1277941" cy="903811"/>
          </a:xfrm>
          <a:prstGeom prst="rect">
            <a:avLst/>
          </a:prstGeom>
        </p:spPr>
      </p:pic>
      <p:sp>
        <p:nvSpPr>
          <p:cNvPr id="9" name="TextBox 8">
            <a:extLst>
              <a:ext uri="{FF2B5EF4-FFF2-40B4-BE49-F238E27FC236}">
                <a16:creationId xmlns:a16="http://schemas.microsoft.com/office/drawing/2014/main" id="{D704D715-DE8A-3CA4-D3FC-4672070F5A91}"/>
              </a:ext>
            </a:extLst>
          </p:cNvPr>
          <p:cNvSpPr txBox="1"/>
          <p:nvPr/>
        </p:nvSpPr>
        <p:spPr>
          <a:xfrm>
            <a:off x="2911750" y="2775025"/>
            <a:ext cx="5854500" cy="1169551"/>
          </a:xfrm>
          <a:prstGeom prst="rect">
            <a:avLst/>
          </a:prstGeom>
          <a:noFill/>
          <a:ln>
            <a:solidFill>
              <a:schemeClr val="bg1"/>
            </a:solidFill>
          </a:ln>
        </p:spPr>
        <p:txBody>
          <a:bodyPr wrap="square">
            <a:spAutoFit/>
          </a:bodyPr>
          <a:lstStyle/>
          <a:p>
            <a:pPr algn="just"/>
            <a:r>
              <a:rPr lang="en-US" sz="1400" b="0" i="0" u="none" strike="noStrike" dirty="0">
                <a:solidFill>
                  <a:srgbClr val="F2F2F2"/>
                </a:solidFill>
                <a:effectLst/>
                <a:latin typeface="Calibri" panose="020F0502020204030204" pitchFamily="34" charset="0"/>
              </a:rPr>
              <a:t>The articulated arm features 5 Degrees of Freedom (DOF) and is designed using inverse kinematics principles. To ensure precision in waist motion, multiple gear ratios were examined, ultimately selecting a 5:1 ratio spur gear in the arm base. A worm gear mechanism is employed to deliver a secure grip to the claws, optimizing their structure for performance.</a:t>
            </a:r>
            <a:endParaRPr lang="en-SG" dirty="0"/>
          </a:p>
        </p:txBody>
      </p:sp>
    </p:spTree>
    <p:extLst>
      <p:ext uri="{BB962C8B-B14F-4D97-AF65-F5344CB8AC3E}">
        <p14:creationId xmlns:p14="http://schemas.microsoft.com/office/powerpoint/2010/main" val="309545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3"/>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Science Payload:</a:t>
            </a:r>
            <a:endParaRPr sz="2400" b="1" i="0" u="none" strike="noStrike" cap="none">
              <a:solidFill>
                <a:srgbClr val="F2F2F2"/>
              </a:solidFill>
              <a:latin typeface="Calibri"/>
              <a:ea typeface="Calibri"/>
              <a:cs typeface="Calibri"/>
              <a:sym typeface="Calibri"/>
            </a:endParaRPr>
          </a:p>
        </p:txBody>
      </p:sp>
      <p:sp>
        <p:nvSpPr>
          <p:cNvPr id="351" name="Google Shape;351;p23"/>
          <p:cNvSpPr txBox="1"/>
          <p:nvPr/>
        </p:nvSpPr>
        <p:spPr>
          <a:xfrm>
            <a:off x="2911750" y="1328368"/>
            <a:ext cx="5854500" cy="1908184"/>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The rover's science payload is designed to test soil and rock samples to determine the presence or absence of life, whether it's extant or extinct. Soil is drilled by an auger drill bit and collected using a gripper, while rocks are inspected with a USB microscope and sensors. Data and images of the rover's science payload are designed to test soil and rock samples to determine the presence or absence of life, whether it's extant or extinct. Soil is drilled and collected using a gripper. Data and images are processed and analyzed to provide valuable insights processed and analyzed to provide valuable insights.</a:t>
            </a:r>
            <a:endParaRPr sz="1400" b="0" i="0" u="none" strike="noStrike" cap="none" dirty="0">
              <a:solidFill>
                <a:srgbClr val="F2F2F2"/>
              </a:solidFill>
              <a:latin typeface="Calibri"/>
              <a:ea typeface="Calibri"/>
              <a:cs typeface="Calibri"/>
              <a:sym typeface="Calibri"/>
            </a:endParaRPr>
          </a:p>
        </p:txBody>
      </p:sp>
      <p:sp>
        <p:nvSpPr>
          <p:cNvPr id="353" name="Google Shape;353;p23"/>
          <p:cNvSpPr/>
          <p:nvPr/>
        </p:nvSpPr>
        <p:spPr>
          <a:xfrm rot="2700000">
            <a:off x="424160" y="1694149"/>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25</a:t>
            </a:fld>
            <a:endParaRPr/>
          </a:p>
        </p:txBody>
      </p:sp>
      <p:sp>
        <p:nvSpPr>
          <p:cNvPr id="357" name="Google Shape;357;p23"/>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359" name="Google Shape;359;p23"/>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02A34003-ABFC-80DA-9E78-8FCF054B4F29}"/>
              </a:ext>
            </a:extLst>
          </p:cNvPr>
          <p:cNvPicPr>
            <a:picLocks noChangeAspect="1"/>
          </p:cNvPicPr>
          <p:nvPr/>
        </p:nvPicPr>
        <p:blipFill>
          <a:blip r:embed="rId5"/>
          <a:srcRect/>
          <a:stretch/>
        </p:blipFill>
        <p:spPr>
          <a:xfrm>
            <a:off x="122842" y="4070131"/>
            <a:ext cx="1277941" cy="903811"/>
          </a:xfrm>
          <a:prstGeom prst="rect">
            <a:avLst/>
          </a:prstGeom>
        </p:spPr>
      </p:pic>
      <p:sp>
        <p:nvSpPr>
          <p:cNvPr id="4" name="TextBox 3">
            <a:extLst>
              <a:ext uri="{FF2B5EF4-FFF2-40B4-BE49-F238E27FC236}">
                <a16:creationId xmlns:a16="http://schemas.microsoft.com/office/drawing/2014/main" id="{135950AA-FC10-91E1-2E23-50521A90FEB1}"/>
              </a:ext>
            </a:extLst>
          </p:cNvPr>
          <p:cNvSpPr txBox="1"/>
          <p:nvPr/>
        </p:nvSpPr>
        <p:spPr>
          <a:xfrm>
            <a:off x="2911750" y="3357877"/>
            <a:ext cx="5854500" cy="1384995"/>
          </a:xfrm>
          <a:prstGeom prst="rect">
            <a:avLst/>
          </a:prstGeom>
          <a:noFill/>
          <a:ln>
            <a:solidFill>
              <a:schemeClr val="bg1"/>
            </a:solidFill>
          </a:ln>
        </p:spPr>
        <p:txBody>
          <a:bodyPr wrap="square">
            <a:spAutoFit/>
          </a:bodyPr>
          <a:lstStyle/>
          <a:p>
            <a:pPr algn="just"/>
            <a:r>
              <a:rPr lang="en-US" sz="1400" b="0" i="0" u="none" strike="noStrike" dirty="0">
                <a:solidFill>
                  <a:srgbClr val="FFFFFF"/>
                </a:solidFill>
                <a:effectLst/>
                <a:latin typeface="Calibri" panose="020F0502020204030204" pitchFamily="34" charset="0"/>
              </a:rPr>
              <a:t>The system was chosen for its ability collect multiple soil samples with minimal cross-contamination and processes data from rock samples to detect life presence (extinct, extant, or none). Soil sampling is cost-effective, less complex, and compatible with rover systems. Rock analysis relies on machine learning for life detection, diverging from traditional mineral detection methods.</a:t>
            </a:r>
            <a:endParaRPr lang="en-S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3"/>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Science Payload:</a:t>
            </a:r>
            <a:endParaRPr sz="2400" b="1" i="0" u="none" strike="noStrike" cap="none">
              <a:solidFill>
                <a:srgbClr val="F2F2F2"/>
              </a:solidFill>
              <a:latin typeface="Calibri"/>
              <a:ea typeface="Calibri"/>
              <a:cs typeface="Calibri"/>
              <a:sym typeface="Calibri"/>
            </a:endParaRPr>
          </a:p>
        </p:txBody>
      </p:sp>
      <p:sp>
        <p:nvSpPr>
          <p:cNvPr id="351" name="Google Shape;351;p23"/>
          <p:cNvSpPr txBox="1"/>
          <p:nvPr/>
        </p:nvSpPr>
        <p:spPr>
          <a:xfrm>
            <a:off x="2911750" y="1370250"/>
            <a:ext cx="5854500" cy="1908184"/>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The rover employs a 5 DOF arm with a specialized gripper to collect soil samples from depths of at least 5 cm. Samples are identified through Benedict’s and iodine tests for carbohydrate, the Biuret test for protein detection and an Ammonia gas sensor for Ammonia detection . Onboard sensors track soil moisture, pH, temperature, wind speed, and radiation, while rock sample images are transmitted to the base station for analysis. Total organic carbon levels in rocks are detected using a Munsell chart and color sensor.</a:t>
            </a:r>
          </a:p>
        </p:txBody>
      </p:sp>
      <p:sp>
        <p:nvSpPr>
          <p:cNvPr id="353" name="Google Shape;353;p23"/>
          <p:cNvSpPr/>
          <p:nvPr/>
        </p:nvSpPr>
        <p:spPr>
          <a:xfrm rot="2700000">
            <a:off x="424161" y="1691083"/>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26</a:t>
            </a:fld>
            <a:endParaRPr/>
          </a:p>
        </p:txBody>
      </p:sp>
      <p:sp>
        <p:nvSpPr>
          <p:cNvPr id="357" name="Google Shape;357;p23"/>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359" name="Google Shape;359;p23"/>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02A34003-ABFC-80DA-9E78-8FCF054B4F29}"/>
              </a:ext>
            </a:extLst>
          </p:cNvPr>
          <p:cNvPicPr>
            <a:picLocks noChangeAspect="1"/>
          </p:cNvPicPr>
          <p:nvPr/>
        </p:nvPicPr>
        <p:blipFill>
          <a:blip r:embed="rId5"/>
          <a:srcRect/>
          <a:stretch/>
        </p:blipFill>
        <p:spPr>
          <a:xfrm>
            <a:off x="122842" y="4070131"/>
            <a:ext cx="1277941" cy="903811"/>
          </a:xfrm>
          <a:prstGeom prst="rect">
            <a:avLst/>
          </a:prstGeom>
        </p:spPr>
      </p:pic>
    </p:spTree>
    <p:extLst>
      <p:ext uri="{BB962C8B-B14F-4D97-AF65-F5344CB8AC3E}">
        <p14:creationId xmlns:p14="http://schemas.microsoft.com/office/powerpoint/2010/main" val="550809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5"/>
        <p:cNvGrpSpPr/>
        <p:nvPr/>
      </p:nvGrpSpPr>
      <p:grpSpPr>
        <a:xfrm>
          <a:off x="0" y="0"/>
          <a:ext cx="0" cy="0"/>
          <a:chOff x="0" y="0"/>
          <a:chExt cx="0" cy="0"/>
        </a:xfrm>
      </p:grpSpPr>
      <p:sp>
        <p:nvSpPr>
          <p:cNvPr id="376" name="Google Shape;376;p25"/>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Science Payload:</a:t>
            </a:r>
            <a:endParaRPr sz="2400" b="1" i="0" u="none" strike="noStrike" cap="none">
              <a:solidFill>
                <a:srgbClr val="F2F2F2"/>
              </a:solidFill>
              <a:latin typeface="Calibri"/>
              <a:ea typeface="Calibri"/>
              <a:cs typeface="Calibri"/>
              <a:sym typeface="Calibri"/>
            </a:endParaRPr>
          </a:p>
        </p:txBody>
      </p:sp>
      <p:sp>
        <p:nvSpPr>
          <p:cNvPr id="377" name="Google Shape;377;p25"/>
          <p:cNvSpPr/>
          <p:nvPr/>
        </p:nvSpPr>
        <p:spPr>
          <a:xfrm rot="2700000">
            <a:off x="428452" y="1691084"/>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27</a:t>
            </a:fld>
            <a:endParaRPr/>
          </a:p>
        </p:txBody>
      </p:sp>
      <p:sp>
        <p:nvSpPr>
          <p:cNvPr id="380" name="Google Shape;380;p25"/>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382" name="Google Shape;382;p25"/>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6C59DA5B-05FE-3125-DEA2-2B0F17C131F4}"/>
              </a:ext>
            </a:extLst>
          </p:cNvPr>
          <p:cNvPicPr>
            <a:picLocks noChangeAspect="1"/>
          </p:cNvPicPr>
          <p:nvPr/>
        </p:nvPicPr>
        <p:blipFill>
          <a:blip r:embed="rId5"/>
          <a:srcRect/>
          <a:stretch/>
        </p:blipFill>
        <p:spPr>
          <a:xfrm>
            <a:off x="122842" y="4070131"/>
            <a:ext cx="1277941" cy="903811"/>
          </a:xfrm>
          <a:prstGeom prst="rect">
            <a:avLst/>
          </a:prstGeom>
        </p:spPr>
      </p:pic>
      <p:pic>
        <p:nvPicPr>
          <p:cNvPr id="5122" name="Picture 2">
            <a:extLst>
              <a:ext uri="{FF2B5EF4-FFF2-40B4-BE49-F238E27FC236}">
                <a16:creationId xmlns:a16="http://schemas.microsoft.com/office/drawing/2014/main" id="{93742D61-D738-6030-021B-C2C49CF56D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819" t="15086" r="23144" b="14769"/>
          <a:stretch/>
        </p:blipFill>
        <p:spPr bwMode="auto">
          <a:xfrm>
            <a:off x="2070005" y="1485280"/>
            <a:ext cx="3318959" cy="28931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5DC38534-71D2-331F-97A6-3743BA81FC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6079" y="577861"/>
            <a:ext cx="3222337" cy="42946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3"/>
          <p:cNvSpPr txBox="1"/>
          <p:nvPr/>
        </p:nvSpPr>
        <p:spPr>
          <a:xfrm>
            <a:off x="525475" y="1211700"/>
            <a:ext cx="20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Science Payload:</a:t>
            </a:r>
            <a:endParaRPr sz="2400" b="1" i="0" u="none" strike="noStrike" cap="none">
              <a:solidFill>
                <a:srgbClr val="F2F2F2"/>
              </a:solidFill>
              <a:latin typeface="Calibri"/>
              <a:ea typeface="Calibri"/>
              <a:cs typeface="Calibri"/>
              <a:sym typeface="Calibri"/>
            </a:endParaRPr>
          </a:p>
        </p:txBody>
      </p:sp>
      <p:sp>
        <p:nvSpPr>
          <p:cNvPr id="351" name="Google Shape;351;p23"/>
          <p:cNvSpPr txBox="1"/>
          <p:nvPr/>
        </p:nvSpPr>
        <p:spPr>
          <a:xfrm>
            <a:off x="2911750" y="1382129"/>
            <a:ext cx="5854500" cy="615523"/>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Size of the soil sample container: 170mm X 80mm X 100mm, Mass: 360 gram</a:t>
            </a: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F2F2F2"/>
                </a:solidFill>
                <a:latin typeface="Calibri"/>
                <a:ea typeface="Calibri"/>
                <a:cs typeface="Calibri"/>
                <a:sym typeface="Calibri"/>
              </a:rPr>
              <a:t>Size of the scoop: 160mm X 160mm X 80mm, Mass: 200 gram</a:t>
            </a:r>
          </a:p>
        </p:txBody>
      </p:sp>
      <p:sp>
        <p:nvSpPr>
          <p:cNvPr id="353" name="Google Shape;353;p23"/>
          <p:cNvSpPr/>
          <p:nvPr/>
        </p:nvSpPr>
        <p:spPr>
          <a:xfrm rot="2700000">
            <a:off x="424161" y="1691083"/>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28</a:t>
            </a:fld>
            <a:endParaRPr/>
          </a:p>
        </p:txBody>
      </p:sp>
      <p:sp>
        <p:nvSpPr>
          <p:cNvPr id="357" name="Google Shape;357;p23"/>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359" name="Google Shape;359;p23"/>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02A34003-ABFC-80DA-9E78-8FCF054B4F29}"/>
              </a:ext>
            </a:extLst>
          </p:cNvPr>
          <p:cNvPicPr>
            <a:picLocks noChangeAspect="1"/>
          </p:cNvPicPr>
          <p:nvPr/>
        </p:nvPicPr>
        <p:blipFill>
          <a:blip r:embed="rId5"/>
          <a:srcRect/>
          <a:stretch/>
        </p:blipFill>
        <p:spPr>
          <a:xfrm>
            <a:off x="122842" y="4070131"/>
            <a:ext cx="1277941" cy="903811"/>
          </a:xfrm>
          <a:prstGeom prst="rect">
            <a:avLst/>
          </a:prstGeom>
        </p:spPr>
      </p:pic>
      <p:sp>
        <p:nvSpPr>
          <p:cNvPr id="7" name="TextBox 6">
            <a:extLst>
              <a:ext uri="{FF2B5EF4-FFF2-40B4-BE49-F238E27FC236}">
                <a16:creationId xmlns:a16="http://schemas.microsoft.com/office/drawing/2014/main" id="{5DEBC0A8-82F1-9A0F-37A9-85D90F79DDB3}"/>
              </a:ext>
            </a:extLst>
          </p:cNvPr>
          <p:cNvSpPr txBox="1"/>
          <p:nvPr/>
        </p:nvSpPr>
        <p:spPr>
          <a:xfrm>
            <a:off x="2911750" y="2263973"/>
            <a:ext cx="5854500" cy="307777"/>
          </a:xfrm>
          <a:prstGeom prst="rect">
            <a:avLst/>
          </a:prstGeom>
          <a:noFill/>
          <a:ln>
            <a:solidFill>
              <a:schemeClr val="bg1"/>
            </a:solidFill>
          </a:ln>
        </p:spPr>
        <p:txBody>
          <a:bodyPr wrap="square">
            <a:spAutoFit/>
          </a:bodyPr>
          <a:lstStyle/>
          <a:p>
            <a:r>
              <a:rPr lang="en-SG" sz="1400" b="0" i="0" u="none" strike="noStrike" dirty="0">
                <a:solidFill>
                  <a:srgbClr val="F2F2F2"/>
                </a:solidFill>
                <a:effectLst/>
                <a:latin typeface="Calibri" panose="020F0502020204030204" pitchFamily="34" charset="0"/>
              </a:rPr>
              <a:t>Battery Duration : 45 Minutes </a:t>
            </a:r>
            <a:endParaRPr lang="en-SG" dirty="0"/>
          </a:p>
        </p:txBody>
      </p:sp>
    </p:spTree>
    <p:extLst>
      <p:ext uri="{BB962C8B-B14F-4D97-AF65-F5344CB8AC3E}">
        <p14:creationId xmlns:p14="http://schemas.microsoft.com/office/powerpoint/2010/main" val="4293221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sp>
        <p:nvSpPr>
          <p:cNvPr id="401" name="Google Shape;401;p27"/>
          <p:cNvSpPr txBox="1"/>
          <p:nvPr/>
        </p:nvSpPr>
        <p:spPr>
          <a:xfrm>
            <a:off x="525474" y="1211700"/>
            <a:ext cx="2550939"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Ground station equipment and communication system:</a:t>
            </a:r>
            <a:endParaRPr sz="2400" b="1" i="0" u="none" strike="noStrike" cap="none">
              <a:solidFill>
                <a:srgbClr val="F2F2F2"/>
              </a:solidFill>
              <a:latin typeface="Calibri"/>
              <a:ea typeface="Calibri"/>
              <a:cs typeface="Calibri"/>
              <a:sym typeface="Calibri"/>
            </a:endParaRPr>
          </a:p>
        </p:txBody>
      </p:sp>
      <p:sp>
        <p:nvSpPr>
          <p:cNvPr id="402" name="Google Shape;402;p27"/>
          <p:cNvSpPr txBox="1"/>
          <p:nvPr/>
        </p:nvSpPr>
        <p:spPr>
          <a:xfrm>
            <a:off x="2911750" y="1370250"/>
            <a:ext cx="5854500" cy="830966"/>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b="0" i="0" u="none" strike="noStrike" dirty="0">
                <a:solidFill>
                  <a:srgbClr val="F2F2F2"/>
                </a:solidFill>
                <a:effectLst/>
                <a:latin typeface="Calibri" panose="020F0502020204030204" pitchFamily="34" charset="0"/>
              </a:rPr>
              <a:t>The ground station consists of 3 feedback monitors, transmitting antenna and rover controller. 2 separate transmitting antennas have been used for 2 different bands 5.8 and 2.4 GHz.</a:t>
            </a:r>
            <a:endParaRPr sz="1100" b="0" i="0" u="none" strike="noStrike" cap="none" dirty="0">
              <a:solidFill>
                <a:srgbClr val="F2F2F2"/>
              </a:solidFill>
              <a:latin typeface="Calibri"/>
              <a:ea typeface="Calibri"/>
              <a:cs typeface="Calibri"/>
              <a:sym typeface="Calibri"/>
            </a:endParaRPr>
          </a:p>
        </p:txBody>
      </p:sp>
      <p:sp>
        <p:nvSpPr>
          <p:cNvPr id="403" name="Google Shape;403;p27"/>
          <p:cNvSpPr/>
          <p:nvPr/>
        </p:nvSpPr>
        <p:spPr>
          <a:xfrm rot="2700000">
            <a:off x="424158" y="1469636"/>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29</a:t>
            </a:fld>
            <a:endParaRPr/>
          </a:p>
        </p:txBody>
      </p:sp>
      <p:sp>
        <p:nvSpPr>
          <p:cNvPr id="408" name="Google Shape;408;p27"/>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410" name="Google Shape;410;p27"/>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26589314-4C2A-BBAA-4BA7-4BF7BCC43A05}"/>
              </a:ext>
            </a:extLst>
          </p:cNvPr>
          <p:cNvPicPr>
            <a:picLocks noChangeAspect="1"/>
          </p:cNvPicPr>
          <p:nvPr/>
        </p:nvPicPr>
        <p:blipFill>
          <a:blip r:embed="rId5"/>
          <a:srcRect/>
          <a:stretch/>
        </p:blipFill>
        <p:spPr>
          <a:xfrm>
            <a:off x="122842" y="4070131"/>
            <a:ext cx="1277941" cy="903811"/>
          </a:xfrm>
          <a:prstGeom prst="rect">
            <a:avLst/>
          </a:prstGeom>
        </p:spPr>
      </p:pic>
      <p:sp>
        <p:nvSpPr>
          <p:cNvPr id="3" name="Google Shape;402;p27">
            <a:extLst>
              <a:ext uri="{FF2B5EF4-FFF2-40B4-BE49-F238E27FC236}">
                <a16:creationId xmlns:a16="http://schemas.microsoft.com/office/drawing/2014/main" id="{71777FE0-879A-A204-ADA7-42FA24312A4C}"/>
              </a:ext>
            </a:extLst>
          </p:cNvPr>
          <p:cNvSpPr txBox="1"/>
          <p:nvPr/>
        </p:nvSpPr>
        <p:spPr>
          <a:xfrm>
            <a:off x="2911750" y="2385897"/>
            <a:ext cx="5854500" cy="1477297"/>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b="0" i="0" u="none" strike="noStrike" dirty="0">
                <a:solidFill>
                  <a:srgbClr val="F2F2F2"/>
                </a:solidFill>
                <a:effectLst/>
                <a:latin typeface="Calibri" panose="020F0502020204030204" pitchFamily="34" charset="0"/>
              </a:rPr>
              <a:t>5.8 GHz band is used for video streaming and radio  control. A significant drawback of this system is its high latency over long distances. If the 5.8 GHz connection is lost, a 2.4 GHz joystick control takes over for teleoperation. When the 2.4 GHz connection is disrupted, data reception halts, and all information is temporarily stored in a device until the connection is restored, at which point the data is transmitted. </a:t>
            </a:r>
            <a:endParaRPr sz="1000" b="0" i="0" u="none" strike="noStrike" cap="none" dirty="0">
              <a:solidFill>
                <a:srgbClr val="F2F2F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tr-TR" sz="3600" b="1">
                <a:solidFill>
                  <a:srgbClr val="56B5BF"/>
                </a:solidFill>
                <a:latin typeface="Calibri"/>
                <a:ea typeface="Calibri"/>
                <a:cs typeface="Calibri"/>
                <a:sym typeface="Calibri"/>
              </a:rPr>
              <a:t>TEAM INFO</a:t>
            </a:r>
            <a:endParaRPr sz="3600" b="1">
              <a:solidFill>
                <a:srgbClr val="56B5BF"/>
              </a:solidFill>
              <a:latin typeface="Calibri"/>
              <a:ea typeface="Calibri"/>
              <a:cs typeface="Calibri"/>
              <a:sym typeface="Calibri"/>
            </a:endParaRPr>
          </a:p>
        </p:txBody>
      </p:sp>
      <p:sp>
        <p:nvSpPr>
          <p:cNvPr id="82" name="Google Shape;8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a:t>
            </a:fld>
            <a:endParaRPr/>
          </a:p>
        </p:txBody>
      </p:sp>
      <p:sp>
        <p:nvSpPr>
          <p:cNvPr id="83" name="Google Shape;83;p3"/>
          <p:cNvSpPr txBox="1"/>
          <p:nvPr/>
        </p:nvSpPr>
        <p:spPr>
          <a:xfrm>
            <a:off x="525475" y="91545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tr-TR" sz="2400" b="1" i="0" u="none" strike="noStrike" cap="none" dirty="0">
                <a:solidFill>
                  <a:srgbClr val="F2F2F2"/>
                </a:solidFill>
                <a:latin typeface="Calibri"/>
                <a:ea typeface="Calibri"/>
                <a:cs typeface="Calibri"/>
                <a:sym typeface="Calibri"/>
              </a:rPr>
              <a:t>Academic</a:t>
            </a:r>
            <a:endParaRPr sz="2400" b="1" i="0" u="none" strike="noStrike" cap="none" dirty="0">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Institution:</a:t>
            </a:r>
            <a:endParaRPr sz="2400" b="1" i="0" u="none" strike="noStrike" cap="none" dirty="0">
              <a:solidFill>
                <a:srgbClr val="F2F2F2"/>
              </a:solidFill>
              <a:latin typeface="Calibri"/>
              <a:ea typeface="Calibri"/>
              <a:cs typeface="Calibri"/>
              <a:sym typeface="Calibri"/>
            </a:endParaRPr>
          </a:p>
        </p:txBody>
      </p:sp>
      <p:sp>
        <p:nvSpPr>
          <p:cNvPr id="84" name="Google Shape;84;p3"/>
          <p:cNvSpPr txBox="1"/>
          <p:nvPr/>
        </p:nvSpPr>
        <p:spPr>
          <a:xfrm>
            <a:off x="495950" y="1917071"/>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tr-TR" sz="2400" b="1" i="0" u="none" strike="noStrike" cap="none" dirty="0">
                <a:solidFill>
                  <a:srgbClr val="F2F2F2"/>
                </a:solidFill>
                <a:latin typeface="Calibri"/>
                <a:ea typeface="Calibri"/>
                <a:cs typeface="Calibri"/>
                <a:sym typeface="Calibri"/>
              </a:rPr>
              <a:t>Academic</a:t>
            </a:r>
            <a:endParaRPr sz="2400" b="1" i="0" u="none" strike="noStrike" cap="none" dirty="0">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Consultant:</a:t>
            </a:r>
            <a:endParaRPr sz="2400" b="1" i="0" u="none" strike="noStrike" cap="none" dirty="0">
              <a:solidFill>
                <a:srgbClr val="F2F2F2"/>
              </a:solidFill>
              <a:latin typeface="Calibri"/>
              <a:ea typeface="Calibri"/>
              <a:cs typeface="Calibri"/>
              <a:sym typeface="Calibri"/>
            </a:endParaRPr>
          </a:p>
        </p:txBody>
      </p:sp>
      <p:sp>
        <p:nvSpPr>
          <p:cNvPr id="87" name="Google Shape;87;p3"/>
          <p:cNvSpPr txBox="1"/>
          <p:nvPr/>
        </p:nvSpPr>
        <p:spPr>
          <a:xfrm>
            <a:off x="2911750" y="1074002"/>
            <a:ext cx="5854500" cy="738633"/>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F2F2F2"/>
                </a:solidFill>
                <a:latin typeface="Calibri"/>
                <a:ea typeface="Calibri"/>
                <a:cs typeface="Calibri"/>
                <a:sym typeface="Calibri"/>
              </a:rPr>
              <a:t>Military Institute of Science and Technology(MIST)</a:t>
            </a:r>
            <a:endParaRPr lang="en-US"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F2F2F2"/>
                </a:solidFill>
                <a:latin typeface="Calibri"/>
                <a:ea typeface="Calibri"/>
                <a:cs typeface="Calibri"/>
                <a:sym typeface="Calibri"/>
              </a:rPr>
              <a:t>Mirpur Cantonment, Dhaka, Bangladesh</a:t>
            </a:r>
            <a:endParaRPr lang="en-US" sz="1800" b="0" i="0" u="none" strike="noStrike" cap="none" dirty="0">
              <a:solidFill>
                <a:srgbClr val="000000"/>
              </a:solidFill>
              <a:latin typeface="Arial"/>
              <a:ea typeface="Arial"/>
              <a:cs typeface="Arial"/>
              <a:sym typeface="Arial"/>
            </a:endParaRPr>
          </a:p>
        </p:txBody>
      </p:sp>
      <p:sp>
        <p:nvSpPr>
          <p:cNvPr id="88" name="Google Shape;88;p3"/>
          <p:cNvSpPr txBox="1"/>
          <p:nvPr/>
        </p:nvSpPr>
        <p:spPr>
          <a:xfrm>
            <a:off x="2911750" y="2098535"/>
            <a:ext cx="5854500" cy="2862292"/>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F2F2F2"/>
                </a:solidFill>
                <a:latin typeface="Calibri"/>
                <a:ea typeface="Calibri"/>
                <a:cs typeface="Calibri"/>
                <a:sym typeface="Calibri"/>
              </a:rPr>
              <a:t>1. </a:t>
            </a:r>
            <a:r>
              <a:rPr lang="en-US" sz="1100" b="1" i="0" u="none" strike="noStrike" cap="none" dirty="0">
                <a:solidFill>
                  <a:srgbClr val="F2F2F2"/>
                </a:solidFill>
                <a:latin typeface="Calibri"/>
                <a:ea typeface="Calibri"/>
                <a:cs typeface="Calibri"/>
                <a:sym typeface="Calibri"/>
              </a:rPr>
              <a:t>Lt Col Muhammad Nazrul Islam, PhD</a:t>
            </a:r>
            <a:endParaRPr lang="en-US"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dirty="0">
                <a:solidFill>
                  <a:srgbClr val="F2F2F2"/>
                </a:solidFill>
                <a:latin typeface="Calibri"/>
                <a:ea typeface="Calibri"/>
                <a:cs typeface="Calibri"/>
                <a:sym typeface="Calibri"/>
              </a:rPr>
              <a:t>    </a:t>
            </a:r>
            <a:r>
              <a:rPr lang="en-US" sz="1100" b="0" i="0" u="none" strike="noStrike" cap="none" dirty="0">
                <a:solidFill>
                  <a:srgbClr val="F2F2F2"/>
                </a:solidFill>
                <a:latin typeface="Calibri"/>
                <a:ea typeface="Calibri"/>
                <a:cs typeface="Calibri"/>
                <a:sym typeface="Calibri"/>
              </a:rPr>
              <a:t>Associate Professor, Department of CSE ,Military Institute of Science and Technology(MIST)</a:t>
            </a: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F2F2F2"/>
                </a:solidFill>
                <a:latin typeface="Calibri"/>
                <a:ea typeface="Calibri"/>
                <a:cs typeface="Calibri"/>
                <a:sym typeface="Calibri"/>
              </a:rPr>
              <a:t>    Email: </a:t>
            </a:r>
            <a:r>
              <a:rPr lang="en-US" sz="1100" b="0" i="0" u="sng" strike="noStrike" cap="none" dirty="0">
                <a:solidFill>
                  <a:srgbClr val="F2F2F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nazrul@cse.mist.ac.bd</a:t>
            </a:r>
            <a:endParaRPr lang="en-US" sz="1100" b="0" i="0" u="none" strike="noStrike" cap="none" dirty="0">
              <a:solidFill>
                <a:srgbClr val="F2F2F2"/>
              </a:solidFill>
              <a:latin typeface="Calibri"/>
              <a:ea typeface="Calibri"/>
              <a:cs typeface="Calibri"/>
              <a:sym typeface="Calibri"/>
            </a:endParaRPr>
          </a:p>
          <a:p>
            <a:pPr marL="0" marR="0" lvl="0" indent="0" algn="l" rtl="0">
              <a:spcBef>
                <a:spcPts val="0"/>
              </a:spcBef>
              <a:buClr>
                <a:srgbClr val="000000"/>
              </a:buClr>
              <a:buSzPts val="1400"/>
              <a:buFont typeface="Arial"/>
              <a:buNone/>
            </a:pPr>
            <a:r>
              <a:rPr lang="en-US" sz="1100" b="0" i="0" u="none" strike="noStrike" cap="none" dirty="0">
                <a:solidFill>
                  <a:srgbClr val="F2F2F2"/>
                </a:solidFill>
                <a:latin typeface="Calibri"/>
                <a:ea typeface="Calibri"/>
                <a:cs typeface="Calibri"/>
                <a:sym typeface="Calibri"/>
              </a:rPr>
              <a:t>    Phone: +8801725560099</a:t>
            </a:r>
            <a:r>
              <a:rPr lang="en-US" sz="1100" dirty="0">
                <a:solidFill>
                  <a:srgbClr val="F2F2F2"/>
                </a:solidFill>
                <a:latin typeface="Calibri"/>
                <a:ea typeface="Calibri"/>
                <a:cs typeface="Calibri"/>
                <a:sym typeface="Calibri"/>
              </a:rPr>
              <a:t>  </a:t>
            </a:r>
          </a:p>
          <a:p>
            <a:pPr marL="0" marR="0" lvl="0" indent="0" algn="l" rtl="0">
              <a:spcBef>
                <a:spcPts val="0"/>
              </a:spcBef>
              <a:spcAft>
                <a:spcPts val="0"/>
              </a:spcAft>
              <a:buClr>
                <a:srgbClr val="000000"/>
              </a:buClr>
              <a:buSzPts val="1400"/>
              <a:buFont typeface="Arial"/>
              <a:buNone/>
            </a:pPr>
            <a:r>
              <a:rPr lang="en-US" sz="1050" b="0" i="0" u="none" strike="noStrike" cap="none" dirty="0">
                <a:solidFill>
                  <a:srgbClr val="F2F2F2"/>
                </a:solidFill>
                <a:latin typeface="Calibri"/>
                <a:ea typeface="Calibri"/>
                <a:cs typeface="Calibri"/>
                <a:sym typeface="Calibri"/>
              </a:rPr>
              <a:t>2. </a:t>
            </a:r>
            <a:r>
              <a:rPr lang="en-US" sz="1050" b="1" i="0" u="none" strike="noStrike" cap="none" dirty="0">
                <a:solidFill>
                  <a:srgbClr val="F2F2F2"/>
                </a:solidFill>
                <a:latin typeface="Calibri"/>
                <a:ea typeface="Calibri"/>
                <a:cs typeface="Calibri"/>
                <a:sym typeface="Calibri"/>
              </a:rPr>
              <a:t>Dr. Md </a:t>
            </a:r>
            <a:r>
              <a:rPr lang="en-US" sz="1050" b="1" i="0" u="none" strike="noStrike" cap="none" dirty="0" err="1">
                <a:solidFill>
                  <a:srgbClr val="F2F2F2"/>
                </a:solidFill>
                <a:latin typeface="Calibri"/>
                <a:ea typeface="Calibri"/>
                <a:cs typeface="Calibri"/>
                <a:sym typeface="Calibri"/>
              </a:rPr>
              <a:t>Akhtaruzzaman</a:t>
            </a:r>
            <a:endParaRPr lang="en-US" sz="1050" b="1" i="0" u="none" strike="noStrike" cap="none" dirty="0">
              <a:solidFill>
                <a:srgbClr val="F2F2F2"/>
              </a:solidFill>
              <a:latin typeface="Calibri"/>
              <a:ea typeface="Calibri"/>
              <a:cs typeface="Calibri"/>
              <a:sym typeface="Calibri"/>
            </a:endParaRPr>
          </a:p>
          <a:p>
            <a:pPr marL="0" marR="0" lvl="0" indent="0" algn="l" rtl="0">
              <a:spcBef>
                <a:spcPts val="0"/>
              </a:spcBef>
              <a:spcAft>
                <a:spcPts val="0"/>
              </a:spcAft>
              <a:buClr>
                <a:srgbClr val="000000"/>
              </a:buClr>
              <a:buSzPts val="1400"/>
              <a:buFont typeface="Arial"/>
              <a:buNone/>
            </a:pPr>
            <a:r>
              <a:rPr lang="en-US" sz="1050" b="0" i="0" u="none" strike="noStrike" cap="none" dirty="0">
                <a:solidFill>
                  <a:srgbClr val="F2F2F2"/>
                </a:solidFill>
                <a:latin typeface="Calibri"/>
                <a:ea typeface="Calibri"/>
                <a:cs typeface="Calibri"/>
                <a:sym typeface="Calibri"/>
              </a:rPr>
              <a:t>    Assistant Professor, Department of CSE ,Military Institute of Science and Technology(MIST)</a:t>
            </a:r>
            <a:endParaRPr lang="en-US"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050" b="0" i="0" u="none" strike="noStrike" cap="none" dirty="0">
                <a:solidFill>
                  <a:srgbClr val="F2F2F2"/>
                </a:solidFill>
                <a:latin typeface="Calibri"/>
                <a:ea typeface="Calibri"/>
                <a:cs typeface="Calibri"/>
                <a:sym typeface="Calibri"/>
              </a:rPr>
              <a:t>    Email: </a:t>
            </a:r>
            <a:r>
              <a:rPr lang="en-US" sz="1050" b="0" i="0" strike="noStrike" cap="non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akhter900@cse.mist.ac.bd</a:t>
            </a:r>
            <a:endParaRPr lang="en-US" sz="1050" b="0" i="0" strike="noStrike" cap="none"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050" b="0" i="0" u="none" strike="noStrike" cap="none" dirty="0">
                <a:solidFill>
                  <a:srgbClr val="F2F2F2"/>
                </a:solidFill>
                <a:latin typeface="Calibri"/>
                <a:ea typeface="Calibri"/>
                <a:cs typeface="Calibri"/>
                <a:sym typeface="Calibri"/>
              </a:rPr>
              <a:t>    Phone: +8801754823989</a:t>
            </a:r>
          </a:p>
          <a:p>
            <a:pPr marL="0" marR="0" lvl="0" indent="0" algn="l" rtl="0">
              <a:spcBef>
                <a:spcPts val="0"/>
              </a:spcBef>
              <a:spcAft>
                <a:spcPts val="0"/>
              </a:spcAft>
              <a:buClr>
                <a:srgbClr val="000000"/>
              </a:buClr>
              <a:buSzPts val="1400"/>
              <a:buFont typeface="Arial"/>
              <a:buNone/>
            </a:pPr>
            <a:r>
              <a:rPr lang="en-US" sz="1100" dirty="0">
                <a:solidFill>
                  <a:srgbClr val="F2F2F2"/>
                </a:solidFill>
                <a:latin typeface="Calibri"/>
                <a:ea typeface="Calibri"/>
                <a:cs typeface="Calibri"/>
                <a:sym typeface="Calibri"/>
              </a:rPr>
              <a:t>3</a:t>
            </a:r>
            <a:r>
              <a:rPr lang="en-US" sz="1100" b="0" i="0" u="none" strike="noStrike" cap="none" dirty="0">
                <a:solidFill>
                  <a:srgbClr val="F2F2F2"/>
                </a:solidFill>
                <a:latin typeface="Calibri"/>
                <a:ea typeface="Calibri"/>
                <a:cs typeface="Calibri"/>
                <a:sym typeface="Calibri"/>
              </a:rPr>
              <a:t>. </a:t>
            </a:r>
            <a:r>
              <a:rPr lang="en-US" sz="1100" b="1" i="0" u="none" strike="noStrike" cap="none" dirty="0">
                <a:solidFill>
                  <a:srgbClr val="F2F2F2"/>
                </a:solidFill>
                <a:latin typeface="Calibri"/>
                <a:ea typeface="Calibri"/>
                <a:cs typeface="Calibri"/>
                <a:sym typeface="Calibri"/>
              </a:rPr>
              <a:t>Shah Md </a:t>
            </a:r>
            <a:r>
              <a:rPr lang="en-US" sz="1100" b="1" i="0" u="none" strike="noStrike" cap="none" dirty="0" err="1">
                <a:solidFill>
                  <a:srgbClr val="F2F2F2"/>
                </a:solidFill>
                <a:latin typeface="Calibri"/>
                <a:ea typeface="Calibri"/>
                <a:cs typeface="Calibri"/>
                <a:sym typeface="Calibri"/>
              </a:rPr>
              <a:t>Ahasan</a:t>
            </a:r>
            <a:r>
              <a:rPr lang="en-US" sz="1100" b="1" i="0" u="none" strike="noStrike" cap="none" dirty="0">
                <a:solidFill>
                  <a:srgbClr val="F2F2F2"/>
                </a:solidFill>
                <a:latin typeface="Calibri"/>
                <a:ea typeface="Calibri"/>
                <a:cs typeface="Calibri"/>
                <a:sym typeface="Calibri"/>
              </a:rPr>
              <a:t> Siddique</a:t>
            </a:r>
            <a:endParaRPr lang="en-US"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F2F2F2"/>
                </a:solidFill>
                <a:latin typeface="Calibri"/>
                <a:ea typeface="Calibri"/>
                <a:cs typeface="Calibri"/>
                <a:sym typeface="Calibri"/>
              </a:rPr>
              <a:t>    Lecturer, Department of ME ,Military Institute of Science and Technology(MIST)</a:t>
            </a: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F2F2F2"/>
                </a:solidFill>
                <a:latin typeface="Calibri"/>
                <a:ea typeface="Calibri"/>
                <a:cs typeface="Calibri"/>
                <a:sym typeface="Calibri"/>
              </a:rPr>
              <a:t>    Email: ahasan.sid42@gmail.com</a:t>
            </a: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F2F2F2"/>
                </a:solidFill>
                <a:latin typeface="Calibri"/>
                <a:ea typeface="Calibri"/>
                <a:cs typeface="Calibri"/>
                <a:sym typeface="Calibri"/>
              </a:rPr>
              <a:t>    Phone: +8801710301593 </a:t>
            </a:r>
          </a:p>
          <a:p>
            <a:pPr marL="0" marR="0" lvl="0" indent="0" algn="l" rtl="0">
              <a:spcBef>
                <a:spcPts val="0"/>
              </a:spcBef>
              <a:spcAft>
                <a:spcPts val="0"/>
              </a:spcAft>
              <a:buClr>
                <a:srgbClr val="000000"/>
              </a:buClr>
              <a:buSzPts val="1400"/>
              <a:buFont typeface="Arial"/>
              <a:buNone/>
            </a:pPr>
            <a:r>
              <a:rPr lang="en-US" sz="1100" dirty="0">
                <a:solidFill>
                  <a:srgbClr val="F2F2F2"/>
                </a:solidFill>
                <a:latin typeface="Calibri"/>
                <a:ea typeface="Calibri"/>
                <a:cs typeface="Calibri"/>
                <a:sym typeface="Calibri"/>
              </a:rPr>
              <a:t>4. </a:t>
            </a:r>
            <a:r>
              <a:rPr lang="en-US" sz="1100" b="1" i="0" u="none" strike="noStrike" cap="none" dirty="0">
                <a:solidFill>
                  <a:srgbClr val="F2F2F2"/>
                </a:solidFill>
                <a:latin typeface="Calibri"/>
                <a:ea typeface="Calibri"/>
                <a:cs typeface="Calibri"/>
                <a:sym typeface="Calibri"/>
              </a:rPr>
              <a:t>Md Rashid </a:t>
            </a:r>
            <a:r>
              <a:rPr lang="en-US" sz="1100" b="1" i="0" u="none" strike="noStrike" cap="none" dirty="0" err="1">
                <a:solidFill>
                  <a:srgbClr val="F2F2F2"/>
                </a:solidFill>
                <a:latin typeface="Calibri"/>
                <a:ea typeface="Calibri"/>
                <a:cs typeface="Calibri"/>
                <a:sym typeface="Calibri"/>
              </a:rPr>
              <a:t>Ul</a:t>
            </a:r>
            <a:r>
              <a:rPr lang="en-US" sz="1100" b="1" i="0" u="none" strike="noStrike" cap="none" dirty="0">
                <a:solidFill>
                  <a:srgbClr val="F2F2F2"/>
                </a:solidFill>
                <a:latin typeface="Calibri"/>
                <a:ea typeface="Calibri"/>
                <a:cs typeface="Calibri"/>
                <a:sym typeface="Calibri"/>
              </a:rPr>
              <a:t> Islam</a:t>
            </a:r>
          </a:p>
          <a:p>
            <a:pPr marL="0" marR="0" lvl="0" indent="0" algn="l" rtl="0">
              <a:spcBef>
                <a:spcPts val="0"/>
              </a:spcBef>
              <a:spcAft>
                <a:spcPts val="0"/>
              </a:spcAft>
              <a:buClr>
                <a:srgbClr val="000000"/>
              </a:buClr>
              <a:buSzPts val="1400"/>
              <a:buFont typeface="Arial"/>
              <a:buNone/>
            </a:pPr>
            <a:r>
              <a:rPr lang="en-US" sz="1100" b="0" i="0" u="none" strike="noStrike" cap="none" dirty="0">
                <a:solidFill>
                  <a:srgbClr val="F2F2F2"/>
                </a:solidFill>
                <a:latin typeface="Calibri"/>
                <a:ea typeface="Calibri"/>
                <a:cs typeface="Calibri"/>
                <a:sym typeface="Calibri"/>
              </a:rPr>
              <a:t>    Lecturer, Department of CSE ,Military Institute of Science and Technology(MIST)</a:t>
            </a: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rgbClr val="F2F2F2"/>
                </a:solidFill>
                <a:latin typeface="Calibri"/>
                <a:ea typeface="Calibri"/>
                <a:cs typeface="Calibri"/>
                <a:sym typeface="Calibri"/>
              </a:rPr>
              <a:t>    Email: ahasan.sid42@gmail.com</a:t>
            </a:r>
            <a:endParaRPr lang="en-US" sz="1100" b="0" i="0" u="none" strike="noStrike" cap="none" dirty="0">
              <a:solidFill>
                <a:srgbClr val="000000"/>
              </a:solidFill>
              <a:latin typeface="Arial"/>
              <a:ea typeface="Arial"/>
              <a:cs typeface="Arial"/>
              <a:sym typeface="Arial"/>
            </a:endParaRPr>
          </a:p>
          <a:p>
            <a:pPr>
              <a:buSzPts val="1400"/>
            </a:pPr>
            <a:r>
              <a:rPr lang="en-US" sz="1100" b="0" i="0" u="none" strike="noStrike" cap="none" dirty="0">
                <a:solidFill>
                  <a:srgbClr val="F2F2F2"/>
                </a:solidFill>
                <a:latin typeface="Calibri"/>
                <a:ea typeface="Calibri"/>
                <a:cs typeface="Calibri"/>
                <a:sym typeface="Calibri"/>
              </a:rPr>
              <a:t>    Phone: </a:t>
            </a:r>
            <a:r>
              <a:rPr lang="tr-TR" sz="1100" b="0" i="0" u="none" strike="noStrike" cap="none" dirty="0">
                <a:solidFill>
                  <a:srgbClr val="F2F2F2"/>
                </a:solidFill>
                <a:latin typeface="Calibri"/>
                <a:ea typeface="Calibri"/>
                <a:cs typeface="Calibri"/>
                <a:sym typeface="Calibri"/>
              </a:rPr>
              <a:t>+8801</a:t>
            </a:r>
            <a:r>
              <a:rPr lang="tr-TR" sz="1100" dirty="0">
                <a:solidFill>
                  <a:srgbClr val="F2F2F2"/>
                </a:solidFill>
                <a:latin typeface="Calibri"/>
                <a:ea typeface="Calibri"/>
                <a:cs typeface="Calibri"/>
                <a:sym typeface="Calibri"/>
              </a:rPr>
              <a:t>969844062</a:t>
            </a:r>
            <a:r>
              <a:rPr lang="tr-TR" sz="1100" b="0" i="0" u="none" strike="noStrike" cap="none" dirty="0">
                <a:solidFill>
                  <a:srgbClr val="F2F2F2"/>
                </a:solidFill>
                <a:latin typeface="Calibri"/>
                <a:ea typeface="Calibri"/>
                <a:cs typeface="Calibri"/>
                <a:sym typeface="Calibri"/>
              </a:rPr>
              <a:t> </a:t>
            </a:r>
            <a:endParaRPr lang="tr-TR" sz="1100" b="0" i="0" u="none" strike="noStrike" cap="none" dirty="0">
              <a:solidFill>
                <a:srgbClr val="000000"/>
              </a:solidFill>
              <a:latin typeface="Arial"/>
              <a:ea typeface="Arial"/>
              <a:cs typeface="Arial"/>
              <a:sym typeface="Arial"/>
            </a:endParaRPr>
          </a:p>
        </p:txBody>
      </p:sp>
      <p:sp>
        <p:nvSpPr>
          <p:cNvPr id="89" name="Google Shape;89;p3"/>
          <p:cNvSpPr/>
          <p:nvPr/>
        </p:nvSpPr>
        <p:spPr>
          <a:xfrm rot="2700000">
            <a:off x="394635" y="1335787"/>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
          <p:cNvSpPr/>
          <p:nvPr/>
        </p:nvSpPr>
        <p:spPr>
          <a:xfrm rot="2700000">
            <a:off x="394636" y="2349406"/>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p3"/>
          <p:cNvPicPr preferRelativeResize="0"/>
          <p:nvPr/>
        </p:nvPicPr>
        <p:blipFill rotWithShape="1">
          <a:blip r:embed="rId6">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1558BFA1-2C08-BFE0-B333-90604EAC177F}"/>
              </a:ext>
            </a:extLst>
          </p:cNvPr>
          <p:cNvPicPr>
            <a:picLocks noChangeAspect="1"/>
          </p:cNvPicPr>
          <p:nvPr/>
        </p:nvPicPr>
        <p:blipFill>
          <a:blip r:embed="rId7"/>
          <a:stretch>
            <a:fillRect/>
          </a:stretch>
        </p:blipFill>
        <p:spPr>
          <a:xfrm>
            <a:off x="122842" y="4010251"/>
            <a:ext cx="1547422" cy="10953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sp>
        <p:nvSpPr>
          <p:cNvPr id="401" name="Google Shape;401;p27"/>
          <p:cNvSpPr txBox="1"/>
          <p:nvPr/>
        </p:nvSpPr>
        <p:spPr>
          <a:xfrm>
            <a:off x="525474" y="1211700"/>
            <a:ext cx="2550939"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Ground station equipment and communication system:</a:t>
            </a:r>
            <a:endParaRPr sz="2400" b="1" i="0" u="none" strike="noStrike" cap="none">
              <a:solidFill>
                <a:srgbClr val="F2F2F2"/>
              </a:solidFill>
              <a:latin typeface="Calibri"/>
              <a:ea typeface="Calibri"/>
              <a:cs typeface="Calibri"/>
              <a:sym typeface="Calibri"/>
            </a:endParaRPr>
          </a:p>
        </p:txBody>
      </p:sp>
      <p:sp>
        <p:nvSpPr>
          <p:cNvPr id="402" name="Google Shape;402;p27"/>
          <p:cNvSpPr txBox="1"/>
          <p:nvPr/>
        </p:nvSpPr>
        <p:spPr>
          <a:xfrm>
            <a:off x="2911750" y="1370250"/>
            <a:ext cx="5854500" cy="104641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b="0" i="0" u="none" strike="noStrike" dirty="0">
                <a:solidFill>
                  <a:srgbClr val="F2F2F2"/>
                </a:solidFill>
                <a:effectLst/>
                <a:latin typeface="Calibri" panose="020F0502020204030204" pitchFamily="34" charset="0"/>
              </a:rPr>
              <a:t>The communication system uses two distinct bands for communication. The 5.8 GHz (ISM) band is designated for video transmission and radio control. 2.4 GHz (ISM) band is utilized for data and command transmission through Wi-Fi. We also have a backup joystick control and camera feedback through Wi-Fi. </a:t>
            </a:r>
          </a:p>
        </p:txBody>
      </p:sp>
      <p:sp>
        <p:nvSpPr>
          <p:cNvPr id="403" name="Google Shape;403;p27"/>
          <p:cNvSpPr/>
          <p:nvPr/>
        </p:nvSpPr>
        <p:spPr>
          <a:xfrm rot="2700000">
            <a:off x="424158" y="1469636"/>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30</a:t>
            </a:fld>
            <a:endParaRPr/>
          </a:p>
        </p:txBody>
      </p:sp>
      <p:sp>
        <p:nvSpPr>
          <p:cNvPr id="408" name="Google Shape;408;p27"/>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410" name="Google Shape;410;p27"/>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26589314-4C2A-BBAA-4BA7-4BF7BCC43A05}"/>
              </a:ext>
            </a:extLst>
          </p:cNvPr>
          <p:cNvPicPr>
            <a:picLocks noChangeAspect="1"/>
          </p:cNvPicPr>
          <p:nvPr/>
        </p:nvPicPr>
        <p:blipFill>
          <a:blip r:embed="rId5"/>
          <a:srcRect/>
          <a:stretch/>
        </p:blipFill>
        <p:spPr>
          <a:xfrm>
            <a:off x="122842" y="4070131"/>
            <a:ext cx="1277941" cy="903811"/>
          </a:xfrm>
          <a:prstGeom prst="rect">
            <a:avLst/>
          </a:prstGeom>
        </p:spPr>
      </p:pic>
      <p:sp>
        <p:nvSpPr>
          <p:cNvPr id="3" name="Google Shape;402;p27">
            <a:extLst>
              <a:ext uri="{FF2B5EF4-FFF2-40B4-BE49-F238E27FC236}">
                <a16:creationId xmlns:a16="http://schemas.microsoft.com/office/drawing/2014/main" id="{71777FE0-879A-A204-ADA7-42FA24312A4C}"/>
              </a:ext>
            </a:extLst>
          </p:cNvPr>
          <p:cNvSpPr txBox="1"/>
          <p:nvPr/>
        </p:nvSpPr>
        <p:spPr>
          <a:xfrm>
            <a:off x="2911750" y="2571750"/>
            <a:ext cx="5854500" cy="1261854"/>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b="0" i="0" u="none" strike="noStrike" dirty="0">
                <a:solidFill>
                  <a:srgbClr val="F2F2F2"/>
                </a:solidFill>
                <a:effectLst/>
                <a:latin typeface="Calibri" panose="020F0502020204030204" pitchFamily="34" charset="0"/>
              </a:rPr>
              <a:t>The system provides lag free video, data and command transmission for monitoring and controlling of the rover in real time. But still In this system the weakness is 5.8 GHz system can fail in long range. If it is lost, rover can be operated with the backup system at 2.4 GHz as it will cover better range than 5.8. </a:t>
            </a:r>
            <a:endParaRPr lang="en-US" sz="1000" b="0" i="0" u="none" strike="noStrike" cap="none" dirty="0">
              <a:solidFill>
                <a:srgbClr val="F2F2F2"/>
              </a:solidFill>
              <a:latin typeface="Calibri"/>
              <a:ea typeface="Calibri"/>
              <a:cs typeface="Calibri"/>
              <a:sym typeface="Calibri"/>
            </a:endParaRPr>
          </a:p>
        </p:txBody>
      </p:sp>
    </p:spTree>
    <p:extLst>
      <p:ext uri="{BB962C8B-B14F-4D97-AF65-F5344CB8AC3E}">
        <p14:creationId xmlns:p14="http://schemas.microsoft.com/office/powerpoint/2010/main" val="2146507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sp>
        <p:nvSpPr>
          <p:cNvPr id="401" name="Google Shape;401;p27"/>
          <p:cNvSpPr txBox="1"/>
          <p:nvPr/>
        </p:nvSpPr>
        <p:spPr>
          <a:xfrm>
            <a:off x="525474" y="1211700"/>
            <a:ext cx="2550939"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Ground station equipment and communication system:</a:t>
            </a:r>
            <a:endParaRPr sz="2400" b="1" i="0" u="none" strike="noStrike" cap="none">
              <a:solidFill>
                <a:srgbClr val="F2F2F2"/>
              </a:solidFill>
              <a:latin typeface="Calibri"/>
              <a:ea typeface="Calibri"/>
              <a:cs typeface="Calibri"/>
              <a:sym typeface="Calibri"/>
            </a:endParaRPr>
          </a:p>
        </p:txBody>
      </p:sp>
      <p:sp>
        <p:nvSpPr>
          <p:cNvPr id="402" name="Google Shape;402;p27"/>
          <p:cNvSpPr txBox="1"/>
          <p:nvPr/>
        </p:nvSpPr>
        <p:spPr>
          <a:xfrm>
            <a:off x="2911750" y="1370250"/>
            <a:ext cx="5854500" cy="830966"/>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b="0" i="0" u="none" strike="noStrike" dirty="0">
                <a:solidFill>
                  <a:srgbClr val="F2F2F2"/>
                </a:solidFill>
                <a:effectLst/>
                <a:latin typeface="Calibri" panose="020F0502020204030204" pitchFamily="34" charset="0"/>
              </a:rPr>
              <a:t>In the event of a connection failure, the system retains sensor data as a backup. During communication disruptions, the rover comes to a halt and patiently awaits the restoration of the connection.</a:t>
            </a:r>
          </a:p>
        </p:txBody>
      </p:sp>
      <p:sp>
        <p:nvSpPr>
          <p:cNvPr id="403" name="Google Shape;403;p27"/>
          <p:cNvSpPr/>
          <p:nvPr/>
        </p:nvSpPr>
        <p:spPr>
          <a:xfrm rot="2700000">
            <a:off x="424158" y="1469636"/>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31</a:t>
            </a:fld>
            <a:endParaRPr/>
          </a:p>
        </p:txBody>
      </p:sp>
      <p:sp>
        <p:nvSpPr>
          <p:cNvPr id="408" name="Google Shape;408;p27"/>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410" name="Google Shape;410;p27"/>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26589314-4C2A-BBAA-4BA7-4BF7BCC43A05}"/>
              </a:ext>
            </a:extLst>
          </p:cNvPr>
          <p:cNvPicPr>
            <a:picLocks noChangeAspect="1"/>
          </p:cNvPicPr>
          <p:nvPr/>
        </p:nvPicPr>
        <p:blipFill>
          <a:blip r:embed="rId5"/>
          <a:srcRect/>
          <a:stretch/>
        </p:blipFill>
        <p:spPr>
          <a:xfrm>
            <a:off x="122842" y="4070131"/>
            <a:ext cx="1277941" cy="903811"/>
          </a:xfrm>
          <a:prstGeom prst="rect">
            <a:avLst/>
          </a:prstGeom>
        </p:spPr>
      </p:pic>
      <p:pic>
        <p:nvPicPr>
          <p:cNvPr id="1026" name="Picture 2">
            <a:extLst>
              <a:ext uri="{FF2B5EF4-FFF2-40B4-BE49-F238E27FC236}">
                <a16:creationId xmlns:a16="http://schemas.microsoft.com/office/drawing/2014/main" id="{37F5D356-3E08-F23F-E886-5C6C60B704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6362" y="2285999"/>
            <a:ext cx="3219888" cy="2491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8323E3F-8399-02D9-C134-26E10A213DB6}"/>
              </a:ext>
            </a:extLst>
          </p:cNvPr>
          <p:cNvPicPr>
            <a:picLocks noChangeAspect="1"/>
          </p:cNvPicPr>
          <p:nvPr/>
        </p:nvPicPr>
        <p:blipFill>
          <a:blip r:embed="rId7"/>
          <a:stretch>
            <a:fillRect/>
          </a:stretch>
        </p:blipFill>
        <p:spPr>
          <a:xfrm>
            <a:off x="2911750" y="2286000"/>
            <a:ext cx="2550939" cy="2491512"/>
          </a:xfrm>
          <a:prstGeom prst="rect">
            <a:avLst/>
          </a:prstGeom>
        </p:spPr>
      </p:pic>
    </p:spTree>
    <p:extLst>
      <p:ext uri="{BB962C8B-B14F-4D97-AF65-F5344CB8AC3E}">
        <p14:creationId xmlns:p14="http://schemas.microsoft.com/office/powerpoint/2010/main" val="1117272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sp>
        <p:nvSpPr>
          <p:cNvPr id="401" name="Google Shape;401;p27"/>
          <p:cNvSpPr txBox="1"/>
          <p:nvPr/>
        </p:nvSpPr>
        <p:spPr>
          <a:xfrm>
            <a:off x="525474" y="1211700"/>
            <a:ext cx="2550939"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Ground station equipment and communication system:</a:t>
            </a:r>
            <a:endParaRPr sz="2400" b="1" i="0" u="none" strike="noStrike" cap="none">
              <a:solidFill>
                <a:srgbClr val="F2F2F2"/>
              </a:solidFill>
              <a:latin typeface="Calibri"/>
              <a:ea typeface="Calibri"/>
              <a:cs typeface="Calibri"/>
              <a:sym typeface="Calibri"/>
            </a:endParaRPr>
          </a:p>
        </p:txBody>
      </p:sp>
      <p:sp>
        <p:nvSpPr>
          <p:cNvPr id="402" name="Google Shape;402;p27"/>
          <p:cNvSpPr txBox="1"/>
          <p:nvPr/>
        </p:nvSpPr>
        <p:spPr>
          <a:xfrm>
            <a:off x="2911749" y="935540"/>
            <a:ext cx="5854500" cy="2339072"/>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b="0" i="0" u="none" strike="noStrike" dirty="0">
                <a:solidFill>
                  <a:srgbClr val="F2F2F2"/>
                </a:solidFill>
                <a:effectLst/>
                <a:latin typeface="Calibri" panose="020F0502020204030204" pitchFamily="34" charset="0"/>
              </a:rPr>
              <a:t>The use of the 5.8 GHz band for video streaming and radio control provides a higher bandwidth but is more susceptible to interference and noise over longer distances. To mitigate potential signal loss, the system employs a failover mechanism using a 2.4 GHz connection for joystick teleoperation control when the 5.8 GHz link is disrupted. Additionally, the system has a data buffering capability that temporarily stores information locally when both the 5.8 GHz and 2.4 GHz connections are lost, allowing for seamless data transmission once the connection is re-established. This redundancy and buffering enhance the system's resilience to communication disruptions and noise over varying ranges.</a:t>
            </a:r>
          </a:p>
        </p:txBody>
      </p:sp>
      <p:sp>
        <p:nvSpPr>
          <p:cNvPr id="403" name="Google Shape;403;p27"/>
          <p:cNvSpPr/>
          <p:nvPr/>
        </p:nvSpPr>
        <p:spPr>
          <a:xfrm rot="2700000">
            <a:off x="424158" y="1469636"/>
            <a:ext cx="84429" cy="82731"/>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32</a:t>
            </a:fld>
            <a:endParaRPr/>
          </a:p>
        </p:txBody>
      </p:sp>
      <p:sp>
        <p:nvSpPr>
          <p:cNvPr id="408" name="Google Shape;408;p27"/>
          <p:cNvSpPr txBox="1"/>
          <p:nvPr/>
        </p:nvSpPr>
        <p:spPr>
          <a:xfrm>
            <a:off x="296460" y="378355"/>
            <a:ext cx="3107197" cy="627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F2F2F2"/>
                </a:solidFill>
                <a:latin typeface="Calibri"/>
                <a:ea typeface="Calibri"/>
                <a:cs typeface="Calibri"/>
                <a:sym typeface="Calibri"/>
              </a:rPr>
              <a:t>ROVER DESIGN</a:t>
            </a:r>
            <a:endParaRPr sz="3600" b="1" i="0" u="none" strike="noStrike" cap="none">
              <a:solidFill>
                <a:srgbClr val="F2F2F2"/>
              </a:solidFill>
              <a:latin typeface="Calibri"/>
              <a:ea typeface="Calibri"/>
              <a:cs typeface="Calibri"/>
              <a:sym typeface="Calibri"/>
            </a:endParaRPr>
          </a:p>
        </p:txBody>
      </p:sp>
      <p:pic>
        <p:nvPicPr>
          <p:cNvPr id="410" name="Google Shape;410;p27"/>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26589314-4C2A-BBAA-4BA7-4BF7BCC43A05}"/>
              </a:ext>
            </a:extLst>
          </p:cNvPr>
          <p:cNvPicPr>
            <a:picLocks noChangeAspect="1"/>
          </p:cNvPicPr>
          <p:nvPr/>
        </p:nvPicPr>
        <p:blipFill>
          <a:blip r:embed="rId5"/>
          <a:srcRect/>
          <a:stretch/>
        </p:blipFill>
        <p:spPr>
          <a:xfrm>
            <a:off x="122842" y="4070131"/>
            <a:ext cx="1277941" cy="903811"/>
          </a:xfrm>
          <a:prstGeom prst="rect">
            <a:avLst/>
          </a:prstGeom>
        </p:spPr>
      </p:pic>
      <p:sp>
        <p:nvSpPr>
          <p:cNvPr id="3" name="Google Shape;402;p27">
            <a:extLst>
              <a:ext uri="{FF2B5EF4-FFF2-40B4-BE49-F238E27FC236}">
                <a16:creationId xmlns:a16="http://schemas.microsoft.com/office/drawing/2014/main" id="{71777FE0-879A-A204-ADA7-42FA24312A4C}"/>
              </a:ext>
            </a:extLst>
          </p:cNvPr>
          <p:cNvSpPr txBox="1"/>
          <p:nvPr/>
        </p:nvSpPr>
        <p:spPr>
          <a:xfrm>
            <a:off x="2911749" y="3345327"/>
            <a:ext cx="5854500" cy="1692741"/>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b="0" i="0" u="none" strike="noStrike" dirty="0">
                <a:solidFill>
                  <a:srgbClr val="F2F2F2"/>
                </a:solidFill>
                <a:effectLst/>
                <a:latin typeface="Calibri" panose="020F0502020204030204" pitchFamily="34" charset="0"/>
              </a:rPr>
              <a:t>While the dual-band communication system with failover capabilities provides a level of resilience, the high latency over long distances on the 5.8 GHz band could pose challenges during the autonomous navigation and sampling tasks in the Anatolian Rover Challenge. The buffering mechanism helps mitigate brief communication dropouts, but extended periods without a live video feed or control link may hinder effective teleoperation across the rugged terrain.</a:t>
            </a:r>
            <a:endParaRPr lang="en-US" sz="800" b="0" i="0" u="none" strike="noStrike" cap="none" dirty="0">
              <a:solidFill>
                <a:srgbClr val="F2F2F2"/>
              </a:solidFill>
              <a:latin typeface="Calibri"/>
              <a:ea typeface="Calibri"/>
              <a:cs typeface="Calibri"/>
              <a:sym typeface="Calibri"/>
            </a:endParaRPr>
          </a:p>
        </p:txBody>
      </p:sp>
    </p:spTree>
    <p:extLst>
      <p:ext uri="{BB962C8B-B14F-4D97-AF65-F5344CB8AC3E}">
        <p14:creationId xmlns:p14="http://schemas.microsoft.com/office/powerpoint/2010/main" val="383817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4"/>
          <p:cNvSpPr txBox="1"/>
          <p:nvPr/>
        </p:nvSpPr>
        <p:spPr>
          <a:xfrm>
            <a:off x="562951" y="1010130"/>
            <a:ext cx="4218912"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History of</a:t>
            </a:r>
            <a:r>
              <a:rPr lang="en-SG" sz="2400" b="1" dirty="0">
                <a:solidFill>
                  <a:srgbClr val="F2F2F2"/>
                </a:solidFill>
                <a:latin typeface="Calibri"/>
                <a:ea typeface="Calibri"/>
                <a:cs typeface="Calibri"/>
                <a:sym typeface="Calibri"/>
              </a:rPr>
              <a:t> </a:t>
            </a:r>
            <a:r>
              <a:rPr lang="tr-TR" sz="2400" b="1" i="0" u="none" strike="noStrike" cap="none" dirty="0">
                <a:solidFill>
                  <a:srgbClr val="F2F2F2"/>
                </a:solidFill>
                <a:latin typeface="Calibri"/>
                <a:ea typeface="Calibri"/>
                <a:cs typeface="Calibri"/>
                <a:sym typeface="Calibri"/>
              </a:rPr>
              <a:t>the Team:</a:t>
            </a:r>
            <a:endParaRPr sz="2400" b="1" i="0" u="none" strike="noStrike" cap="none" dirty="0">
              <a:solidFill>
                <a:srgbClr val="F2F2F2"/>
              </a:solidFill>
              <a:latin typeface="Calibri"/>
              <a:ea typeface="Calibri"/>
              <a:cs typeface="Calibri"/>
              <a:sym typeface="Calibri"/>
            </a:endParaRPr>
          </a:p>
        </p:txBody>
      </p:sp>
      <p:sp>
        <p:nvSpPr>
          <p:cNvPr id="100" name="Google Shape;100;p4"/>
          <p:cNvSpPr/>
          <p:nvPr/>
        </p:nvSpPr>
        <p:spPr>
          <a:xfrm rot="2700000">
            <a:off x="461636" y="1245749"/>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4</a:t>
            </a:fld>
            <a:endParaRPr/>
          </a:p>
        </p:txBody>
      </p:sp>
      <p:pic>
        <p:nvPicPr>
          <p:cNvPr id="103" name="Google Shape;103;p4"/>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104" name="Google Shape;104;p4"/>
          <p:cNvSpPr txBox="1"/>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a:t>
            </a:r>
            <a:endParaRPr sz="3600" b="1" i="0" u="none" strike="noStrike" cap="none">
              <a:solidFill>
                <a:srgbClr val="56B5B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C8B0373-BF20-C9A0-03BA-C13747B25F71}"/>
              </a:ext>
            </a:extLst>
          </p:cNvPr>
          <p:cNvPicPr>
            <a:picLocks noChangeAspect="1"/>
          </p:cNvPicPr>
          <p:nvPr/>
        </p:nvPicPr>
        <p:blipFill>
          <a:blip r:embed="rId5"/>
          <a:stretch>
            <a:fillRect/>
          </a:stretch>
        </p:blipFill>
        <p:spPr>
          <a:xfrm>
            <a:off x="122842" y="4010251"/>
            <a:ext cx="1547422" cy="1095325"/>
          </a:xfrm>
          <a:prstGeom prst="rect">
            <a:avLst/>
          </a:prstGeom>
        </p:spPr>
      </p:pic>
      <p:sp>
        <p:nvSpPr>
          <p:cNvPr id="3" name="Google Shape;88;p3">
            <a:extLst>
              <a:ext uri="{FF2B5EF4-FFF2-40B4-BE49-F238E27FC236}">
                <a16:creationId xmlns:a16="http://schemas.microsoft.com/office/drawing/2014/main" id="{8462C481-F1DC-18FC-11A1-96C263EF92B8}"/>
              </a:ext>
            </a:extLst>
          </p:cNvPr>
          <p:cNvSpPr txBox="1"/>
          <p:nvPr/>
        </p:nvSpPr>
        <p:spPr>
          <a:xfrm>
            <a:off x="1567339" y="1564098"/>
            <a:ext cx="7179469" cy="3077735"/>
          </a:xfrm>
          <a:prstGeom prst="rect">
            <a:avLst/>
          </a:prstGeom>
          <a:noFill/>
          <a:ln w="9525" cap="flat" cmpd="sng">
            <a:solidFill>
              <a:srgbClr val="56B5B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600"/>
              </a:spcAft>
              <a:buClr>
                <a:srgbClr val="000000"/>
              </a:buClr>
              <a:buSzPts val="1400"/>
              <a:buFont typeface="Arial"/>
              <a:buNone/>
            </a:pPr>
            <a:r>
              <a:rPr lang="en-US" sz="12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MIST Mongol </a:t>
            </a:r>
            <a:r>
              <a:rPr lang="en-US" sz="1200" b="0" i="0" u="none" strike="noStrike" cap="none" dirty="0" err="1">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Barota</a:t>
            </a:r>
            <a:r>
              <a:rPr lang="en-US" sz="12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 a robotics team formed in 2013, has an impressive track record of achievements in various prestigious robotics competitions. In 2014 for the first time from MIST, the team with a rover named “Mongol </a:t>
            </a:r>
            <a:r>
              <a:rPr lang="en-US" sz="1200" b="0" i="0" u="none" strike="noStrike" cap="none" dirty="0" err="1">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Barota</a:t>
            </a:r>
            <a:r>
              <a:rPr lang="en-US" sz="12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 participated in URC 2014 and placed 12th position worldwide. In 2015 the team participated in URC 2015 again and placed 9th position globally and was nominated the Best Team from Asia. </a:t>
            </a:r>
          </a:p>
          <a:p>
            <a:pPr marL="0" marR="0" lvl="0" indent="0" algn="l" rtl="0">
              <a:lnSpc>
                <a:spcPct val="100000"/>
              </a:lnSpc>
              <a:spcBef>
                <a:spcPts val="0"/>
              </a:spcBef>
              <a:spcAft>
                <a:spcPts val="600"/>
              </a:spcAft>
              <a:buClr>
                <a:srgbClr val="000000"/>
              </a:buClr>
              <a:buSzPts val="1400"/>
              <a:buFont typeface="Arial"/>
              <a:buNone/>
            </a:pPr>
            <a:r>
              <a:rPr lang="en-US" sz="12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In 2016 the team with their rover “Explorer-0100” participated in European Rover Challenge (ERC) 2016 and placed 21th position globally. In 2021 the team with their rover named “PHOENIX” participated in URC 2021 virtual Final and placed 1st position globally and was achieved the Champion title of URC 2021.</a:t>
            </a:r>
          </a:p>
          <a:p>
            <a:pPr marL="0" marR="0" lvl="0" indent="0" algn="l" rtl="0">
              <a:lnSpc>
                <a:spcPct val="100000"/>
              </a:lnSpc>
              <a:spcBef>
                <a:spcPts val="0"/>
              </a:spcBef>
              <a:spcAft>
                <a:spcPts val="600"/>
              </a:spcAft>
              <a:buClr>
                <a:srgbClr val="000000"/>
              </a:buClr>
              <a:buSzPts val="1400"/>
              <a:buFont typeface="Arial"/>
              <a:buNone/>
            </a:pPr>
            <a:r>
              <a:rPr lang="en-US" sz="12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In 2022, the team scored 92.85% marks in SAR which is the highest among all teams of Bangladesh and was selected for the Final Round of URC 2022. The subsequent year, in URC 2023, they yet again qualified for the final with the highest score, further cementing their status as a force to be reckoned with.</a:t>
            </a:r>
          </a:p>
          <a:p>
            <a:pPr marL="0" marR="0" lvl="0" indent="0" algn="l" rtl="0">
              <a:lnSpc>
                <a:spcPct val="100000"/>
              </a:lnSpc>
              <a:spcBef>
                <a:spcPts val="0"/>
              </a:spcBef>
              <a:spcAft>
                <a:spcPts val="600"/>
              </a:spcAft>
              <a:buClr>
                <a:srgbClr val="000000"/>
              </a:buClr>
              <a:buSzPts val="1400"/>
              <a:buFont typeface="Arial"/>
              <a:buNone/>
            </a:pPr>
            <a:r>
              <a:rPr lang="en-US" sz="12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Notably, in ARC (Anatolian Rover Challenge) 2022, MIST Mongol </a:t>
            </a:r>
            <a:r>
              <a:rPr lang="en-US" sz="1200" b="0" i="0" u="none" strike="noStrike" cap="none" dirty="0" err="1">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Barota</a:t>
            </a:r>
            <a:r>
              <a:rPr lang="en-US" sz="12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 secured an impressive 3rd position after participating in the competition for the first time, a remarkable achievement for a newcomer. Most recently, in ARC 2023, they achieved the 5th position globally, demonstrating their consistent performance and ability to excel in various arenas.</a:t>
            </a:r>
            <a:endParaRPr lang="tr-TR" sz="12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3510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4"/>
          <p:cNvSpPr txBox="1"/>
          <p:nvPr/>
        </p:nvSpPr>
        <p:spPr>
          <a:xfrm>
            <a:off x="562951" y="1010130"/>
            <a:ext cx="4218912"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F2F2F2"/>
                </a:solidFill>
                <a:latin typeface="Calibri"/>
                <a:ea typeface="Calibri"/>
                <a:cs typeface="Calibri"/>
                <a:sym typeface="Calibri"/>
              </a:rPr>
              <a:t>History of</a:t>
            </a:r>
            <a:r>
              <a:rPr lang="en-SG" sz="2400" b="1" dirty="0">
                <a:solidFill>
                  <a:srgbClr val="F2F2F2"/>
                </a:solidFill>
                <a:latin typeface="Calibri"/>
                <a:ea typeface="Calibri"/>
                <a:cs typeface="Calibri"/>
                <a:sym typeface="Calibri"/>
              </a:rPr>
              <a:t> </a:t>
            </a:r>
            <a:r>
              <a:rPr lang="tr-TR" sz="2400" b="1" i="0" u="none" strike="noStrike" cap="none" dirty="0">
                <a:solidFill>
                  <a:srgbClr val="F2F2F2"/>
                </a:solidFill>
                <a:latin typeface="Calibri"/>
                <a:ea typeface="Calibri"/>
                <a:cs typeface="Calibri"/>
                <a:sym typeface="Calibri"/>
              </a:rPr>
              <a:t>the Team:</a:t>
            </a:r>
            <a:endParaRPr sz="2400" b="1" i="0" u="none" strike="noStrike" cap="none" dirty="0">
              <a:solidFill>
                <a:srgbClr val="F2F2F2"/>
              </a:solidFill>
              <a:latin typeface="Calibri"/>
              <a:ea typeface="Calibri"/>
              <a:cs typeface="Calibri"/>
              <a:sym typeface="Calibri"/>
            </a:endParaRPr>
          </a:p>
        </p:txBody>
      </p:sp>
      <p:sp>
        <p:nvSpPr>
          <p:cNvPr id="100" name="Google Shape;100;p4"/>
          <p:cNvSpPr/>
          <p:nvPr/>
        </p:nvSpPr>
        <p:spPr>
          <a:xfrm rot="2700000">
            <a:off x="461636" y="1245749"/>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5</a:t>
            </a:fld>
            <a:endParaRPr/>
          </a:p>
        </p:txBody>
      </p:sp>
      <p:pic>
        <p:nvPicPr>
          <p:cNvPr id="103" name="Google Shape;103;p4"/>
          <p:cNvPicPr preferRelativeResize="0"/>
          <p:nvPr/>
        </p:nvPicPr>
        <p:blipFill rotWithShape="1">
          <a:blip r:embed="rId4">
            <a:alphaModFix/>
          </a:blip>
          <a:srcRect/>
          <a:stretch/>
        </p:blipFill>
        <p:spPr>
          <a:xfrm>
            <a:off x="7550025" y="445025"/>
            <a:ext cx="1196783" cy="342161"/>
          </a:xfrm>
          <a:prstGeom prst="rect">
            <a:avLst/>
          </a:prstGeom>
          <a:noFill/>
          <a:ln>
            <a:noFill/>
          </a:ln>
        </p:spPr>
      </p:pic>
      <p:sp>
        <p:nvSpPr>
          <p:cNvPr id="104" name="Google Shape;104;p4"/>
          <p:cNvSpPr txBox="1"/>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a:t>
            </a:r>
            <a:endParaRPr sz="3600" b="1" i="0" u="none" strike="noStrike" cap="none">
              <a:solidFill>
                <a:srgbClr val="56B5B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C8B0373-BF20-C9A0-03BA-C13747B25F71}"/>
              </a:ext>
            </a:extLst>
          </p:cNvPr>
          <p:cNvPicPr>
            <a:picLocks noChangeAspect="1"/>
          </p:cNvPicPr>
          <p:nvPr/>
        </p:nvPicPr>
        <p:blipFill>
          <a:blip r:embed="rId5"/>
          <a:stretch>
            <a:fillRect/>
          </a:stretch>
        </p:blipFill>
        <p:spPr>
          <a:xfrm>
            <a:off x="122842" y="4010251"/>
            <a:ext cx="1547422" cy="1095325"/>
          </a:xfrm>
          <a:prstGeom prst="rect">
            <a:avLst/>
          </a:prstGeom>
        </p:spPr>
      </p:pic>
      <p:sp>
        <p:nvSpPr>
          <p:cNvPr id="5" name="Rectangle 4">
            <a:extLst>
              <a:ext uri="{FF2B5EF4-FFF2-40B4-BE49-F238E27FC236}">
                <a16:creationId xmlns:a16="http://schemas.microsoft.com/office/drawing/2014/main" id="{EBFC9391-FF5E-10F3-68DA-E2DE5334CA8C}"/>
              </a:ext>
            </a:extLst>
          </p:cNvPr>
          <p:cNvSpPr/>
          <p:nvPr/>
        </p:nvSpPr>
        <p:spPr>
          <a:xfrm>
            <a:off x="122842" y="1785527"/>
            <a:ext cx="8898316" cy="22843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G"/>
          </a:p>
        </p:txBody>
      </p:sp>
      <p:pic>
        <p:nvPicPr>
          <p:cNvPr id="4" name="Picture 3">
            <a:extLst>
              <a:ext uri="{FF2B5EF4-FFF2-40B4-BE49-F238E27FC236}">
                <a16:creationId xmlns:a16="http://schemas.microsoft.com/office/drawing/2014/main" id="{ADDE0A51-6BAA-9E1B-E38C-514FE740CC75}"/>
              </a:ext>
            </a:extLst>
          </p:cNvPr>
          <p:cNvPicPr>
            <a:picLocks noChangeAspect="1"/>
          </p:cNvPicPr>
          <p:nvPr/>
        </p:nvPicPr>
        <p:blipFill>
          <a:blip r:embed="rId6"/>
          <a:stretch>
            <a:fillRect/>
          </a:stretch>
        </p:blipFill>
        <p:spPr>
          <a:xfrm>
            <a:off x="122842" y="1900364"/>
            <a:ext cx="8744068" cy="21098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5"/>
          <p:cNvSpPr txBox="1"/>
          <p:nvPr/>
        </p:nvSpPr>
        <p:spPr>
          <a:xfrm>
            <a:off x="532402" y="125333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Active</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Members List:</a:t>
            </a:r>
            <a:endParaRPr sz="2400" b="1" i="0" u="none" strike="noStrike" cap="none">
              <a:solidFill>
                <a:srgbClr val="F2F2F2"/>
              </a:solidFill>
              <a:latin typeface="Calibri"/>
              <a:ea typeface="Calibri"/>
              <a:cs typeface="Calibri"/>
              <a:sym typeface="Calibri"/>
            </a:endParaRPr>
          </a:p>
        </p:txBody>
      </p:sp>
      <p:sp>
        <p:nvSpPr>
          <p:cNvPr id="112" name="Google Shape;112;p5"/>
          <p:cNvSpPr/>
          <p:nvPr/>
        </p:nvSpPr>
        <p:spPr>
          <a:xfrm rot="2700000">
            <a:off x="431088" y="1673666"/>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6</a:t>
            </a:fld>
            <a:endParaRPr/>
          </a:p>
        </p:txBody>
      </p:sp>
      <p:pic>
        <p:nvPicPr>
          <p:cNvPr id="115" name="Google Shape;115;p5"/>
          <p:cNvPicPr preferRelativeResize="0"/>
          <p:nvPr/>
        </p:nvPicPr>
        <p:blipFill rotWithShape="1">
          <a:blip r:embed="rId4">
            <a:alphaModFix/>
          </a:blip>
          <a:srcRect/>
          <a:stretch/>
        </p:blipFill>
        <p:spPr>
          <a:xfrm>
            <a:off x="7719934" y="197687"/>
            <a:ext cx="1214251" cy="319474"/>
          </a:xfrm>
          <a:prstGeom prst="rect">
            <a:avLst/>
          </a:prstGeom>
          <a:noFill/>
          <a:ln>
            <a:noFill/>
          </a:ln>
        </p:spPr>
      </p:pic>
      <p:sp>
        <p:nvSpPr>
          <p:cNvPr id="116" name="Google Shape;116;p5"/>
          <p:cNvSpPr txBox="1"/>
          <p:nvPr/>
        </p:nvSpPr>
        <p:spPr>
          <a:xfrm>
            <a:off x="311700" y="445025"/>
            <a:ext cx="2708818"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a:t>
            </a:r>
            <a:endParaRPr sz="3600" b="1" i="0" u="none" strike="noStrike" cap="none">
              <a:solidFill>
                <a:srgbClr val="56B5B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F925D2E-2483-8AE0-99FE-4EB3DC941B08}"/>
              </a:ext>
            </a:extLst>
          </p:cNvPr>
          <p:cNvPicPr>
            <a:picLocks noChangeAspect="1"/>
          </p:cNvPicPr>
          <p:nvPr/>
        </p:nvPicPr>
        <p:blipFill>
          <a:blip r:embed="rId5"/>
          <a:stretch>
            <a:fillRect/>
          </a:stretch>
        </p:blipFill>
        <p:spPr>
          <a:xfrm>
            <a:off x="122842" y="4010251"/>
            <a:ext cx="1547422" cy="1095325"/>
          </a:xfrm>
          <a:prstGeom prst="rect">
            <a:avLst/>
          </a:prstGeom>
        </p:spPr>
      </p:pic>
      <p:graphicFrame>
        <p:nvGraphicFramePr>
          <p:cNvPr id="3" name="Google Shape;106;p44">
            <a:extLst>
              <a:ext uri="{FF2B5EF4-FFF2-40B4-BE49-F238E27FC236}">
                <a16:creationId xmlns:a16="http://schemas.microsoft.com/office/drawing/2014/main" id="{592A647E-1A4B-D99F-02F5-444F87BB6347}"/>
              </a:ext>
            </a:extLst>
          </p:cNvPr>
          <p:cNvGraphicFramePr/>
          <p:nvPr>
            <p:extLst>
              <p:ext uri="{D42A27DB-BD31-4B8C-83A1-F6EECF244321}">
                <p14:modId xmlns:p14="http://schemas.microsoft.com/office/powerpoint/2010/main" val="1218726212"/>
              </p:ext>
            </p:extLst>
          </p:nvPr>
        </p:nvGraphicFramePr>
        <p:xfrm>
          <a:off x="2598100" y="941765"/>
          <a:ext cx="6336085" cy="3756710"/>
        </p:xfrm>
        <a:graphic>
          <a:graphicData uri="http://schemas.openxmlformats.org/drawingml/2006/table">
            <a:tbl>
              <a:tblPr>
                <a:noFill/>
              </a:tblPr>
              <a:tblGrid>
                <a:gridCol w="2866714">
                  <a:extLst>
                    <a:ext uri="{9D8B030D-6E8A-4147-A177-3AD203B41FA5}">
                      <a16:colId xmlns:a16="http://schemas.microsoft.com/office/drawing/2014/main" val="20000"/>
                    </a:ext>
                  </a:extLst>
                </a:gridCol>
                <a:gridCol w="1357361">
                  <a:extLst>
                    <a:ext uri="{9D8B030D-6E8A-4147-A177-3AD203B41FA5}">
                      <a16:colId xmlns:a16="http://schemas.microsoft.com/office/drawing/2014/main" val="20001"/>
                    </a:ext>
                  </a:extLst>
                </a:gridCol>
                <a:gridCol w="2112010">
                  <a:extLst>
                    <a:ext uri="{9D8B030D-6E8A-4147-A177-3AD203B41FA5}">
                      <a16:colId xmlns:a16="http://schemas.microsoft.com/office/drawing/2014/main" val="20002"/>
                    </a:ext>
                  </a:extLst>
                </a:gridCol>
              </a:tblGrid>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b="1" i="0" u="none" strike="noStrike" cap="none">
                          <a:solidFill>
                            <a:schemeClr val="lt1"/>
                          </a:solidFill>
                          <a:latin typeface="Arial"/>
                          <a:ea typeface="Arial"/>
                          <a:cs typeface="Arial"/>
                          <a:sym typeface="Arial"/>
                        </a:rPr>
                        <a:t>Name</a:t>
                      </a:r>
                      <a:endParaRPr sz="1050" b="1"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1" i="0" u="none" strike="noStrike" cap="none">
                          <a:solidFill>
                            <a:schemeClr val="lt1"/>
                          </a:solidFill>
                          <a:latin typeface="Arial"/>
                          <a:ea typeface="Arial"/>
                          <a:cs typeface="Arial"/>
                          <a:sym typeface="Arial"/>
                        </a:rPr>
                        <a:t>University </a:t>
                      </a:r>
                      <a:r>
                        <a:rPr lang="tr-TR" sz="1050" b="1">
                          <a:solidFill>
                            <a:schemeClr val="lt1"/>
                          </a:solidFill>
                        </a:rPr>
                        <a:t>M</a:t>
                      </a:r>
                      <a:r>
                        <a:rPr lang="tr-TR" sz="1050" b="1" i="0" u="none" strike="noStrike" cap="none">
                          <a:solidFill>
                            <a:schemeClr val="lt1"/>
                          </a:solidFill>
                          <a:latin typeface="Arial"/>
                          <a:ea typeface="Arial"/>
                          <a:cs typeface="Arial"/>
                          <a:sym typeface="Arial"/>
                        </a:rPr>
                        <a:t>ajor</a:t>
                      </a:r>
                      <a:endParaRPr sz="1050" b="1"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1" i="0" u="none" strike="noStrike" cap="none" dirty="0">
                          <a:solidFill>
                            <a:schemeClr val="lt1"/>
                          </a:solidFill>
                          <a:latin typeface="Arial"/>
                          <a:ea typeface="Arial"/>
                          <a:cs typeface="Arial"/>
                          <a:sym typeface="Arial"/>
                        </a:rPr>
                        <a:t>Role</a:t>
                      </a:r>
                      <a:endParaRPr sz="1050" b="1"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dirty="0">
                          <a:solidFill>
                            <a:schemeClr val="lt1"/>
                          </a:solidFill>
                        </a:rPr>
                        <a:t>Md </a:t>
                      </a:r>
                      <a:r>
                        <a:rPr lang="en-SG" sz="1050" dirty="0" err="1">
                          <a:solidFill>
                            <a:schemeClr val="lt1"/>
                          </a:solidFill>
                        </a:rPr>
                        <a:t>Jawadur</a:t>
                      </a:r>
                      <a:r>
                        <a:rPr lang="en-SG" sz="1050" dirty="0">
                          <a:solidFill>
                            <a:schemeClr val="lt1"/>
                          </a:solidFill>
                        </a:rPr>
                        <a:t> Rahman</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0" i="0" u="none" strike="noStrike" cap="none">
                          <a:solidFill>
                            <a:schemeClr val="lt1"/>
                          </a:solidFill>
                          <a:latin typeface="Arial"/>
                          <a:ea typeface="Arial"/>
                          <a:cs typeface="Arial"/>
                          <a:sym typeface="Arial"/>
                        </a:rPr>
                        <a:t>CSE</a:t>
                      </a:r>
                      <a:endParaRPr sz="1050"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Team Lead</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dirty="0">
                          <a:solidFill>
                            <a:schemeClr val="lt1"/>
                          </a:solidFill>
                        </a:rPr>
                        <a:t>Al-Amin Rashid Tarek</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0" i="0" u="none" strike="noStrike" cap="none">
                          <a:solidFill>
                            <a:schemeClr val="lt1"/>
                          </a:solidFill>
                          <a:latin typeface="Arial"/>
                          <a:ea typeface="Arial"/>
                          <a:cs typeface="Arial"/>
                          <a:sym typeface="Arial"/>
                        </a:rPr>
                        <a:t>ME</a:t>
                      </a:r>
                      <a:endParaRPr sz="1050"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a:solidFill>
                            <a:schemeClr val="lt1"/>
                          </a:solidFill>
                          <a:latin typeface="Arial"/>
                          <a:ea typeface="Arial"/>
                          <a:cs typeface="Arial"/>
                          <a:sym typeface="Arial"/>
                        </a:rPr>
                        <a:t>Team Co-lead</a:t>
                      </a:r>
                      <a:endParaRPr sz="1050"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err="1">
                          <a:solidFill>
                            <a:schemeClr val="lt1"/>
                          </a:solidFill>
                        </a:rPr>
                        <a:t>Mansib</a:t>
                      </a:r>
                      <a:r>
                        <a:rPr lang="en-SG" sz="1050" u="none" strike="noStrike" cap="none" dirty="0">
                          <a:solidFill>
                            <a:schemeClr val="lt1"/>
                          </a:solidFill>
                        </a:rPr>
                        <a:t> Hasan Rohan</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EE</a:t>
                      </a:r>
                      <a:r>
                        <a:rPr lang="tr-TR" sz="1050" b="0" i="0" u="none" strike="noStrike" cap="none" dirty="0">
                          <a:solidFill>
                            <a:schemeClr val="lt1"/>
                          </a:solidFill>
                          <a:latin typeface="Arial"/>
                          <a:ea typeface="Arial"/>
                          <a:cs typeface="Arial"/>
                          <a:sym typeface="Arial"/>
                        </a:rPr>
                        <a:t>CE</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a:solidFill>
                            <a:schemeClr val="lt1"/>
                          </a:solidFill>
                          <a:latin typeface="Arial"/>
                          <a:ea typeface="Arial"/>
                          <a:cs typeface="Arial"/>
                          <a:sym typeface="Arial"/>
                        </a:rPr>
                        <a:t>Electrical Lead</a:t>
                      </a:r>
                      <a:endParaRPr sz="1050"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mn-lt"/>
                          <a:ea typeface="+mn-ea"/>
                          <a:cs typeface="+mn-cs"/>
                          <a:sym typeface="Arial"/>
                        </a:rPr>
                        <a:t>MD </a:t>
                      </a:r>
                      <a:r>
                        <a:rPr lang="en-SG" sz="1050" b="0" i="0" u="none" strike="noStrike" cap="none" dirty="0" err="1">
                          <a:solidFill>
                            <a:schemeClr val="lt1"/>
                          </a:solidFill>
                          <a:latin typeface="+mn-lt"/>
                          <a:ea typeface="+mn-ea"/>
                          <a:cs typeface="+mn-cs"/>
                          <a:sym typeface="Arial"/>
                        </a:rPr>
                        <a:t>Maruful</a:t>
                      </a:r>
                      <a:r>
                        <a:rPr lang="en-SG" sz="1050" b="0" i="0" u="none" strike="noStrike" cap="none" dirty="0">
                          <a:solidFill>
                            <a:schemeClr val="lt1"/>
                          </a:solidFill>
                          <a:latin typeface="+mn-lt"/>
                          <a:ea typeface="+mn-ea"/>
                          <a:cs typeface="+mn-cs"/>
                          <a:sym typeface="Arial"/>
                        </a:rPr>
                        <a:t> Islam</a:t>
                      </a:r>
                      <a:endParaRPr sz="1050" b="0" i="0" u="none" strike="noStrike" cap="none" dirty="0">
                        <a:solidFill>
                          <a:schemeClr val="lt1"/>
                        </a:solidFill>
                        <a:latin typeface="+mn-lt"/>
                        <a:ea typeface="+mn-ea"/>
                        <a:cs typeface="+mn-cs"/>
                        <a:sym typeface="Aria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mn-lt"/>
                          <a:ea typeface="+mn-ea"/>
                          <a:cs typeface="+mn-cs"/>
                          <a:sym typeface="Arial"/>
                        </a:rPr>
                        <a:t>EECE</a:t>
                      </a:r>
                      <a:endParaRPr sz="1050" b="0" i="0" u="none" strike="noStrike" cap="none" dirty="0">
                        <a:solidFill>
                          <a:schemeClr val="lt1"/>
                        </a:solidFill>
                        <a:latin typeface="+mn-lt"/>
                        <a:ea typeface="+mn-ea"/>
                        <a:cs typeface="+mn-cs"/>
                        <a:sym typeface="Aria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Electrical</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extLst>
                  <a:ext uri="{0D108BD9-81ED-4DB2-BD59-A6C34878D82A}">
                    <a16:rowId xmlns:a16="http://schemas.microsoft.com/office/drawing/2014/main" val="2782255247"/>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dirty="0">
                          <a:solidFill>
                            <a:schemeClr val="lt1"/>
                          </a:solidFill>
                        </a:rPr>
                        <a:t>Md. </a:t>
                      </a:r>
                      <a:r>
                        <a:rPr lang="en-SG" sz="1050" b="0" i="0" u="none" strike="noStrike" cap="none" dirty="0" err="1">
                          <a:solidFill>
                            <a:schemeClr val="lt1"/>
                          </a:solidFill>
                          <a:latin typeface="+mn-lt"/>
                          <a:ea typeface="+mn-ea"/>
                          <a:cs typeface="+mn-cs"/>
                          <a:sym typeface="Arial"/>
                        </a:rPr>
                        <a:t>Mahfuzur</a:t>
                      </a:r>
                      <a:r>
                        <a:rPr lang="en-SG" sz="1050" dirty="0">
                          <a:solidFill>
                            <a:schemeClr val="lt1"/>
                          </a:solidFill>
                        </a:rPr>
                        <a:t> Rashid </a:t>
                      </a:r>
                      <a:r>
                        <a:rPr lang="en-SG" sz="1050" dirty="0" err="1">
                          <a:solidFill>
                            <a:schemeClr val="lt1"/>
                          </a:solidFill>
                        </a:rPr>
                        <a:t>Ullash</a:t>
                      </a:r>
                      <a:r>
                        <a:rPr lang="en-SG" sz="1050" dirty="0">
                          <a:solidFill>
                            <a:schemeClr val="lt1"/>
                          </a:solidFill>
                        </a:rPr>
                        <a:t> </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dirty="0">
                          <a:solidFill>
                            <a:schemeClr val="lt1"/>
                          </a:solidFill>
                        </a:rPr>
                        <a:t>EEC</a:t>
                      </a:r>
                      <a:r>
                        <a:rPr lang="tr-TR" sz="1050" b="0" i="0" u="none" strike="noStrike" cap="none" dirty="0">
                          <a:solidFill>
                            <a:schemeClr val="lt1"/>
                          </a:solidFill>
                          <a:latin typeface="Arial"/>
                          <a:ea typeface="Arial"/>
                          <a:cs typeface="Arial"/>
                          <a:sym typeface="Arial"/>
                        </a:rPr>
                        <a:t>E</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Electrical </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Md. Faizul Islam Leon</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EEC</a:t>
                      </a:r>
                      <a:r>
                        <a:rPr lang="tr-TR" sz="1050" b="0" i="0" u="none" strike="noStrike" cap="none" dirty="0">
                          <a:solidFill>
                            <a:schemeClr val="lt1"/>
                          </a:solidFill>
                          <a:latin typeface="Arial"/>
                          <a:ea typeface="Arial"/>
                          <a:cs typeface="Arial"/>
                          <a:sym typeface="Arial"/>
                        </a:rPr>
                        <a:t>E</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Electrical</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MD.Shahrear Nafees Kamal</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a:t>
                      </a:r>
                      <a:r>
                        <a:rPr lang="tr-TR" sz="1050" b="0" i="0" u="none" strike="noStrike" cap="none" dirty="0">
                          <a:solidFill>
                            <a:schemeClr val="lt1"/>
                          </a:solidFill>
                          <a:latin typeface="Arial"/>
                          <a:ea typeface="Arial"/>
                          <a:cs typeface="Arial"/>
                          <a:sym typeface="Arial"/>
                        </a:rPr>
                        <a:t>E</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Electrical </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Tanvir Ahmed</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ME</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Electrical</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131794532"/>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Areeb Ayman Haq</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EE</a:t>
                      </a:r>
                      <a:r>
                        <a:rPr lang="tr-TR" sz="1050" b="0" i="0" u="none" strike="noStrike" cap="none" dirty="0">
                          <a:solidFill>
                            <a:schemeClr val="lt1"/>
                          </a:solidFill>
                          <a:latin typeface="Arial"/>
                          <a:ea typeface="Arial"/>
                          <a:cs typeface="Arial"/>
                          <a:sym typeface="Arial"/>
                        </a:rPr>
                        <a:t>CE</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Electrical </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mn-lt"/>
                          <a:ea typeface="Arial"/>
                          <a:cs typeface="Arial"/>
                          <a:sym typeface="Arial"/>
                        </a:rPr>
                        <a:t>Md. Hasınur Rahman Hasın </a:t>
                      </a:r>
                      <a:endParaRPr lang="tr-T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EEC</a:t>
                      </a:r>
                      <a:r>
                        <a:rPr lang="tr-TR" sz="1050" b="0" i="0" u="none" strike="noStrike" cap="none" dirty="0">
                          <a:solidFill>
                            <a:schemeClr val="lt1"/>
                          </a:solidFill>
                          <a:latin typeface="Arial"/>
                          <a:ea typeface="Arial"/>
                          <a:cs typeface="Arial"/>
                          <a:sym typeface="Arial"/>
                        </a:rPr>
                        <a:t>E</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Electrical</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Istiaque Ahmed Arik</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0" i="0" u="none" strike="noStrike" cap="none">
                          <a:solidFill>
                            <a:schemeClr val="lt1"/>
                          </a:solidFill>
                          <a:latin typeface="Arial"/>
                          <a:ea typeface="Arial"/>
                          <a:cs typeface="Arial"/>
                          <a:sym typeface="Arial"/>
                        </a:rPr>
                        <a:t>CSE</a:t>
                      </a:r>
                      <a:endParaRPr sz="1050" u="none" strike="noStrike" cap="none">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Communication &amp; Software </a:t>
                      </a:r>
                      <a:r>
                        <a:rPr lang="en-SG" sz="1050" b="0" i="0" u="none" strike="noStrike" cap="none" dirty="0">
                          <a:solidFill>
                            <a:schemeClr val="lt1"/>
                          </a:solidFill>
                          <a:latin typeface="Arial"/>
                          <a:ea typeface="Arial"/>
                          <a:cs typeface="Arial"/>
                          <a:sym typeface="Arial"/>
                        </a:rPr>
                        <a:t>Lead</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3"/>
                  </a:ext>
                </a:extLst>
              </a:tr>
              <a:tr h="182275">
                <a:tc>
                  <a:txBody>
                    <a:bodyPr/>
                    <a:lstStyle/>
                    <a:p>
                      <a:pPr marL="0" marR="0" lvl="0" indent="0" algn="l" rtl="0">
                        <a:lnSpc>
                          <a:spcPct val="100000"/>
                        </a:lnSpc>
                        <a:spcBef>
                          <a:spcPts val="0"/>
                        </a:spcBef>
                        <a:spcAft>
                          <a:spcPts val="0"/>
                        </a:spcAft>
                        <a:buNone/>
                      </a:pPr>
                      <a:r>
                        <a:rPr lang="tr-TR" sz="1050" dirty="0">
                          <a:solidFill>
                            <a:schemeClr val="lt1"/>
                          </a:solidFill>
                        </a:rPr>
                        <a:t>Labiba Ibnat Matin</a:t>
                      </a:r>
                      <a:endParaRPr sz="1050"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CSE</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Communication &amp; Software </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4"/>
                  </a:ext>
                </a:extLst>
              </a:tr>
              <a:tr h="182275">
                <a:tc>
                  <a:txBody>
                    <a:bodyPr/>
                    <a:lstStyle/>
                    <a:p>
                      <a:pPr marL="0" marR="0" lvl="0" indent="0" algn="l" rtl="0">
                        <a:lnSpc>
                          <a:spcPct val="100000"/>
                        </a:lnSpc>
                        <a:spcBef>
                          <a:spcPts val="0"/>
                        </a:spcBef>
                        <a:spcAft>
                          <a:spcPts val="0"/>
                        </a:spcAft>
                        <a:buNone/>
                      </a:pPr>
                      <a:r>
                        <a:rPr lang="tr-TR" sz="1050" dirty="0">
                          <a:solidFill>
                            <a:schemeClr val="lt1"/>
                          </a:solidFill>
                        </a:rPr>
                        <a:t>Fatima Ashraf Abiha</a:t>
                      </a:r>
                      <a:endParaRPr sz="1050"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tr-TR" sz="1050">
                          <a:solidFill>
                            <a:schemeClr val="lt1"/>
                          </a:solidFill>
                        </a:rPr>
                        <a:t>CSE</a:t>
                      </a:r>
                      <a:endParaRPr sz="1050" b="0" i="0" u="none" strike="noStrike" cap="none">
                        <a:solidFill>
                          <a:schemeClr val="lt1"/>
                        </a:solidFill>
                        <a:latin typeface="Arial"/>
                        <a:ea typeface="Arial"/>
                        <a:cs typeface="Arial"/>
                        <a:sym typeface="Aria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000"/>
                        <a:buFont typeface="Arial"/>
                        <a:buNone/>
                      </a:pPr>
                      <a:r>
                        <a:rPr lang="tr-TR" sz="1050" dirty="0">
                          <a:solidFill>
                            <a:schemeClr val="lt1"/>
                          </a:solidFill>
                        </a:rPr>
                        <a:t>Communication &amp; Software </a:t>
                      </a:r>
                      <a:endParaRPr sz="1050" b="0" i="0" u="none" strike="noStrike" cap="none" dirty="0">
                        <a:solidFill>
                          <a:schemeClr val="lt1"/>
                        </a:solidFill>
                        <a:latin typeface="Arial"/>
                        <a:ea typeface="Arial"/>
                        <a:cs typeface="Arial"/>
                        <a:sym typeface="Aria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5"/>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Mrinmoye Das Piu </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0" i="0" u="none" strike="noStrike" cap="none">
                          <a:solidFill>
                            <a:schemeClr val="lt1"/>
                          </a:solidFill>
                          <a:latin typeface="Arial"/>
                          <a:ea typeface="Arial"/>
                          <a:cs typeface="Arial"/>
                          <a:sym typeface="Arial"/>
                        </a:rPr>
                        <a:t>CSE</a:t>
                      </a:r>
                      <a:endParaRPr sz="1050"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a:solidFill>
                            <a:schemeClr val="lt1"/>
                          </a:solidFill>
                          <a:latin typeface="Arial"/>
                          <a:ea typeface="Arial"/>
                          <a:cs typeface="Arial"/>
                          <a:sym typeface="Arial"/>
                        </a:rPr>
                        <a:t>Communication &amp; Software </a:t>
                      </a:r>
                      <a:endParaRPr sz="1050"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6"/>
                  </a:ext>
                </a:extLst>
              </a:tr>
              <a:tr h="182275">
                <a:tc>
                  <a:txBody>
                    <a:bodyPr/>
                    <a:lstStyle/>
                    <a:p>
                      <a:pPr marL="0" marR="0" lvl="0" indent="0" algn="l" rtl="0">
                        <a:lnSpc>
                          <a:spcPct val="100000"/>
                        </a:lnSpc>
                        <a:spcBef>
                          <a:spcPts val="0"/>
                        </a:spcBef>
                        <a:spcAft>
                          <a:spcPts val="0"/>
                        </a:spcAft>
                        <a:buNone/>
                      </a:pPr>
                      <a:r>
                        <a:rPr lang="tr-TR" sz="1050" dirty="0">
                          <a:solidFill>
                            <a:schemeClr val="lt1"/>
                          </a:solidFill>
                        </a:rPr>
                        <a:t>Raisul Islam Rahad</a:t>
                      </a:r>
                      <a:endParaRPr sz="1050"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tr-TR" sz="1050" dirty="0">
                          <a:solidFill>
                            <a:schemeClr val="lt1"/>
                          </a:solidFill>
                        </a:rPr>
                        <a:t>CSE</a:t>
                      </a:r>
                      <a:endParaRPr sz="1050" b="0" i="0" u="none" strike="noStrike" cap="none" dirty="0">
                        <a:solidFill>
                          <a:schemeClr val="lt1"/>
                        </a:solidFill>
                        <a:latin typeface="Arial"/>
                        <a:ea typeface="Arial"/>
                        <a:cs typeface="Arial"/>
                        <a:sym typeface="Aria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SG" sz="1050" dirty="0">
                          <a:solidFill>
                            <a:schemeClr val="lt1"/>
                          </a:solidFill>
                        </a:rPr>
                        <a:t>Rover Autonomy &amp; Navigation Lead</a:t>
                      </a:r>
                      <a:endParaRPr sz="1050"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7"/>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Abdulla Al Shahariar</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CSE</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dirty="0">
                          <a:solidFill>
                            <a:schemeClr val="lt1"/>
                          </a:solidFill>
                        </a:rPr>
                        <a:t>Rover Autonomy &amp; Navigation</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5"/>
          <p:cNvSpPr txBox="1"/>
          <p:nvPr/>
        </p:nvSpPr>
        <p:spPr>
          <a:xfrm>
            <a:off x="532402" y="1253332"/>
            <a:ext cx="2008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Active</a:t>
            </a:r>
            <a:endParaRPr sz="2400" b="1" i="0" u="none" strike="noStrike" cap="none">
              <a:solidFill>
                <a:srgbClr val="F2F2F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Members List:</a:t>
            </a:r>
            <a:endParaRPr sz="2400" b="1" i="0" u="none" strike="noStrike" cap="none">
              <a:solidFill>
                <a:srgbClr val="F2F2F2"/>
              </a:solidFill>
              <a:latin typeface="Calibri"/>
              <a:ea typeface="Calibri"/>
              <a:cs typeface="Calibri"/>
              <a:sym typeface="Calibri"/>
            </a:endParaRPr>
          </a:p>
        </p:txBody>
      </p:sp>
      <p:sp>
        <p:nvSpPr>
          <p:cNvPr id="112" name="Google Shape;112;p5"/>
          <p:cNvSpPr/>
          <p:nvPr/>
        </p:nvSpPr>
        <p:spPr>
          <a:xfrm rot="2700000">
            <a:off x="431088" y="1673666"/>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7</a:t>
            </a:fld>
            <a:endParaRPr/>
          </a:p>
        </p:txBody>
      </p:sp>
      <p:sp>
        <p:nvSpPr>
          <p:cNvPr id="116" name="Google Shape;116;p5"/>
          <p:cNvSpPr txBox="1"/>
          <p:nvPr/>
        </p:nvSpPr>
        <p:spPr>
          <a:xfrm>
            <a:off x="311700" y="445025"/>
            <a:ext cx="2708818"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a:t>
            </a:r>
            <a:endParaRPr sz="3600" b="1" i="0" u="none" strike="noStrike" cap="none">
              <a:solidFill>
                <a:srgbClr val="56B5B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F925D2E-2483-8AE0-99FE-4EB3DC941B08}"/>
              </a:ext>
            </a:extLst>
          </p:cNvPr>
          <p:cNvPicPr>
            <a:picLocks noChangeAspect="1"/>
          </p:cNvPicPr>
          <p:nvPr/>
        </p:nvPicPr>
        <p:blipFill>
          <a:blip r:embed="rId4"/>
          <a:stretch>
            <a:fillRect/>
          </a:stretch>
        </p:blipFill>
        <p:spPr>
          <a:xfrm>
            <a:off x="122842" y="4010251"/>
            <a:ext cx="1547422" cy="1095325"/>
          </a:xfrm>
          <a:prstGeom prst="rect">
            <a:avLst/>
          </a:prstGeom>
        </p:spPr>
      </p:pic>
      <p:graphicFrame>
        <p:nvGraphicFramePr>
          <p:cNvPr id="4" name="Google Shape;106;p44">
            <a:extLst>
              <a:ext uri="{FF2B5EF4-FFF2-40B4-BE49-F238E27FC236}">
                <a16:creationId xmlns:a16="http://schemas.microsoft.com/office/drawing/2014/main" id="{A7FEF6B5-BC62-16EC-6189-AA9560FCC4EB}"/>
              </a:ext>
            </a:extLst>
          </p:cNvPr>
          <p:cNvGraphicFramePr/>
          <p:nvPr>
            <p:extLst>
              <p:ext uri="{D42A27DB-BD31-4B8C-83A1-F6EECF244321}">
                <p14:modId xmlns:p14="http://schemas.microsoft.com/office/powerpoint/2010/main" val="1052996468"/>
              </p:ext>
            </p:extLst>
          </p:nvPr>
        </p:nvGraphicFramePr>
        <p:xfrm>
          <a:off x="2598100" y="872375"/>
          <a:ext cx="6234200" cy="4019830"/>
        </p:xfrm>
        <a:graphic>
          <a:graphicData uri="http://schemas.openxmlformats.org/drawingml/2006/table">
            <a:tbl>
              <a:tblPr>
                <a:noFill/>
              </a:tblPr>
              <a:tblGrid>
                <a:gridCol w="2820617">
                  <a:extLst>
                    <a:ext uri="{9D8B030D-6E8A-4147-A177-3AD203B41FA5}">
                      <a16:colId xmlns:a16="http://schemas.microsoft.com/office/drawing/2014/main" val="20000"/>
                    </a:ext>
                  </a:extLst>
                </a:gridCol>
                <a:gridCol w="1335534">
                  <a:extLst>
                    <a:ext uri="{9D8B030D-6E8A-4147-A177-3AD203B41FA5}">
                      <a16:colId xmlns:a16="http://schemas.microsoft.com/office/drawing/2014/main" val="20001"/>
                    </a:ext>
                  </a:extLst>
                </a:gridCol>
                <a:gridCol w="2078049">
                  <a:extLst>
                    <a:ext uri="{9D8B030D-6E8A-4147-A177-3AD203B41FA5}">
                      <a16:colId xmlns:a16="http://schemas.microsoft.com/office/drawing/2014/main" val="20002"/>
                    </a:ext>
                  </a:extLst>
                </a:gridCol>
              </a:tblGrid>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b="1" i="0" u="none" strike="noStrike" cap="none" dirty="0">
                          <a:solidFill>
                            <a:schemeClr val="lt1"/>
                          </a:solidFill>
                          <a:latin typeface="Arial"/>
                          <a:ea typeface="Arial"/>
                          <a:cs typeface="Arial"/>
                          <a:sym typeface="Arial"/>
                        </a:rPr>
                        <a:t>Name</a:t>
                      </a:r>
                      <a:endParaRPr sz="1400" b="1"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1" i="0" u="none" strike="noStrike" cap="none">
                          <a:solidFill>
                            <a:schemeClr val="lt1"/>
                          </a:solidFill>
                          <a:latin typeface="Arial"/>
                          <a:ea typeface="Arial"/>
                          <a:cs typeface="Arial"/>
                          <a:sym typeface="Arial"/>
                        </a:rPr>
                        <a:t>University </a:t>
                      </a:r>
                      <a:r>
                        <a:rPr lang="tr-TR" sz="1050" b="1">
                          <a:solidFill>
                            <a:schemeClr val="lt1"/>
                          </a:solidFill>
                        </a:rPr>
                        <a:t>M</a:t>
                      </a:r>
                      <a:r>
                        <a:rPr lang="tr-TR" sz="1050" b="1" i="0" u="none" strike="noStrike" cap="none">
                          <a:solidFill>
                            <a:schemeClr val="lt1"/>
                          </a:solidFill>
                          <a:latin typeface="Arial"/>
                          <a:ea typeface="Arial"/>
                          <a:cs typeface="Arial"/>
                          <a:sym typeface="Arial"/>
                        </a:rPr>
                        <a:t>ajor</a:t>
                      </a:r>
                      <a:endParaRPr sz="1400" b="1"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tr-TR" sz="1050" b="1" i="0" u="none" strike="noStrike" cap="none" dirty="0">
                          <a:solidFill>
                            <a:schemeClr val="lt1"/>
                          </a:solidFill>
                          <a:latin typeface="Arial"/>
                          <a:ea typeface="Arial"/>
                          <a:cs typeface="Arial"/>
                          <a:sym typeface="Arial"/>
                        </a:rPr>
                        <a:t>Role</a:t>
                      </a:r>
                      <a:endParaRPr sz="1400" b="1"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dirty="0">
                          <a:solidFill>
                            <a:schemeClr val="lt1"/>
                          </a:solidFill>
                        </a:rPr>
                        <a:t>Ahmed </a:t>
                      </a:r>
                      <a:r>
                        <a:rPr lang="en-SG" sz="1050" dirty="0" err="1">
                          <a:solidFill>
                            <a:schemeClr val="lt1"/>
                          </a:solidFill>
                        </a:rPr>
                        <a:t>Ahnaf</a:t>
                      </a:r>
                      <a:r>
                        <a:rPr lang="en-SG" sz="1050" dirty="0">
                          <a:solidFill>
                            <a:schemeClr val="lt1"/>
                          </a:solidFill>
                        </a:rPr>
                        <a:t> </a:t>
                      </a:r>
                      <a:r>
                        <a:rPr lang="en-SG" sz="1050" dirty="0" err="1">
                          <a:solidFill>
                            <a:schemeClr val="lt1"/>
                          </a:solidFill>
                        </a:rPr>
                        <a:t>Saqafi</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a:t>
                      </a:r>
                      <a:r>
                        <a:rPr lang="tr-TR" sz="1050" b="0" i="0" u="none" strike="noStrike" cap="none" dirty="0">
                          <a:solidFill>
                            <a:schemeClr val="lt1"/>
                          </a:solidFill>
                          <a:latin typeface="Arial"/>
                          <a:ea typeface="Arial"/>
                          <a:cs typeface="Arial"/>
                          <a:sym typeface="Arial"/>
                        </a:rPr>
                        <a:t>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Mechanical</a:t>
                      </a:r>
                      <a:r>
                        <a:rPr lang="tr-TR" sz="1050" b="0" i="0" u="none" strike="noStrike" cap="none" dirty="0">
                          <a:solidFill>
                            <a:schemeClr val="lt1"/>
                          </a:solidFill>
                          <a:latin typeface="Arial"/>
                          <a:ea typeface="Arial"/>
                          <a:cs typeface="Arial"/>
                          <a:sym typeface="Arial"/>
                        </a:rPr>
                        <a:t> Lead</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dirty="0">
                          <a:solidFill>
                            <a:schemeClr val="lt1"/>
                          </a:solidFill>
                        </a:rPr>
                        <a:t>Md. Faysal Hossain</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0" i="0" u="none" strike="noStrike" cap="none">
                          <a:solidFill>
                            <a:schemeClr val="lt1"/>
                          </a:solidFill>
                          <a:latin typeface="Arial"/>
                          <a:ea typeface="Arial"/>
                          <a:cs typeface="Arial"/>
                          <a:sym typeface="Arial"/>
                        </a:rPr>
                        <a:t>ME</a:t>
                      </a:r>
                      <a:endParaRPr sz="1400" u="none" strike="noStrike" cap="none">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Mechanical</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Md. Jamil Ahmed</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ME</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Mechanical</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extLst>
                  <a:ext uri="{0D108BD9-81ED-4DB2-BD59-A6C34878D82A}">
                    <a16:rowId xmlns:a16="http://schemas.microsoft.com/office/drawing/2014/main" val="1527985829"/>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err="1">
                          <a:solidFill>
                            <a:schemeClr val="lt1"/>
                          </a:solidFill>
                        </a:rPr>
                        <a:t>Saymoon</a:t>
                      </a:r>
                      <a:r>
                        <a:rPr lang="en-SG" sz="1050" u="none" strike="noStrike" cap="none" dirty="0">
                          <a:solidFill>
                            <a:schemeClr val="lt1"/>
                          </a:solidFill>
                        </a:rPr>
                        <a:t> Zaman </a:t>
                      </a:r>
                      <a:r>
                        <a:rPr lang="en-SG" sz="1050" u="none" strike="noStrike" cap="none" dirty="0" err="1">
                          <a:solidFill>
                            <a:schemeClr val="lt1"/>
                          </a:solidFill>
                        </a:rPr>
                        <a:t>Sayeem</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Mechanical</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err="1">
                          <a:solidFill>
                            <a:schemeClr val="lt1"/>
                          </a:solidFill>
                          <a:latin typeface="+mn-lt"/>
                          <a:ea typeface="+mn-ea"/>
                          <a:cs typeface="+mn-cs"/>
                          <a:sym typeface="Arial"/>
                        </a:rPr>
                        <a:t>Quazi</a:t>
                      </a:r>
                      <a:r>
                        <a:rPr lang="en-SG" sz="1050" b="0" i="0" u="none" strike="noStrike" cap="none" dirty="0">
                          <a:solidFill>
                            <a:schemeClr val="lt1"/>
                          </a:solidFill>
                          <a:latin typeface="+mn-lt"/>
                          <a:ea typeface="+mn-ea"/>
                          <a:cs typeface="+mn-cs"/>
                          <a:sym typeface="Arial"/>
                        </a:rPr>
                        <a:t> </a:t>
                      </a:r>
                      <a:r>
                        <a:rPr lang="en-SG" sz="1050" b="0" i="0" u="none" strike="noStrike" cap="none" dirty="0" err="1">
                          <a:solidFill>
                            <a:schemeClr val="lt1"/>
                          </a:solidFill>
                          <a:latin typeface="+mn-lt"/>
                          <a:ea typeface="+mn-ea"/>
                          <a:cs typeface="+mn-cs"/>
                          <a:sym typeface="Arial"/>
                        </a:rPr>
                        <a:t>Shadid</a:t>
                      </a:r>
                      <a:r>
                        <a:rPr lang="en-SG" sz="1050" b="0" i="0" u="none" strike="noStrike" cap="none" dirty="0">
                          <a:solidFill>
                            <a:schemeClr val="lt1"/>
                          </a:solidFill>
                          <a:latin typeface="+mn-lt"/>
                          <a:ea typeface="+mn-ea"/>
                          <a:cs typeface="+mn-cs"/>
                          <a:sym typeface="Arial"/>
                        </a:rPr>
                        <a:t> Rashid </a:t>
                      </a:r>
                      <a:endParaRPr sz="1050" b="0" i="0" u="none" strike="noStrike" cap="none" dirty="0">
                        <a:solidFill>
                          <a:schemeClr val="lt1"/>
                        </a:solidFill>
                        <a:latin typeface="+mn-lt"/>
                        <a:ea typeface="+mn-ea"/>
                        <a:cs typeface="+mn-cs"/>
                        <a:sym typeface="Aria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mn-lt"/>
                          <a:ea typeface="+mn-ea"/>
                          <a:cs typeface="+mn-cs"/>
                          <a:sym typeface="Arial"/>
                        </a:rPr>
                        <a:t>ME</a:t>
                      </a:r>
                      <a:endParaRPr sz="1050" b="0" i="0" u="none" strike="noStrike" cap="none" dirty="0">
                        <a:solidFill>
                          <a:schemeClr val="lt1"/>
                        </a:solidFill>
                        <a:latin typeface="+mn-lt"/>
                        <a:ea typeface="+mn-ea"/>
                        <a:cs typeface="+mn-cs"/>
                        <a:sym typeface="Aria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Mechanical</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extLst>
                  <a:ext uri="{0D108BD9-81ED-4DB2-BD59-A6C34878D82A}">
                    <a16:rowId xmlns:a16="http://schemas.microsoft.com/office/drawing/2014/main" val="2782255247"/>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mn-lt"/>
                          <a:ea typeface="+mn-ea"/>
                          <a:cs typeface="+mn-cs"/>
                          <a:sym typeface="Arial"/>
                        </a:rPr>
                        <a:t>Md. </a:t>
                      </a:r>
                      <a:r>
                        <a:rPr lang="en-SG" sz="1050" b="0" i="0" u="none" strike="noStrike" cap="none" dirty="0" err="1">
                          <a:solidFill>
                            <a:schemeClr val="lt1"/>
                          </a:solidFill>
                          <a:latin typeface="+mn-lt"/>
                          <a:ea typeface="+mn-ea"/>
                          <a:cs typeface="+mn-cs"/>
                          <a:sym typeface="Arial"/>
                        </a:rPr>
                        <a:t>Reduan</a:t>
                      </a:r>
                      <a:r>
                        <a:rPr lang="en-SG" sz="1050" b="0" i="0" u="none" strike="noStrike" cap="none" dirty="0">
                          <a:solidFill>
                            <a:schemeClr val="lt1"/>
                          </a:solidFill>
                          <a:latin typeface="+mn-lt"/>
                          <a:ea typeface="+mn-ea"/>
                          <a:cs typeface="+mn-cs"/>
                          <a:sym typeface="Arial"/>
                        </a:rPr>
                        <a:t> Ahmed </a:t>
                      </a:r>
                      <a:r>
                        <a:rPr lang="en-SG" sz="1050" b="0" i="0" u="none" strike="noStrike" cap="none" dirty="0" err="1">
                          <a:solidFill>
                            <a:schemeClr val="lt1"/>
                          </a:solidFill>
                          <a:latin typeface="+mn-lt"/>
                          <a:ea typeface="+mn-ea"/>
                          <a:cs typeface="+mn-cs"/>
                          <a:sym typeface="Arial"/>
                        </a:rPr>
                        <a:t>Bappy</a:t>
                      </a:r>
                      <a:endParaRPr sz="1050" b="0" i="0" u="none" strike="noStrike" cap="none" dirty="0">
                        <a:solidFill>
                          <a:schemeClr val="lt1"/>
                        </a:solidFill>
                        <a:latin typeface="+mn-lt"/>
                        <a:ea typeface="+mn-ea"/>
                        <a:cs typeface="+mn-cs"/>
                        <a:sym typeface="Aria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mn-lt"/>
                          <a:ea typeface="+mn-ea"/>
                          <a:cs typeface="+mn-cs"/>
                          <a:sym typeface="Arial"/>
                        </a:rPr>
                        <a:t>ME</a:t>
                      </a: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Mechanical</a:t>
                      </a: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extLst>
                  <a:ext uri="{0D108BD9-81ED-4DB2-BD59-A6C34878D82A}">
                    <a16:rowId xmlns:a16="http://schemas.microsoft.com/office/drawing/2014/main" val="835045336"/>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mn-lt"/>
                          <a:ea typeface="+mn-ea"/>
                          <a:cs typeface="+mn-cs"/>
                          <a:sym typeface="Arial"/>
                        </a:rPr>
                        <a:t>Abrar </a:t>
                      </a:r>
                      <a:r>
                        <a:rPr lang="en-SG" sz="1050" b="0" i="0" u="none" strike="noStrike" cap="none" dirty="0" err="1">
                          <a:solidFill>
                            <a:schemeClr val="lt1"/>
                          </a:solidFill>
                          <a:latin typeface="+mn-lt"/>
                          <a:ea typeface="+mn-ea"/>
                          <a:cs typeface="+mn-cs"/>
                          <a:sym typeface="Arial"/>
                        </a:rPr>
                        <a:t>Shahria</a:t>
                      </a:r>
                      <a:r>
                        <a:rPr lang="en-SG" sz="1050" b="0" i="0" u="none" strike="noStrike" cap="none" dirty="0">
                          <a:solidFill>
                            <a:schemeClr val="lt1"/>
                          </a:solidFill>
                          <a:latin typeface="+mn-lt"/>
                          <a:ea typeface="+mn-ea"/>
                          <a:cs typeface="+mn-cs"/>
                          <a:sym typeface="Arial"/>
                        </a:rPr>
                        <a:t> </a:t>
                      </a:r>
                      <a:endParaRPr sz="1050" b="0" i="0" u="none" strike="noStrike" cap="none" dirty="0">
                        <a:solidFill>
                          <a:schemeClr val="lt1"/>
                        </a:solidFill>
                        <a:latin typeface="+mn-lt"/>
                        <a:ea typeface="+mn-ea"/>
                        <a:cs typeface="+mn-cs"/>
                        <a:sym typeface="Aria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mn-lt"/>
                          <a:ea typeface="+mn-ea"/>
                          <a:cs typeface="+mn-cs"/>
                          <a:sym typeface="Arial"/>
                        </a:rPr>
                        <a:t>ME</a:t>
                      </a:r>
                      <a:endParaRPr sz="1050" b="0" i="0" u="none" strike="noStrike" cap="none" dirty="0">
                        <a:solidFill>
                          <a:schemeClr val="lt1"/>
                        </a:solidFill>
                        <a:latin typeface="+mn-lt"/>
                        <a:ea typeface="+mn-ea"/>
                        <a:cs typeface="+mn-cs"/>
                        <a:sym typeface="Aria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mn-lt"/>
                          <a:ea typeface="Arial"/>
                          <a:cs typeface="Arial"/>
                          <a:sym typeface="Arial"/>
                        </a:rPr>
                        <a:t>Mechanical</a:t>
                      </a:r>
                      <a:endParaRPr lang="en-SG" sz="140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extLst>
                  <a:ext uri="{0D108BD9-81ED-4DB2-BD59-A6C34878D82A}">
                    <a16:rowId xmlns:a16="http://schemas.microsoft.com/office/drawing/2014/main" val="3652164790"/>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dirty="0" err="1">
                          <a:solidFill>
                            <a:schemeClr val="lt1"/>
                          </a:solidFill>
                        </a:rPr>
                        <a:t>Saprativ</a:t>
                      </a:r>
                      <a:r>
                        <a:rPr lang="en-SG" sz="1050" dirty="0">
                          <a:solidFill>
                            <a:schemeClr val="lt1"/>
                          </a:solidFill>
                        </a:rPr>
                        <a:t> </a:t>
                      </a:r>
                      <a:r>
                        <a:rPr lang="en-SG" sz="1050" dirty="0" err="1">
                          <a:solidFill>
                            <a:schemeClr val="lt1"/>
                          </a:solidFill>
                        </a:rPr>
                        <a:t>Karmaker</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dirty="0">
                          <a:solidFill>
                            <a:schemeClr val="lt1"/>
                          </a:solidFill>
                        </a:rPr>
                        <a:t>M</a:t>
                      </a:r>
                      <a:r>
                        <a:rPr lang="tr-TR" sz="1050" b="0" i="0" u="none" strike="noStrike" cap="none" dirty="0">
                          <a:solidFill>
                            <a:schemeClr val="lt1"/>
                          </a:solidFill>
                          <a:latin typeface="Arial"/>
                          <a:ea typeface="Arial"/>
                          <a:cs typeface="Arial"/>
                          <a:sym typeface="Arial"/>
                        </a:rPr>
                        <a:t>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Mechanical</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Mayesha Farzan</a:t>
                      </a:r>
                      <a:r>
                        <a:rPr lang="en-SG" sz="1050" dirty="0">
                          <a:solidFill>
                            <a:schemeClr val="lt1"/>
                          </a:solidFill>
                        </a:rPr>
                        <a:t>a</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Mechanical</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Orko Basak</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cs typeface="Arial"/>
                          <a:sym typeface="Arial"/>
                        </a:rPr>
                        <a:t>ME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Mechanical</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Anika Tahsin Raisa</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E</a:t>
                      </a:r>
                      <a:r>
                        <a:rPr lang="en-SG" sz="1050" b="0" i="0" u="none" strike="noStrike" cap="none" dirty="0">
                          <a:solidFill>
                            <a:schemeClr val="lt1"/>
                          </a:solidFill>
                          <a:latin typeface="Arial"/>
                          <a:ea typeface="Arial"/>
                          <a:cs typeface="Arial"/>
                          <a:sym typeface="Arial"/>
                        </a:rPr>
                        <a:t>WCE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Science Lead</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Progga </a:t>
                      </a:r>
                      <a:r>
                        <a:rPr lang="en-SG" sz="1050" u="none" strike="noStrike" cap="none" dirty="0" err="1">
                          <a:solidFill>
                            <a:schemeClr val="lt1"/>
                          </a:solidFill>
                        </a:rPr>
                        <a:t>Laboni</a:t>
                      </a:r>
                      <a:r>
                        <a:rPr lang="en-SG" sz="1050" u="none" strike="noStrike" cap="none" dirty="0">
                          <a:solidFill>
                            <a:schemeClr val="lt1"/>
                          </a:solidFill>
                        </a:rPr>
                        <a:t> Ray</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CSE</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u="none" strike="noStrike" cap="none" dirty="0">
                          <a:solidFill>
                            <a:schemeClr val="lt1"/>
                          </a:solidFill>
                        </a:rPr>
                        <a:t>Science</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131794532"/>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err="1">
                          <a:solidFill>
                            <a:schemeClr val="lt1"/>
                          </a:solidFill>
                          <a:latin typeface="+mn-lt"/>
                          <a:ea typeface="Arial"/>
                          <a:cs typeface="Arial"/>
                          <a:sym typeface="Arial"/>
                        </a:rPr>
                        <a:t>Anindita</a:t>
                      </a:r>
                      <a:r>
                        <a:rPr lang="en-SG" sz="1050" b="0" i="0" u="none" strike="noStrike" cap="none" dirty="0">
                          <a:solidFill>
                            <a:schemeClr val="lt1"/>
                          </a:solidFill>
                          <a:latin typeface="+mn-lt"/>
                          <a:ea typeface="Arial"/>
                          <a:cs typeface="Arial"/>
                          <a:sym typeface="Arial"/>
                        </a:rPr>
                        <a:t> Das Swarna</a:t>
                      </a:r>
                      <a:endParaRPr lang="tr-T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a:t>
                      </a:r>
                      <a:r>
                        <a:rPr lang="tr-TR" sz="1050" b="0" i="0" u="none" strike="noStrike" cap="none" dirty="0">
                          <a:solidFill>
                            <a:schemeClr val="lt1"/>
                          </a:solidFill>
                          <a:latin typeface="Arial"/>
                          <a:ea typeface="Arial"/>
                          <a:cs typeface="Arial"/>
                          <a:sym typeface="Arial"/>
                        </a:rPr>
                        <a:t>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Science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Sadia Islam</a:t>
                      </a:r>
                      <a:endParaRPr sz="105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Arial"/>
                          <a:ea typeface="Arial"/>
                          <a:cs typeface="Arial"/>
                          <a:sym typeface="Arial"/>
                        </a:rPr>
                        <a:t>CSE</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dirty="0">
                          <a:solidFill>
                            <a:schemeClr val="lt1"/>
                          </a:solidFill>
                        </a:rPr>
                        <a:t>Science</a:t>
                      </a:r>
                      <a:endParaRPr sz="105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3920186800"/>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Reefah Tasnia Haque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CSE</a:t>
                      </a:r>
                      <a:endParaRPr sz="140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Management Lead</a:t>
                      </a:r>
                      <a:endParaRPr sz="140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b="0" i="0" u="none" strike="noStrike" cap="none" dirty="0">
                          <a:solidFill>
                            <a:schemeClr val="lt1"/>
                          </a:solidFill>
                          <a:latin typeface="+mn-lt"/>
                          <a:ea typeface="Arial"/>
                          <a:cs typeface="Arial"/>
                          <a:sym typeface="Arial"/>
                        </a:rPr>
                        <a:t>Maliha Farhin Chhoa</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Management</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r h="182275">
                <a:tc>
                  <a:txBody>
                    <a:bodyPr/>
                    <a:lstStyle/>
                    <a:p>
                      <a:pPr marL="0" marR="0" lvl="0" indent="0" algn="l" rtl="0">
                        <a:lnSpc>
                          <a:spcPct val="100000"/>
                        </a:lnSpc>
                        <a:spcBef>
                          <a:spcPts val="0"/>
                        </a:spcBef>
                        <a:spcAft>
                          <a:spcPts val="0"/>
                        </a:spcAft>
                        <a:buClr>
                          <a:srgbClr val="000000"/>
                        </a:buClr>
                        <a:buSzPts val="1000"/>
                        <a:buFont typeface="Arial"/>
                        <a:buNone/>
                      </a:pPr>
                      <a:r>
                        <a:rPr lang="tr-TR" sz="1050" dirty="0">
                          <a:solidFill>
                            <a:schemeClr val="lt1"/>
                          </a:solidFill>
                        </a:rPr>
                        <a:t>Shahriar Abid Swapnil</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EEC</a:t>
                      </a:r>
                      <a:r>
                        <a:rPr lang="tr-TR" sz="1050" b="0" i="0" u="none" strike="noStrike" cap="none" dirty="0">
                          <a:solidFill>
                            <a:schemeClr val="lt1"/>
                          </a:solidFill>
                          <a:latin typeface="Arial"/>
                          <a:ea typeface="Arial"/>
                          <a:cs typeface="Arial"/>
                          <a:sym typeface="Arial"/>
                        </a:rPr>
                        <a:t>E</a:t>
                      </a:r>
                      <a:endParaRPr sz="140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Management</a:t>
                      </a:r>
                      <a:endParaRPr sz="1400" u="none" strike="noStrike" cap="none" dirty="0">
                        <a:solidFill>
                          <a:schemeClr val="lt1"/>
                        </a:solidFill>
                      </a:endParaRPr>
                    </a:p>
                  </a:txBody>
                  <a:tcPr marL="25775" marR="25775" marT="25775" marB="2577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3"/>
                  </a:ext>
                </a:extLst>
              </a:tr>
              <a:tr h="182275">
                <a:tc>
                  <a:txBody>
                    <a:bodyPr/>
                    <a:lstStyle/>
                    <a:p>
                      <a:pPr marL="0" marR="0" lvl="0" indent="0" algn="l" rtl="0">
                        <a:lnSpc>
                          <a:spcPct val="100000"/>
                        </a:lnSpc>
                        <a:spcBef>
                          <a:spcPts val="0"/>
                        </a:spcBef>
                        <a:spcAft>
                          <a:spcPts val="0"/>
                        </a:spcAft>
                        <a:buNone/>
                      </a:pPr>
                      <a:r>
                        <a:rPr lang="tr-TR" sz="1050" dirty="0">
                          <a:solidFill>
                            <a:schemeClr val="lt1"/>
                          </a:solidFill>
                        </a:rPr>
                        <a:t>Mahir Tajwar Shabab </a:t>
                      </a:r>
                      <a:endParaRPr sz="1050"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PM</a:t>
                      </a:r>
                      <a:r>
                        <a:rPr lang="tr-TR" sz="1050" b="0" i="0" u="none" strike="noStrike" cap="none" dirty="0">
                          <a:solidFill>
                            <a:schemeClr val="lt1"/>
                          </a:solidFill>
                          <a:latin typeface="Arial"/>
                          <a:ea typeface="Arial"/>
                          <a:cs typeface="Arial"/>
                          <a:sym typeface="Arial"/>
                        </a:rPr>
                        <a:t>E</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SG" sz="1050" b="0" i="0" u="none" strike="noStrike" cap="none" dirty="0">
                          <a:solidFill>
                            <a:schemeClr val="lt1"/>
                          </a:solidFill>
                          <a:latin typeface="Arial"/>
                          <a:ea typeface="Arial"/>
                          <a:cs typeface="Arial"/>
                          <a:sym typeface="Arial"/>
                        </a:rPr>
                        <a:t>Management</a:t>
                      </a:r>
                      <a:endParaRPr sz="1400" u="none" strike="noStrike" cap="none" dirty="0">
                        <a:solidFill>
                          <a:schemeClr val="lt1"/>
                        </a:solidFill>
                      </a:endParaRPr>
                    </a:p>
                  </a:txBody>
                  <a:tcPr marL="25775" marR="25775" marT="25775" marB="257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pic>
        <p:nvPicPr>
          <p:cNvPr id="6" name="Google Shape;115;p5">
            <a:extLst>
              <a:ext uri="{FF2B5EF4-FFF2-40B4-BE49-F238E27FC236}">
                <a16:creationId xmlns:a16="http://schemas.microsoft.com/office/drawing/2014/main" id="{F52C5CE3-3F34-AD70-3A43-37711B9D8AE6}"/>
              </a:ext>
            </a:extLst>
          </p:cNvPr>
          <p:cNvPicPr preferRelativeResize="0"/>
          <p:nvPr/>
        </p:nvPicPr>
        <p:blipFill rotWithShape="1">
          <a:blip r:embed="rId5">
            <a:alphaModFix/>
          </a:blip>
          <a:srcRect/>
          <a:stretch/>
        </p:blipFill>
        <p:spPr>
          <a:xfrm>
            <a:off x="7719934" y="197687"/>
            <a:ext cx="1214251" cy="319474"/>
          </a:xfrm>
          <a:prstGeom prst="rect">
            <a:avLst/>
          </a:prstGeom>
          <a:noFill/>
          <a:ln>
            <a:noFill/>
          </a:ln>
        </p:spPr>
      </p:pic>
    </p:spTree>
    <p:extLst>
      <p:ext uri="{BB962C8B-B14F-4D97-AF65-F5344CB8AC3E}">
        <p14:creationId xmlns:p14="http://schemas.microsoft.com/office/powerpoint/2010/main" val="279187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g124afb1094a_0_0"/>
          <p:cNvSpPr txBox="1"/>
          <p:nvPr/>
        </p:nvSpPr>
        <p:spPr>
          <a:xfrm>
            <a:off x="532402" y="1253332"/>
            <a:ext cx="200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a:solidFill>
                  <a:srgbClr val="F2F2F2"/>
                </a:solidFill>
                <a:latin typeface="Calibri"/>
                <a:ea typeface="Calibri"/>
                <a:cs typeface="Calibri"/>
                <a:sym typeface="Calibri"/>
              </a:rPr>
              <a:t>Team Photo</a:t>
            </a:r>
            <a:endParaRPr sz="2400" b="1" i="0" u="none" strike="noStrike" cap="none">
              <a:solidFill>
                <a:srgbClr val="F2F2F2"/>
              </a:solidFill>
              <a:latin typeface="Calibri"/>
              <a:ea typeface="Calibri"/>
              <a:cs typeface="Calibri"/>
              <a:sym typeface="Calibri"/>
            </a:endParaRPr>
          </a:p>
        </p:txBody>
      </p:sp>
      <p:sp>
        <p:nvSpPr>
          <p:cNvPr id="124" name="Google Shape;124;g124afb1094a_0_0"/>
          <p:cNvSpPr/>
          <p:nvPr/>
        </p:nvSpPr>
        <p:spPr>
          <a:xfrm rot="2700000">
            <a:off x="414079" y="1489016"/>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124afb1094a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8</a:t>
            </a:fld>
            <a:endParaRPr/>
          </a:p>
        </p:txBody>
      </p:sp>
      <p:pic>
        <p:nvPicPr>
          <p:cNvPr id="127" name="Google Shape;127;g124afb1094a_0_0"/>
          <p:cNvPicPr preferRelativeResize="0"/>
          <p:nvPr/>
        </p:nvPicPr>
        <p:blipFill rotWithShape="1">
          <a:blip r:embed="rId4">
            <a:alphaModFix/>
          </a:blip>
          <a:srcRect/>
          <a:stretch/>
        </p:blipFill>
        <p:spPr>
          <a:xfrm>
            <a:off x="7550025" y="445025"/>
            <a:ext cx="1196781" cy="342162"/>
          </a:xfrm>
          <a:prstGeom prst="rect">
            <a:avLst/>
          </a:prstGeom>
          <a:noFill/>
          <a:ln>
            <a:noFill/>
          </a:ln>
        </p:spPr>
      </p:pic>
      <p:sp>
        <p:nvSpPr>
          <p:cNvPr id="128" name="Google Shape;128;g124afb1094a_0_0"/>
          <p:cNvSpPr txBox="1"/>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tr-TR" sz="3600" b="1" i="0" u="none" strike="noStrike" cap="none">
                <a:solidFill>
                  <a:srgbClr val="56B5BF"/>
                </a:solidFill>
                <a:latin typeface="Calibri"/>
                <a:ea typeface="Calibri"/>
                <a:cs typeface="Calibri"/>
                <a:sym typeface="Calibri"/>
              </a:rPr>
              <a:t>TEAM INFO</a:t>
            </a:r>
            <a:endParaRPr sz="3600" b="1" i="0" u="none" strike="noStrike" cap="none">
              <a:solidFill>
                <a:srgbClr val="56B5B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8D664D7-C1E1-7D88-07CE-28C7B80A8518}"/>
              </a:ext>
            </a:extLst>
          </p:cNvPr>
          <p:cNvPicPr>
            <a:picLocks noChangeAspect="1"/>
          </p:cNvPicPr>
          <p:nvPr/>
        </p:nvPicPr>
        <p:blipFill>
          <a:blip r:embed="rId5"/>
          <a:stretch>
            <a:fillRect/>
          </a:stretch>
        </p:blipFill>
        <p:spPr>
          <a:xfrm>
            <a:off x="122842" y="4010251"/>
            <a:ext cx="1547422" cy="1095325"/>
          </a:xfrm>
          <a:prstGeom prst="rect">
            <a:avLst/>
          </a:prstGeom>
        </p:spPr>
      </p:pic>
      <p:pic>
        <p:nvPicPr>
          <p:cNvPr id="4" name="Picture 3">
            <a:extLst>
              <a:ext uri="{FF2B5EF4-FFF2-40B4-BE49-F238E27FC236}">
                <a16:creationId xmlns:a16="http://schemas.microsoft.com/office/drawing/2014/main" id="{50721C53-C0A6-C8F7-9291-A39D898DFDB1}"/>
              </a:ext>
            </a:extLst>
          </p:cNvPr>
          <p:cNvPicPr>
            <a:picLocks noChangeAspect="1"/>
          </p:cNvPicPr>
          <p:nvPr/>
        </p:nvPicPr>
        <p:blipFill>
          <a:blip r:embed="rId6"/>
          <a:stretch>
            <a:fillRect/>
          </a:stretch>
        </p:blipFill>
        <p:spPr>
          <a:xfrm>
            <a:off x="2466670" y="1074518"/>
            <a:ext cx="6280136" cy="35319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6"/>
          <p:cNvSpPr txBox="1">
            <a:spLocks noGrp="1"/>
          </p:cNvSpPr>
          <p:nvPr>
            <p:ph type="ctrTitle"/>
          </p:nvPr>
        </p:nvSpPr>
        <p:spPr>
          <a:xfrm>
            <a:off x="311700" y="378766"/>
            <a:ext cx="3246663" cy="627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tr-TR" sz="3600" b="1">
                <a:solidFill>
                  <a:srgbClr val="56B5BF"/>
                </a:solidFill>
                <a:latin typeface="Calibri"/>
                <a:ea typeface="Calibri"/>
                <a:cs typeface="Calibri"/>
                <a:sym typeface="Calibri"/>
              </a:rPr>
              <a:t>MANAGEMENT</a:t>
            </a:r>
            <a:endParaRPr sz="3600" b="1">
              <a:solidFill>
                <a:srgbClr val="56B5BF"/>
              </a:solidFill>
              <a:latin typeface="Calibri"/>
              <a:ea typeface="Calibri"/>
              <a:cs typeface="Calibri"/>
              <a:sym typeface="Calibri"/>
            </a:endParaRPr>
          </a:p>
        </p:txBody>
      </p:sp>
      <p:sp>
        <p:nvSpPr>
          <p:cNvPr id="134" name="Google Shape;134;p6"/>
          <p:cNvSpPr txBox="1"/>
          <p:nvPr/>
        </p:nvSpPr>
        <p:spPr>
          <a:xfrm>
            <a:off x="645395" y="1013292"/>
            <a:ext cx="3177095"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tr-TR" sz="2400" b="1" i="0" u="none" strike="noStrike" cap="none" dirty="0">
                <a:solidFill>
                  <a:srgbClr val="56B5BF"/>
                </a:solidFill>
                <a:latin typeface="Calibri"/>
                <a:ea typeface="Calibri"/>
                <a:cs typeface="Calibri"/>
                <a:sym typeface="Calibri"/>
              </a:rPr>
              <a:t>Work</a:t>
            </a:r>
            <a:r>
              <a:rPr lang="en-SG" sz="2400" b="1" dirty="0">
                <a:solidFill>
                  <a:srgbClr val="56B5BF"/>
                </a:solidFill>
                <a:latin typeface="Calibri"/>
                <a:ea typeface="Calibri"/>
                <a:cs typeface="Calibri"/>
                <a:sym typeface="Calibri"/>
              </a:rPr>
              <a:t> </a:t>
            </a:r>
            <a:r>
              <a:rPr lang="tr-TR" sz="2400" b="1" i="0" u="none" strike="noStrike" cap="none" dirty="0">
                <a:solidFill>
                  <a:srgbClr val="56B5BF"/>
                </a:solidFill>
                <a:latin typeface="Calibri"/>
                <a:ea typeface="Calibri"/>
                <a:cs typeface="Calibri"/>
                <a:sym typeface="Calibri"/>
              </a:rPr>
              <a:t>Calendar:</a:t>
            </a:r>
            <a:endParaRPr sz="2400" b="1" i="0" u="none" strike="noStrike" cap="none" dirty="0">
              <a:solidFill>
                <a:srgbClr val="56B5BF"/>
              </a:solidFill>
              <a:latin typeface="Calibri"/>
              <a:ea typeface="Calibri"/>
              <a:cs typeface="Calibri"/>
              <a:sym typeface="Calibri"/>
            </a:endParaRPr>
          </a:p>
        </p:txBody>
      </p:sp>
      <p:sp>
        <p:nvSpPr>
          <p:cNvPr id="137" name="Google Shape;137;p6"/>
          <p:cNvSpPr/>
          <p:nvPr/>
        </p:nvSpPr>
        <p:spPr>
          <a:xfrm rot="2700000">
            <a:off x="454596" y="1248911"/>
            <a:ext cx="84429" cy="82731"/>
          </a:xfrm>
          <a:prstGeom prst="rect">
            <a:avLst/>
          </a:prstGeom>
          <a:solidFill>
            <a:srgbClr val="56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TR"/>
              <a:t>9</a:t>
            </a:fld>
            <a:endParaRPr/>
          </a:p>
        </p:txBody>
      </p:sp>
      <p:pic>
        <p:nvPicPr>
          <p:cNvPr id="140" name="Google Shape;140;p6"/>
          <p:cNvPicPr preferRelativeResize="0"/>
          <p:nvPr/>
        </p:nvPicPr>
        <p:blipFill rotWithShape="1">
          <a:blip r:embed="rId4">
            <a:alphaModFix/>
          </a:blip>
          <a:srcRect/>
          <a:stretch/>
        </p:blipFill>
        <p:spPr>
          <a:xfrm>
            <a:off x="7550025" y="445025"/>
            <a:ext cx="1196783" cy="342161"/>
          </a:xfrm>
          <a:prstGeom prst="rect">
            <a:avLst/>
          </a:prstGeom>
          <a:noFill/>
          <a:ln>
            <a:noFill/>
          </a:ln>
        </p:spPr>
      </p:pic>
      <p:pic>
        <p:nvPicPr>
          <p:cNvPr id="2" name="Picture 1">
            <a:extLst>
              <a:ext uri="{FF2B5EF4-FFF2-40B4-BE49-F238E27FC236}">
                <a16:creationId xmlns:a16="http://schemas.microsoft.com/office/drawing/2014/main" id="{3DECE46E-4835-B69E-5EBC-E2668C936FBF}"/>
              </a:ext>
            </a:extLst>
          </p:cNvPr>
          <p:cNvPicPr>
            <a:picLocks noChangeAspect="1"/>
          </p:cNvPicPr>
          <p:nvPr/>
        </p:nvPicPr>
        <p:blipFill>
          <a:blip r:embed="rId5"/>
          <a:srcRect/>
          <a:stretch/>
        </p:blipFill>
        <p:spPr>
          <a:xfrm>
            <a:off x="122842" y="4070131"/>
            <a:ext cx="1277941" cy="903811"/>
          </a:xfrm>
          <a:prstGeom prst="rect">
            <a:avLst/>
          </a:prstGeom>
        </p:spPr>
      </p:pic>
      <p:pic>
        <p:nvPicPr>
          <p:cNvPr id="6" name="Picture 5">
            <a:extLst>
              <a:ext uri="{FF2B5EF4-FFF2-40B4-BE49-F238E27FC236}">
                <a16:creationId xmlns:a16="http://schemas.microsoft.com/office/drawing/2014/main" id="{C9A176EF-819E-41D7-2B34-0D07FEF6D9B4}"/>
              </a:ext>
            </a:extLst>
          </p:cNvPr>
          <p:cNvPicPr>
            <a:picLocks noChangeAspect="1"/>
          </p:cNvPicPr>
          <p:nvPr/>
        </p:nvPicPr>
        <p:blipFill rotWithShape="1">
          <a:blip r:embed="rId6"/>
          <a:srcRect l="484"/>
          <a:stretch/>
        </p:blipFill>
        <p:spPr>
          <a:xfrm>
            <a:off x="1108710" y="4255272"/>
            <a:ext cx="7676126" cy="357311"/>
          </a:xfrm>
          <a:prstGeom prst="rect">
            <a:avLst/>
          </a:prstGeom>
        </p:spPr>
      </p:pic>
      <p:pic>
        <p:nvPicPr>
          <p:cNvPr id="8" name="Picture 7">
            <a:extLst>
              <a:ext uri="{FF2B5EF4-FFF2-40B4-BE49-F238E27FC236}">
                <a16:creationId xmlns:a16="http://schemas.microsoft.com/office/drawing/2014/main" id="{84737EE8-4181-3127-EAE4-0F44B0C4A9AC}"/>
              </a:ext>
            </a:extLst>
          </p:cNvPr>
          <p:cNvPicPr>
            <a:picLocks noChangeAspect="1"/>
          </p:cNvPicPr>
          <p:nvPr/>
        </p:nvPicPr>
        <p:blipFill>
          <a:blip r:embed="rId7"/>
          <a:stretch>
            <a:fillRect/>
          </a:stretch>
        </p:blipFill>
        <p:spPr>
          <a:xfrm>
            <a:off x="1071382" y="1573886"/>
            <a:ext cx="7713454" cy="2681386"/>
          </a:xfrm>
          <a:prstGeom prst="rect">
            <a:avLst/>
          </a:prstGeom>
        </p:spPr>
      </p:pic>
      <p:cxnSp>
        <p:nvCxnSpPr>
          <p:cNvPr id="10" name="Straight Connector 9">
            <a:extLst>
              <a:ext uri="{FF2B5EF4-FFF2-40B4-BE49-F238E27FC236}">
                <a16:creationId xmlns:a16="http://schemas.microsoft.com/office/drawing/2014/main" id="{6F8EC50E-333E-CEC4-951A-3ECB5785256D}"/>
              </a:ext>
            </a:extLst>
          </p:cNvPr>
          <p:cNvCxnSpPr/>
          <p:nvPr/>
        </p:nvCxnSpPr>
        <p:spPr>
          <a:xfrm>
            <a:off x="1071382" y="1567260"/>
            <a:ext cx="0" cy="3045323"/>
          </a:xfrm>
          <a:prstGeom prst="line">
            <a:avLst/>
          </a:prstGeom>
          <a:ln>
            <a:solidFill>
              <a:srgbClr val="F7F8F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3031</Words>
  <Application>Microsoft Office PowerPoint</Application>
  <PresentationFormat>On-screen Show (16:9)</PresentationFormat>
  <Paragraphs>299</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Simple Light</vt:lpstr>
      <vt:lpstr>PowerPoint Presentation</vt:lpstr>
      <vt:lpstr>TEAM INFO</vt:lpstr>
      <vt:lpstr>TEAM INFO</vt:lpstr>
      <vt:lpstr>PowerPoint Presentation</vt:lpstr>
      <vt:lpstr>PowerPoint Presentation</vt:lpstr>
      <vt:lpstr>PowerPoint Presentation</vt:lpstr>
      <vt:lpstr>PowerPoint Presentation</vt:lpstr>
      <vt:lpstr>PowerPoint Presentation</vt:lpstr>
      <vt:lpstr>MANAGEMENT</vt:lpstr>
      <vt:lpstr>PowerPoint Presentation</vt:lpstr>
      <vt:lpstr>PowerPoint Presentation</vt:lpstr>
      <vt:lpstr>PowerPoint Presentation</vt:lpstr>
      <vt:lpstr>MANAGEMENT</vt:lpstr>
      <vt:lpstr>ROVER DESIGN</vt:lpstr>
      <vt:lpstr>ROVER DESIGN</vt:lpstr>
      <vt:lpstr>ROVER DESIGN</vt:lpstr>
      <vt:lpstr>ROVER DESIGN</vt:lpstr>
      <vt:lpstr>ROVER DESIGN</vt:lpstr>
      <vt:lpstr>ROVER DESIGN</vt:lpstr>
      <vt:lpstr>ROVER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Zeynep Elmas</dc:creator>
  <cp:lastModifiedBy>Student</cp:lastModifiedBy>
  <cp:revision>17</cp:revision>
  <dcterms:modified xsi:type="dcterms:W3CDTF">2024-05-01T20:31:57Z</dcterms:modified>
</cp:coreProperties>
</file>