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124238-54D9-42F1-9C13-264C5FF59769}">
  <a:tblStyle styleId="{21124238-54D9-42F1-9C13-264C5FF5976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ff368900a9_5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1ff368900a9_5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6ff4f1bcf4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26ff4f1bcf4_1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6ff4f1bcf4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26ff4f1bcf4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6ff4f1bcf4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26ff4f1bcf4_1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6ff4f1bcf4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26ff4f1bcf4_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0" name="Google Shape;20;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
        <p:nvSpPr>
          <p:cNvPr id="9" name="Google Shape;9;p1"/>
          <p:cNvSpPr txBox="1"/>
          <p:nvPr/>
        </p:nvSpPr>
        <p:spPr>
          <a:xfrm>
            <a:off x="311150" y="4300538"/>
            <a:ext cx="1941513" cy="7562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instagram.com/technocratsrobotics?igsh=dms5cDd1bjF4ZnBq&amp;utm_source=qr" TargetMode="External"/><Relationship Id="rId4" Type="http://schemas.openxmlformats.org/officeDocument/2006/relationships/hyperlink" Target="https://www.linkedin.com/company/technocrats-robotics-vit/mycompan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pic>
        <p:nvPicPr>
          <p:cNvPr id="55" name="Google Shape;55;p13"/>
          <p:cNvPicPr preferRelativeResize="0"/>
          <p:nvPr/>
        </p:nvPicPr>
        <p:blipFill rotWithShape="1">
          <a:blip r:embed="rId4">
            <a:alphaModFix/>
          </a:blip>
          <a:srcRect/>
          <a:stretch/>
        </p:blipFill>
        <p:spPr>
          <a:xfrm>
            <a:off x="3201380" y="784252"/>
            <a:ext cx="2741239" cy="3214700"/>
          </a:xfrm>
          <a:prstGeom prst="rect">
            <a:avLst/>
          </a:prstGeom>
          <a:noFill/>
          <a:ln>
            <a:noFill/>
          </a:ln>
        </p:spPr>
      </p:pic>
      <p:sp>
        <p:nvSpPr>
          <p:cNvPr id="56" name="Google Shape;56;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a:t>
            </a:fld>
            <a:endParaRPr/>
          </a:p>
        </p:txBody>
      </p:sp>
      <p:sp>
        <p:nvSpPr>
          <p:cNvPr id="57" name="Google Shape;57;p13"/>
          <p:cNvSpPr txBox="1"/>
          <p:nvPr/>
        </p:nvSpPr>
        <p:spPr>
          <a:xfrm>
            <a:off x="311699" y="3129449"/>
            <a:ext cx="8520600" cy="5727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tr-TR" sz="2400" b="1" i="0" u="none" strike="noStrike" cap="none">
                <a:solidFill>
                  <a:schemeClr val="lt1"/>
                </a:solidFill>
                <a:latin typeface="Calibri"/>
                <a:ea typeface="Calibri"/>
                <a:cs typeface="Calibri"/>
                <a:sym typeface="Calibri"/>
              </a:rPr>
              <a:t>2024</a:t>
            </a:r>
            <a:endParaRPr sz="1400" b="0" i="0" u="none" strike="noStrike" cap="none">
              <a:solidFill>
                <a:srgbClr val="000000"/>
              </a:solidFill>
              <a:latin typeface="Arial"/>
              <a:ea typeface="Arial"/>
              <a:cs typeface="Arial"/>
              <a:sym typeface="Arial"/>
            </a:endParaRPr>
          </a:p>
        </p:txBody>
      </p:sp>
      <p:sp>
        <p:nvSpPr>
          <p:cNvPr id="58" name="Google Shape;58;p13"/>
          <p:cNvSpPr txBox="1"/>
          <p:nvPr/>
        </p:nvSpPr>
        <p:spPr>
          <a:xfrm>
            <a:off x="3201380" y="4017820"/>
            <a:ext cx="2742227"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tr-TR" sz="3200" b="0" i="0" u="none" strike="noStrike" cap="none">
                <a:solidFill>
                  <a:schemeClr val="lt1"/>
                </a:solidFill>
                <a:latin typeface="Calibri"/>
                <a:ea typeface="Calibri"/>
                <a:cs typeface="Calibri"/>
                <a:sym typeface="Calibri"/>
              </a:rPr>
              <a:t>Design Report</a:t>
            </a:r>
            <a:endParaRPr sz="1400" b="0" i="0" u="none" strike="noStrike" cap="none">
              <a:solidFill>
                <a:srgbClr val="000000"/>
              </a:solidFill>
              <a:latin typeface="Arial"/>
              <a:ea typeface="Arial"/>
              <a:cs typeface="Arial"/>
              <a:sym typeface="Arial"/>
            </a:endParaRPr>
          </a:p>
        </p:txBody>
      </p:sp>
      <p:cxnSp>
        <p:nvCxnSpPr>
          <p:cNvPr id="59" name="Google Shape;59;p13"/>
          <p:cNvCxnSpPr/>
          <p:nvPr/>
        </p:nvCxnSpPr>
        <p:spPr>
          <a:xfrm>
            <a:off x="5142996" y="3426409"/>
            <a:ext cx="549638" cy="0"/>
          </a:xfrm>
          <a:prstGeom prst="straightConnector1">
            <a:avLst/>
          </a:prstGeom>
          <a:noFill/>
          <a:ln w="9525" cap="flat" cmpd="sng">
            <a:solidFill>
              <a:schemeClr val="lt1"/>
            </a:solidFill>
            <a:prstDash val="solid"/>
            <a:round/>
            <a:headEnd type="none" w="sm" len="sm"/>
            <a:tailEnd type="none" w="sm" len="sm"/>
          </a:ln>
        </p:spPr>
      </p:cxnSp>
      <p:cxnSp>
        <p:nvCxnSpPr>
          <p:cNvPr id="60" name="Google Shape;60;p13"/>
          <p:cNvCxnSpPr/>
          <p:nvPr/>
        </p:nvCxnSpPr>
        <p:spPr>
          <a:xfrm>
            <a:off x="3436116" y="3426409"/>
            <a:ext cx="549638"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2"/>
          <p:cNvSpPr txBox="1"/>
          <p:nvPr/>
        </p:nvSpPr>
        <p:spPr>
          <a:xfrm>
            <a:off x="532402" y="1253332"/>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Active</a:t>
            </a:r>
            <a:endParaRPr sz="2400" b="1" i="0" u="none" strike="noStrike" cap="none">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Members List:</a:t>
            </a:r>
            <a:endParaRPr sz="2400" b="1" i="0" u="none" strike="noStrike" cap="none">
              <a:solidFill>
                <a:srgbClr val="F2F2F2"/>
              </a:solidFill>
              <a:latin typeface="Calibri"/>
              <a:ea typeface="Calibri"/>
              <a:cs typeface="Calibri"/>
              <a:sym typeface="Calibri"/>
            </a:endParaRPr>
          </a:p>
        </p:txBody>
      </p:sp>
      <p:sp>
        <p:nvSpPr>
          <p:cNvPr id="157" name="Google Shape;15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10</a:t>
            </a:fld>
            <a:endParaRPr/>
          </a:p>
        </p:txBody>
      </p:sp>
      <p:sp>
        <p:nvSpPr>
          <p:cNvPr id="158" name="Google Shape;158;p22"/>
          <p:cNvSpPr txBox="1"/>
          <p:nvPr/>
        </p:nvSpPr>
        <p:spPr>
          <a:xfrm>
            <a:off x="456759" y="4306019"/>
            <a:ext cx="1623600" cy="5541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159" name="Google Shape;159;p22"/>
          <p:cNvPicPr preferRelativeResize="0"/>
          <p:nvPr/>
        </p:nvPicPr>
        <p:blipFill rotWithShape="1">
          <a:blip r:embed="rId4">
            <a:alphaModFix/>
          </a:blip>
          <a:srcRect/>
          <a:stretch/>
        </p:blipFill>
        <p:spPr>
          <a:xfrm>
            <a:off x="7550025" y="445025"/>
            <a:ext cx="1196781" cy="342161"/>
          </a:xfrm>
          <a:prstGeom prst="rect">
            <a:avLst/>
          </a:prstGeom>
          <a:noFill/>
          <a:ln>
            <a:noFill/>
          </a:ln>
        </p:spPr>
      </p:pic>
      <p:sp>
        <p:nvSpPr>
          <p:cNvPr id="160" name="Google Shape;160;p22"/>
          <p:cNvSpPr txBox="1"/>
          <p:nvPr/>
        </p:nvSpPr>
        <p:spPr>
          <a:xfrm>
            <a:off x="388900" y="379675"/>
            <a:ext cx="8520600" cy="572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56B5BF"/>
                </a:solidFill>
                <a:latin typeface="Calibri"/>
                <a:ea typeface="Calibri"/>
                <a:cs typeface="Calibri"/>
                <a:sym typeface="Calibri"/>
              </a:rPr>
              <a:t>TEAM INFO - </a:t>
            </a:r>
            <a:r>
              <a:rPr lang="tr-TR" sz="3600" b="1">
                <a:solidFill>
                  <a:srgbClr val="56B5BF"/>
                </a:solidFill>
                <a:latin typeface="Calibri"/>
                <a:ea typeface="Calibri"/>
                <a:cs typeface="Calibri"/>
                <a:sym typeface="Calibri"/>
              </a:rPr>
              <a:t>Management Members</a:t>
            </a:r>
            <a:endParaRPr sz="3600" b="1" i="0" u="none" strike="noStrike" cap="none">
              <a:solidFill>
                <a:srgbClr val="56B5BF"/>
              </a:solidFill>
              <a:latin typeface="Calibri"/>
              <a:ea typeface="Calibri"/>
              <a:cs typeface="Calibri"/>
              <a:sym typeface="Calibri"/>
            </a:endParaRPr>
          </a:p>
        </p:txBody>
      </p:sp>
      <p:pic>
        <p:nvPicPr>
          <p:cNvPr id="161" name="Google Shape;161;p22"/>
          <p:cNvPicPr preferRelativeResize="0"/>
          <p:nvPr/>
        </p:nvPicPr>
        <p:blipFill rotWithShape="1">
          <a:blip r:embed="rId5">
            <a:alphaModFix/>
          </a:blip>
          <a:srcRect/>
          <a:stretch/>
        </p:blipFill>
        <p:spPr>
          <a:xfrm>
            <a:off x="388908" y="4285300"/>
            <a:ext cx="2372480" cy="595450"/>
          </a:xfrm>
          <a:prstGeom prst="rect">
            <a:avLst/>
          </a:prstGeom>
          <a:noFill/>
          <a:ln>
            <a:noFill/>
          </a:ln>
        </p:spPr>
      </p:pic>
      <p:graphicFrame>
        <p:nvGraphicFramePr>
          <p:cNvPr id="162" name="Google Shape;162;p22"/>
          <p:cNvGraphicFramePr/>
          <p:nvPr/>
        </p:nvGraphicFramePr>
        <p:xfrm>
          <a:off x="3002200" y="1299225"/>
          <a:ext cx="5314575" cy="2492920"/>
        </p:xfrm>
        <a:graphic>
          <a:graphicData uri="http://schemas.openxmlformats.org/drawingml/2006/table">
            <a:tbl>
              <a:tblPr>
                <a:noFill/>
                <a:tableStyleId>{21124238-54D9-42F1-9C13-264C5FF59769}</a:tableStyleId>
              </a:tblPr>
              <a:tblGrid>
                <a:gridCol w="1771525">
                  <a:extLst>
                    <a:ext uri="{9D8B030D-6E8A-4147-A177-3AD203B41FA5}">
                      <a16:colId xmlns:a16="http://schemas.microsoft.com/office/drawing/2014/main" val="20000"/>
                    </a:ext>
                  </a:extLst>
                </a:gridCol>
                <a:gridCol w="1771525">
                  <a:extLst>
                    <a:ext uri="{9D8B030D-6E8A-4147-A177-3AD203B41FA5}">
                      <a16:colId xmlns:a16="http://schemas.microsoft.com/office/drawing/2014/main" val="20001"/>
                    </a:ext>
                  </a:extLst>
                </a:gridCol>
                <a:gridCol w="177152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tr-TR" b="1">
                          <a:solidFill>
                            <a:schemeClr val="lt1"/>
                          </a:solidFill>
                        </a:rPr>
                        <a:t>NAME</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tr-TR" b="1">
                          <a:solidFill>
                            <a:schemeClr val="lt1"/>
                          </a:solidFill>
                        </a:rPr>
                        <a:t>MAJOR</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tr-TR" b="1">
                          <a:solidFill>
                            <a:schemeClr val="lt1"/>
                          </a:solidFill>
                        </a:rPr>
                        <a:t>ROLE</a:t>
                      </a:r>
                      <a:endParaRPr b="1">
                        <a:solidFill>
                          <a:schemeClr val="lt1"/>
                        </a:solidFill>
                      </a:endParaRPr>
                    </a:p>
                  </a:txBody>
                  <a:tcPr marL="91425" marR="91425" marT="91425" marB="91425"/>
                </a:tc>
                <a:extLst>
                  <a:ext uri="{0D108BD9-81ED-4DB2-BD59-A6C34878D82A}">
                    <a16:rowId xmlns:a16="http://schemas.microsoft.com/office/drawing/2014/main" val="10000"/>
                  </a:ext>
                </a:extLst>
              </a:tr>
              <a:tr h="450850">
                <a:tc>
                  <a:txBody>
                    <a:bodyPr/>
                    <a:lstStyle/>
                    <a:p>
                      <a:pPr marL="0" lvl="0" indent="0" algn="l" rtl="0">
                        <a:spcBef>
                          <a:spcPts val="0"/>
                        </a:spcBef>
                        <a:spcAft>
                          <a:spcPts val="0"/>
                        </a:spcAft>
                        <a:buNone/>
                      </a:pPr>
                      <a:r>
                        <a:rPr lang="tr-TR">
                          <a:solidFill>
                            <a:schemeClr val="lt1"/>
                          </a:solidFill>
                        </a:rPr>
                        <a:t>Saanvi Shetty</a:t>
                      </a:r>
                      <a:endParaRPr>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a:solidFill>
                            <a:schemeClr val="lt1"/>
                          </a:solidFill>
                        </a:rPr>
                        <a:t>Computer Science</a:t>
                      </a:r>
                      <a:endParaRPr/>
                    </a:p>
                  </a:txBody>
                  <a:tcPr marL="91425" marR="91425" marT="91425" marB="91425"/>
                </a:tc>
                <a:tc>
                  <a:txBody>
                    <a:bodyPr/>
                    <a:lstStyle/>
                    <a:p>
                      <a:pPr marL="0" lvl="0" indent="0" algn="l" rtl="0">
                        <a:spcBef>
                          <a:spcPts val="0"/>
                        </a:spcBef>
                        <a:spcAft>
                          <a:spcPts val="0"/>
                        </a:spcAft>
                        <a:buNone/>
                      </a:pPr>
                      <a:r>
                        <a:rPr lang="tr-TR">
                          <a:solidFill>
                            <a:schemeClr val="lt1"/>
                          </a:solidFill>
                        </a:rPr>
                        <a:t>General Manager</a:t>
                      </a:r>
                      <a:endParaRPr>
                        <a:solidFill>
                          <a:schemeClr val="lt1"/>
                        </a:solidFill>
                      </a:endParaRPr>
                    </a:p>
                  </a:txBody>
                  <a:tcPr marL="91425" marR="91425" marT="91425" marB="91425"/>
                </a:tc>
                <a:extLst>
                  <a:ext uri="{0D108BD9-81ED-4DB2-BD59-A6C34878D82A}">
                    <a16:rowId xmlns:a16="http://schemas.microsoft.com/office/drawing/2014/main" val="10001"/>
                  </a:ext>
                </a:extLst>
              </a:tr>
              <a:tr h="450850">
                <a:tc>
                  <a:txBody>
                    <a:bodyPr/>
                    <a:lstStyle/>
                    <a:p>
                      <a:pPr marL="0" lvl="0" indent="0" algn="l" rtl="0">
                        <a:spcBef>
                          <a:spcPts val="0"/>
                        </a:spcBef>
                        <a:spcAft>
                          <a:spcPts val="0"/>
                        </a:spcAft>
                        <a:buNone/>
                      </a:pPr>
                      <a:r>
                        <a:rPr lang="tr-TR">
                          <a:solidFill>
                            <a:schemeClr val="lt1"/>
                          </a:solidFill>
                        </a:rPr>
                        <a:t>Kashish Parmar</a:t>
                      </a:r>
                      <a:endParaRPr>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a:solidFill>
                            <a:schemeClr val="lt1"/>
                          </a:solidFill>
                        </a:rPr>
                        <a:t>Computer Science with AI and Robotics</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a:solidFill>
                            <a:schemeClr val="lt1"/>
                          </a:solidFill>
                        </a:rPr>
                        <a:t>General Manager</a:t>
                      </a:r>
                      <a:endParaRPr>
                        <a:solidFill>
                          <a:schemeClr val="lt1"/>
                        </a:solidFill>
                      </a:endParaRPr>
                    </a:p>
                  </a:txBody>
                  <a:tcPr marL="91425" marR="91425" marT="91425" marB="91425"/>
                </a:tc>
                <a:extLst>
                  <a:ext uri="{0D108BD9-81ED-4DB2-BD59-A6C34878D82A}">
                    <a16:rowId xmlns:a16="http://schemas.microsoft.com/office/drawing/2014/main" val="10002"/>
                  </a:ext>
                </a:extLst>
              </a:tr>
              <a:tr h="450850">
                <a:tc>
                  <a:txBody>
                    <a:bodyPr/>
                    <a:lstStyle/>
                    <a:p>
                      <a:pPr marL="0" lvl="0" indent="0" algn="l" rtl="0">
                        <a:spcBef>
                          <a:spcPts val="0"/>
                        </a:spcBef>
                        <a:spcAft>
                          <a:spcPts val="0"/>
                        </a:spcAft>
                        <a:buNone/>
                      </a:pPr>
                      <a:r>
                        <a:rPr lang="tr-TR">
                          <a:solidFill>
                            <a:schemeClr val="lt1"/>
                          </a:solidFill>
                        </a:rPr>
                        <a:t>Sarthak Bansal</a:t>
                      </a:r>
                      <a:endParaRPr>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a:solidFill>
                            <a:schemeClr val="lt1"/>
                          </a:solidFill>
                        </a:rPr>
                        <a:t>Computer Science with AI and Robotics</a:t>
                      </a:r>
                      <a:endParaRPr>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a:solidFill>
                            <a:schemeClr val="lt1"/>
                          </a:solidFill>
                        </a:rPr>
                        <a:t>General Manager</a:t>
                      </a:r>
                      <a:endParaRPr>
                        <a:solidFill>
                          <a:schemeClr val="lt1"/>
                        </a:solidFill>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23"/>
          <p:cNvSpPr txBox="1"/>
          <p:nvPr/>
        </p:nvSpPr>
        <p:spPr>
          <a:xfrm>
            <a:off x="532402" y="1253332"/>
            <a:ext cx="2008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Team Photo</a:t>
            </a:r>
            <a:endParaRPr sz="2400" b="1" i="0" u="none" strike="noStrike" cap="none">
              <a:solidFill>
                <a:srgbClr val="F2F2F2"/>
              </a:solidFill>
              <a:latin typeface="Calibri"/>
              <a:ea typeface="Calibri"/>
              <a:cs typeface="Calibri"/>
              <a:sym typeface="Calibri"/>
            </a:endParaRPr>
          </a:p>
        </p:txBody>
      </p:sp>
      <p:sp>
        <p:nvSpPr>
          <p:cNvPr id="168" name="Google Shape;168;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11</a:t>
            </a:fld>
            <a:endParaRPr/>
          </a:p>
        </p:txBody>
      </p:sp>
      <p:sp>
        <p:nvSpPr>
          <p:cNvPr id="169" name="Google Shape;169;p23"/>
          <p:cNvSpPr txBox="1"/>
          <p:nvPr/>
        </p:nvSpPr>
        <p:spPr>
          <a:xfrm>
            <a:off x="456759" y="4306019"/>
            <a:ext cx="1623600" cy="5541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170" name="Google Shape;170;p23"/>
          <p:cNvPicPr preferRelativeResize="0"/>
          <p:nvPr/>
        </p:nvPicPr>
        <p:blipFill rotWithShape="1">
          <a:blip r:embed="rId4">
            <a:alphaModFix/>
          </a:blip>
          <a:srcRect/>
          <a:stretch/>
        </p:blipFill>
        <p:spPr>
          <a:xfrm>
            <a:off x="7550025" y="445025"/>
            <a:ext cx="1196781" cy="342162"/>
          </a:xfrm>
          <a:prstGeom prst="rect">
            <a:avLst/>
          </a:prstGeom>
          <a:noFill/>
          <a:ln>
            <a:noFill/>
          </a:ln>
        </p:spPr>
      </p:pic>
      <p:sp>
        <p:nvSpPr>
          <p:cNvPr id="171" name="Google Shape;171;p23"/>
          <p:cNvSpPr txBox="1"/>
          <p:nvPr/>
        </p:nvSpPr>
        <p:spPr>
          <a:xfrm>
            <a:off x="311700" y="445025"/>
            <a:ext cx="8520600" cy="572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56B5BF"/>
                </a:solidFill>
                <a:latin typeface="Calibri"/>
                <a:ea typeface="Calibri"/>
                <a:cs typeface="Calibri"/>
                <a:sym typeface="Calibri"/>
              </a:rPr>
              <a:t>TEAM INFO</a:t>
            </a:r>
            <a:endParaRPr sz="3600" b="1" i="0" u="none" strike="noStrike" cap="none">
              <a:solidFill>
                <a:srgbClr val="56B5BF"/>
              </a:solidFill>
              <a:latin typeface="Calibri"/>
              <a:ea typeface="Calibri"/>
              <a:cs typeface="Calibri"/>
              <a:sym typeface="Calibri"/>
            </a:endParaRPr>
          </a:p>
        </p:txBody>
      </p:sp>
      <p:pic>
        <p:nvPicPr>
          <p:cNvPr id="172" name="Google Shape;172;p23"/>
          <p:cNvPicPr preferRelativeResize="0"/>
          <p:nvPr/>
        </p:nvPicPr>
        <p:blipFill rotWithShape="1">
          <a:blip r:embed="rId5">
            <a:alphaModFix/>
          </a:blip>
          <a:srcRect/>
          <a:stretch/>
        </p:blipFill>
        <p:spPr>
          <a:xfrm>
            <a:off x="388908" y="4285300"/>
            <a:ext cx="2372480" cy="595450"/>
          </a:xfrm>
          <a:prstGeom prst="rect">
            <a:avLst/>
          </a:prstGeom>
          <a:noFill/>
          <a:ln>
            <a:noFill/>
          </a:ln>
        </p:spPr>
      </p:pic>
      <p:pic>
        <p:nvPicPr>
          <p:cNvPr id="173" name="Google Shape;173;p23"/>
          <p:cNvPicPr preferRelativeResize="0"/>
          <p:nvPr/>
        </p:nvPicPr>
        <p:blipFill rotWithShape="1">
          <a:blip r:embed="rId6">
            <a:alphaModFix/>
          </a:blip>
          <a:srcRect t="7235" b="7243"/>
          <a:stretch/>
        </p:blipFill>
        <p:spPr>
          <a:xfrm>
            <a:off x="2982225" y="960150"/>
            <a:ext cx="5764575" cy="3820975"/>
          </a:xfrm>
          <a:prstGeom prst="rect">
            <a:avLst/>
          </a:prstGeom>
          <a:noFill/>
          <a:ln w="19050">
            <a:solidFill>
              <a:schemeClr val="bg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p24"/>
          <p:cNvSpPr txBox="1">
            <a:spLocks noGrp="1"/>
          </p:cNvSpPr>
          <p:nvPr>
            <p:ph type="ctrTitle"/>
          </p:nvPr>
        </p:nvSpPr>
        <p:spPr>
          <a:xfrm>
            <a:off x="311700" y="378766"/>
            <a:ext cx="3246663" cy="627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tr-TR" sz="3600" b="1">
                <a:solidFill>
                  <a:srgbClr val="56B5BF"/>
                </a:solidFill>
                <a:latin typeface="Calibri"/>
                <a:ea typeface="Calibri"/>
                <a:cs typeface="Calibri"/>
                <a:sym typeface="Calibri"/>
              </a:rPr>
              <a:t>MANAGEMENT</a:t>
            </a:r>
            <a:endParaRPr sz="3600" b="1">
              <a:solidFill>
                <a:srgbClr val="56B5BF"/>
              </a:solidFill>
              <a:latin typeface="Calibri"/>
              <a:ea typeface="Calibri"/>
              <a:cs typeface="Calibri"/>
              <a:sym typeface="Calibri"/>
            </a:endParaRPr>
          </a:p>
        </p:txBody>
      </p:sp>
      <p:sp>
        <p:nvSpPr>
          <p:cNvPr id="179" name="Google Shape;179;p24"/>
          <p:cNvSpPr txBox="1"/>
          <p:nvPr/>
        </p:nvSpPr>
        <p:spPr>
          <a:xfrm>
            <a:off x="525475" y="1211700"/>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56B5BF"/>
                </a:solidFill>
                <a:latin typeface="Calibri"/>
                <a:ea typeface="Calibri"/>
                <a:cs typeface="Calibri"/>
                <a:sym typeface="Calibri"/>
              </a:rPr>
              <a:t>Work</a:t>
            </a:r>
            <a:endParaRPr sz="2400" b="1" i="0" u="none" strike="noStrike" cap="none">
              <a:solidFill>
                <a:srgbClr val="56B5B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56B5BF"/>
                </a:solidFill>
                <a:latin typeface="Calibri"/>
                <a:ea typeface="Calibri"/>
                <a:cs typeface="Calibri"/>
                <a:sym typeface="Calibri"/>
              </a:rPr>
              <a:t>Calendar:</a:t>
            </a:r>
            <a:endParaRPr sz="2400" b="1" i="0" u="none" strike="noStrike" cap="none">
              <a:solidFill>
                <a:srgbClr val="56B5BF"/>
              </a:solidFill>
              <a:latin typeface="Calibri"/>
              <a:ea typeface="Calibri"/>
              <a:cs typeface="Calibri"/>
              <a:sym typeface="Calibri"/>
            </a:endParaRPr>
          </a:p>
        </p:txBody>
      </p:sp>
      <p:sp>
        <p:nvSpPr>
          <p:cNvPr id="180" name="Google Shape;180;p24"/>
          <p:cNvSpPr txBox="1"/>
          <p:nvPr/>
        </p:nvSpPr>
        <p:spPr>
          <a:xfrm>
            <a:off x="2911750" y="1370250"/>
            <a:ext cx="5854500" cy="400200"/>
          </a:xfrm>
          <a:prstGeom prst="rect">
            <a:avLst/>
          </a:prstGeom>
          <a:noFill/>
          <a:ln w="9525" cap="flat" cmpd="sng">
            <a:solidFill>
              <a:srgbClr val="56B5B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2F2F2"/>
              </a:solidFill>
              <a:latin typeface="Calibri"/>
              <a:ea typeface="Calibri"/>
              <a:cs typeface="Calibri"/>
              <a:sym typeface="Calibri"/>
            </a:endParaRPr>
          </a:p>
        </p:txBody>
      </p:sp>
      <p:sp>
        <p:nvSpPr>
          <p:cNvPr id="181" name="Google Shape;181;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12</a:t>
            </a:fld>
            <a:endParaRPr/>
          </a:p>
        </p:txBody>
      </p:sp>
      <p:sp>
        <p:nvSpPr>
          <p:cNvPr id="182" name="Google Shape;182;p24"/>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rgbClr val="56B5BF"/>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183" name="Google Shape;183;p24"/>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184" name="Google Shape;184;p24"/>
          <p:cNvPicPr preferRelativeResize="0"/>
          <p:nvPr/>
        </p:nvPicPr>
        <p:blipFill rotWithShape="1">
          <a:blip r:embed="rId5">
            <a:alphaModFix/>
          </a:blip>
          <a:srcRect/>
          <a:stretch/>
        </p:blipFill>
        <p:spPr>
          <a:xfrm>
            <a:off x="388908" y="4285300"/>
            <a:ext cx="2372480" cy="595450"/>
          </a:xfrm>
          <a:prstGeom prst="rect">
            <a:avLst/>
          </a:prstGeom>
          <a:noFill/>
          <a:ln>
            <a:noFill/>
          </a:ln>
        </p:spPr>
      </p:pic>
      <p:pic>
        <p:nvPicPr>
          <p:cNvPr id="185" name="Google Shape;185;p24"/>
          <p:cNvPicPr preferRelativeResize="0"/>
          <p:nvPr/>
        </p:nvPicPr>
        <p:blipFill>
          <a:blip r:embed="rId6">
            <a:alphaModFix/>
          </a:blip>
          <a:stretch>
            <a:fillRect/>
          </a:stretch>
        </p:blipFill>
        <p:spPr>
          <a:xfrm>
            <a:off x="2911750" y="1263675"/>
            <a:ext cx="5890924" cy="3286125"/>
          </a:xfrm>
          <a:prstGeom prst="rect">
            <a:avLst/>
          </a:prstGeom>
          <a:noFill/>
          <a:ln w="19050">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0" name="Google Shape;190;p25"/>
          <p:cNvSpPr txBox="1"/>
          <p:nvPr/>
        </p:nvSpPr>
        <p:spPr>
          <a:xfrm>
            <a:off x="525475" y="1227212"/>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56B5BF"/>
                </a:solidFill>
                <a:latin typeface="Calibri"/>
                <a:ea typeface="Calibri"/>
                <a:cs typeface="Calibri"/>
                <a:sym typeface="Calibri"/>
              </a:rPr>
              <a:t>Team</a:t>
            </a:r>
            <a:endParaRPr sz="2400" b="1" i="0" u="none" strike="noStrike" cap="none">
              <a:solidFill>
                <a:srgbClr val="56B5B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56B5BF"/>
                </a:solidFill>
                <a:latin typeface="Calibri"/>
                <a:ea typeface="Calibri"/>
                <a:cs typeface="Calibri"/>
                <a:sym typeface="Calibri"/>
              </a:rPr>
              <a:t>Formation:</a:t>
            </a:r>
            <a:endParaRPr sz="2400" b="1" i="0" u="none" strike="noStrike" cap="none">
              <a:solidFill>
                <a:srgbClr val="56B5BF"/>
              </a:solidFill>
              <a:latin typeface="Calibri"/>
              <a:ea typeface="Calibri"/>
              <a:cs typeface="Calibri"/>
              <a:sym typeface="Calibri"/>
            </a:endParaRPr>
          </a:p>
        </p:txBody>
      </p:sp>
      <p:sp>
        <p:nvSpPr>
          <p:cNvPr id="191" name="Google Shape;191;p25"/>
          <p:cNvSpPr txBox="1"/>
          <p:nvPr/>
        </p:nvSpPr>
        <p:spPr>
          <a:xfrm>
            <a:off x="2892300" y="929850"/>
            <a:ext cx="5854500" cy="1385400"/>
          </a:xfrm>
          <a:prstGeom prst="rect">
            <a:avLst/>
          </a:prstGeom>
          <a:noFill/>
          <a:ln w="9525" cap="flat" cmpd="sng">
            <a:solidFill>
              <a:srgbClr val="56B5BF"/>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0000"/>
              </a:lnSpc>
              <a:spcBef>
                <a:spcPts val="0"/>
              </a:spcBef>
              <a:spcAft>
                <a:spcPts val="1200"/>
              </a:spcAft>
              <a:buClr>
                <a:schemeClr val="dk1"/>
              </a:buClr>
              <a:buSzPts val="1100"/>
              <a:buFont typeface="Arial"/>
              <a:buNone/>
            </a:pPr>
            <a:r>
              <a:rPr lang="tr-TR" sz="1300">
                <a:solidFill>
                  <a:srgbClr val="1F1F1F"/>
                </a:solidFill>
              </a:rPr>
              <a:t>Our team structure is comprised of a Captain, Vice Captain, and a dedicated Team Manager. The team is further divided into two departments, Rover and Robocon. Each department is spearheaded by a designated Lead, who oversees sub-teams specializing in Programming, Electrical Engineering, Mechanical Engineering, and Science. This departmental structure promotes focused expertise and collaboration across disciplines.</a:t>
            </a:r>
            <a:endParaRPr>
              <a:solidFill>
                <a:schemeClr val="dk1"/>
              </a:solidFill>
              <a:latin typeface="Calibri"/>
              <a:ea typeface="Calibri"/>
              <a:cs typeface="Calibri"/>
              <a:sym typeface="Calibri"/>
            </a:endParaRPr>
          </a:p>
        </p:txBody>
      </p:sp>
      <p:sp>
        <p:nvSpPr>
          <p:cNvPr id="192" name="Google Shape;192;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13</a:t>
            </a:fld>
            <a:endParaRPr/>
          </a:p>
        </p:txBody>
      </p:sp>
      <p:sp>
        <p:nvSpPr>
          <p:cNvPr id="193" name="Google Shape;193;p25"/>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rgbClr val="56B5BF"/>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194" name="Google Shape;194;p25"/>
          <p:cNvPicPr preferRelativeResize="0"/>
          <p:nvPr/>
        </p:nvPicPr>
        <p:blipFill rotWithShape="1">
          <a:blip r:embed="rId4">
            <a:alphaModFix/>
          </a:blip>
          <a:srcRect/>
          <a:stretch/>
        </p:blipFill>
        <p:spPr>
          <a:xfrm>
            <a:off x="7550025" y="445025"/>
            <a:ext cx="1196783" cy="342161"/>
          </a:xfrm>
          <a:prstGeom prst="rect">
            <a:avLst/>
          </a:prstGeom>
          <a:noFill/>
          <a:ln>
            <a:noFill/>
          </a:ln>
        </p:spPr>
      </p:pic>
      <p:sp>
        <p:nvSpPr>
          <p:cNvPr id="195" name="Google Shape;195;p25"/>
          <p:cNvSpPr txBox="1"/>
          <p:nvPr/>
        </p:nvSpPr>
        <p:spPr>
          <a:xfrm>
            <a:off x="311700" y="378766"/>
            <a:ext cx="3246663"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56B5BF"/>
                </a:solidFill>
                <a:latin typeface="Calibri"/>
                <a:ea typeface="Calibri"/>
                <a:cs typeface="Calibri"/>
                <a:sym typeface="Calibri"/>
              </a:rPr>
              <a:t>MANAGEMENT</a:t>
            </a:r>
            <a:endParaRPr sz="3600" b="1" i="0" u="none" strike="noStrike" cap="none">
              <a:solidFill>
                <a:srgbClr val="56B5BF"/>
              </a:solidFill>
              <a:latin typeface="Calibri"/>
              <a:ea typeface="Calibri"/>
              <a:cs typeface="Calibri"/>
              <a:sym typeface="Calibri"/>
            </a:endParaRPr>
          </a:p>
        </p:txBody>
      </p:sp>
      <p:pic>
        <p:nvPicPr>
          <p:cNvPr id="196" name="Google Shape;196;p25"/>
          <p:cNvPicPr preferRelativeResize="0"/>
          <p:nvPr/>
        </p:nvPicPr>
        <p:blipFill rotWithShape="1">
          <a:blip r:embed="rId5">
            <a:alphaModFix/>
          </a:blip>
          <a:srcRect/>
          <a:stretch/>
        </p:blipFill>
        <p:spPr>
          <a:xfrm>
            <a:off x="388908" y="4285300"/>
            <a:ext cx="2372480" cy="595450"/>
          </a:xfrm>
          <a:prstGeom prst="rect">
            <a:avLst/>
          </a:prstGeom>
          <a:noFill/>
          <a:ln>
            <a:noFill/>
          </a:ln>
        </p:spPr>
      </p:pic>
      <p:pic>
        <p:nvPicPr>
          <p:cNvPr id="197" name="Google Shape;197;p25"/>
          <p:cNvPicPr preferRelativeResize="0"/>
          <p:nvPr/>
        </p:nvPicPr>
        <p:blipFill>
          <a:blip r:embed="rId6">
            <a:alphaModFix/>
          </a:blip>
          <a:stretch>
            <a:fillRect/>
          </a:stretch>
        </p:blipFill>
        <p:spPr>
          <a:xfrm>
            <a:off x="3214863" y="2457925"/>
            <a:ext cx="5209355" cy="2523451"/>
          </a:xfrm>
          <a:prstGeom prst="rect">
            <a:avLst/>
          </a:prstGeom>
          <a:noFill/>
          <a:ln w="19050">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sp>
        <p:nvSpPr>
          <p:cNvPr id="202" name="Google Shape;202;p26"/>
          <p:cNvSpPr txBox="1"/>
          <p:nvPr/>
        </p:nvSpPr>
        <p:spPr>
          <a:xfrm>
            <a:off x="525475" y="1211700"/>
            <a:ext cx="20088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56B5BF"/>
                </a:solidFill>
                <a:latin typeface="Calibri"/>
                <a:ea typeface="Calibri"/>
                <a:cs typeface="Calibri"/>
                <a:sym typeface="Calibri"/>
              </a:rPr>
              <a:t>Workplace:</a:t>
            </a:r>
            <a:endParaRPr sz="2400" b="1" i="0" u="none" strike="noStrike" cap="none">
              <a:solidFill>
                <a:srgbClr val="56B5BF"/>
              </a:solidFill>
              <a:latin typeface="Calibri"/>
              <a:ea typeface="Calibri"/>
              <a:cs typeface="Calibri"/>
              <a:sym typeface="Calibri"/>
            </a:endParaRPr>
          </a:p>
        </p:txBody>
      </p:sp>
      <p:sp>
        <p:nvSpPr>
          <p:cNvPr id="203" name="Google Shape;203;p26"/>
          <p:cNvSpPr txBox="1"/>
          <p:nvPr/>
        </p:nvSpPr>
        <p:spPr>
          <a:xfrm>
            <a:off x="2911750" y="1370250"/>
            <a:ext cx="5854500" cy="1185300"/>
          </a:xfrm>
          <a:prstGeom prst="rect">
            <a:avLst/>
          </a:prstGeom>
          <a:noFill/>
          <a:ln w="9525" cap="flat" cmpd="sng">
            <a:solidFill>
              <a:srgbClr val="56B5B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tr-TR" sz="1300">
                <a:solidFill>
                  <a:schemeClr val="dk1"/>
                </a:solidFill>
              </a:rPr>
              <a:t>Our rover was constructed entirely in the college garage, with each component meticulously assembled on-site. Following construction, the rover underwent rigorous testing on the uneven terrain and inclines of our campus to ensure its stability. The science testing were conducted in the University’s chemistry laboratory.</a:t>
            </a:r>
            <a:endParaRPr sz="1300" i="0" u="none" strike="noStrike" cap="none">
              <a:solidFill>
                <a:schemeClr val="dk1"/>
              </a:solidFill>
            </a:endParaRPr>
          </a:p>
        </p:txBody>
      </p:sp>
      <p:sp>
        <p:nvSpPr>
          <p:cNvPr id="204" name="Google Shape;204;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14</a:t>
            </a:fld>
            <a:endParaRPr/>
          </a:p>
        </p:txBody>
      </p:sp>
      <p:sp>
        <p:nvSpPr>
          <p:cNvPr id="205" name="Google Shape;205;p26"/>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rgbClr val="56B5BF"/>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206" name="Google Shape;206;p26"/>
          <p:cNvPicPr preferRelativeResize="0"/>
          <p:nvPr/>
        </p:nvPicPr>
        <p:blipFill rotWithShape="1">
          <a:blip r:embed="rId4">
            <a:alphaModFix/>
          </a:blip>
          <a:srcRect/>
          <a:stretch/>
        </p:blipFill>
        <p:spPr>
          <a:xfrm>
            <a:off x="7550025" y="445025"/>
            <a:ext cx="1196783" cy="342161"/>
          </a:xfrm>
          <a:prstGeom prst="rect">
            <a:avLst/>
          </a:prstGeom>
          <a:noFill/>
          <a:ln>
            <a:noFill/>
          </a:ln>
        </p:spPr>
      </p:pic>
      <p:sp>
        <p:nvSpPr>
          <p:cNvPr id="207" name="Google Shape;207;p26"/>
          <p:cNvSpPr txBox="1"/>
          <p:nvPr/>
        </p:nvSpPr>
        <p:spPr>
          <a:xfrm>
            <a:off x="311700" y="378766"/>
            <a:ext cx="3246663"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56B5BF"/>
                </a:solidFill>
                <a:latin typeface="Calibri"/>
                <a:ea typeface="Calibri"/>
                <a:cs typeface="Calibri"/>
                <a:sym typeface="Calibri"/>
              </a:rPr>
              <a:t>MANAGEMENT</a:t>
            </a:r>
            <a:endParaRPr sz="3600" b="1" i="0" u="none" strike="noStrike" cap="none">
              <a:solidFill>
                <a:srgbClr val="56B5BF"/>
              </a:solidFill>
              <a:latin typeface="Calibri"/>
              <a:ea typeface="Calibri"/>
              <a:cs typeface="Calibri"/>
              <a:sym typeface="Calibri"/>
            </a:endParaRPr>
          </a:p>
        </p:txBody>
      </p:sp>
      <p:pic>
        <p:nvPicPr>
          <p:cNvPr id="208" name="Google Shape;208;p26"/>
          <p:cNvPicPr preferRelativeResize="0"/>
          <p:nvPr/>
        </p:nvPicPr>
        <p:blipFill rotWithShape="1">
          <a:blip r:embed="rId5">
            <a:alphaModFix/>
          </a:blip>
          <a:srcRect/>
          <a:stretch/>
        </p:blipFill>
        <p:spPr>
          <a:xfrm>
            <a:off x="388908" y="4285300"/>
            <a:ext cx="2372480" cy="595450"/>
          </a:xfrm>
          <a:prstGeom prst="rect">
            <a:avLst/>
          </a:prstGeom>
          <a:noFill/>
          <a:ln>
            <a:noFill/>
          </a:ln>
        </p:spPr>
      </p:pic>
      <p:pic>
        <p:nvPicPr>
          <p:cNvPr id="209" name="Google Shape;209;p26"/>
          <p:cNvPicPr preferRelativeResize="0"/>
          <p:nvPr/>
        </p:nvPicPr>
        <p:blipFill>
          <a:blip r:embed="rId6">
            <a:alphaModFix/>
          </a:blip>
          <a:stretch>
            <a:fillRect/>
          </a:stretch>
        </p:blipFill>
        <p:spPr>
          <a:xfrm>
            <a:off x="3302101" y="2707950"/>
            <a:ext cx="2655877" cy="1991923"/>
          </a:xfrm>
          <a:prstGeom prst="rect">
            <a:avLst/>
          </a:prstGeom>
          <a:noFill/>
          <a:ln w="19050">
            <a:solidFill>
              <a:schemeClr val="tx1"/>
            </a:solidFill>
          </a:ln>
        </p:spPr>
      </p:pic>
      <p:pic>
        <p:nvPicPr>
          <p:cNvPr id="210" name="Google Shape;210;p26"/>
          <p:cNvPicPr preferRelativeResize="0"/>
          <p:nvPr/>
        </p:nvPicPr>
        <p:blipFill>
          <a:blip r:embed="rId7">
            <a:alphaModFix/>
          </a:blip>
          <a:stretch>
            <a:fillRect/>
          </a:stretch>
        </p:blipFill>
        <p:spPr>
          <a:xfrm>
            <a:off x="6110374" y="2707950"/>
            <a:ext cx="2655877" cy="1991912"/>
          </a:xfrm>
          <a:prstGeom prst="rect">
            <a:avLst/>
          </a:prstGeom>
          <a:noFill/>
          <a:ln w="19050">
            <a:solidFill>
              <a:schemeClr val="tx1"/>
            </a:solidFill>
          </a:ln>
        </p:spPr>
      </p:pic>
      <p:sp>
        <p:nvSpPr>
          <p:cNvPr id="211" name="Google Shape;211;p26"/>
          <p:cNvSpPr txBox="1"/>
          <p:nvPr/>
        </p:nvSpPr>
        <p:spPr>
          <a:xfrm>
            <a:off x="3320150" y="4850425"/>
            <a:ext cx="2655900" cy="2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Google Shape;216;p27"/>
          <p:cNvSpPr txBox="1"/>
          <p:nvPr/>
        </p:nvSpPr>
        <p:spPr>
          <a:xfrm>
            <a:off x="525475" y="1211700"/>
            <a:ext cx="20088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56B5BF"/>
                </a:solidFill>
                <a:latin typeface="Calibri"/>
                <a:ea typeface="Calibri"/>
                <a:cs typeface="Calibri"/>
                <a:sym typeface="Calibri"/>
              </a:rPr>
              <a:t>Funding :</a:t>
            </a:r>
            <a:endParaRPr sz="2400" b="1" i="0" u="none" strike="noStrike" cap="none">
              <a:solidFill>
                <a:srgbClr val="56B5BF"/>
              </a:solidFill>
              <a:latin typeface="Calibri"/>
              <a:ea typeface="Calibri"/>
              <a:cs typeface="Calibri"/>
              <a:sym typeface="Calibri"/>
            </a:endParaRPr>
          </a:p>
        </p:txBody>
      </p:sp>
      <p:sp>
        <p:nvSpPr>
          <p:cNvPr id="217" name="Google Shape;217;p27"/>
          <p:cNvSpPr txBox="1"/>
          <p:nvPr/>
        </p:nvSpPr>
        <p:spPr>
          <a:xfrm>
            <a:off x="2911750" y="1359845"/>
            <a:ext cx="5854500" cy="2986200"/>
          </a:xfrm>
          <a:prstGeom prst="rect">
            <a:avLst/>
          </a:prstGeom>
          <a:noFill/>
          <a:ln w="9525" cap="flat" cmpd="sng">
            <a:solidFill>
              <a:srgbClr val="56B5B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tr-TR" sz="1300">
                <a:solidFill>
                  <a:schemeClr val="dk1"/>
                </a:solidFill>
              </a:rPr>
              <a:t>The estimated cost of developing the rover is approximately +2.5 lakhs Rs. Anticipated expenses for travel (10 students and the rover) range from Rs. 4 lakhs to Rs. 4.5 lakhs. Accommodation is expected to cost an additional Rs. 3 lakhs to Rs. 4 lakhs.</a:t>
            </a:r>
            <a:endParaRPr sz="130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tr-TR" sz="1300">
                <a:solidFill>
                  <a:srgbClr val="111111"/>
                </a:solidFill>
                <a:highlight>
                  <a:srgbClr val="FFFFFF"/>
                </a:highlight>
              </a:rPr>
              <a:t>The team is also actively reaching out to additional sponsors for travel, accommodation, and technical support. Currently, </a:t>
            </a:r>
            <a:r>
              <a:rPr lang="tr-TR" sz="1300">
                <a:solidFill>
                  <a:schemeClr val="dk1"/>
                </a:solidFill>
              </a:rPr>
              <a:t>the team leverages valuable technical support from Ansys and Solidworks. Other sponsors to our team includes Malkar Industries and Misumi.</a:t>
            </a:r>
            <a:endParaRPr sz="1300">
              <a:solidFill>
                <a:srgbClr val="111111"/>
              </a:solidFill>
              <a:highlight>
                <a:srgbClr val="FFFFFF"/>
              </a:highlight>
            </a:endParaRPr>
          </a:p>
          <a:p>
            <a:pPr marL="0" marR="0" lvl="0" indent="0" algn="l" rtl="0">
              <a:lnSpc>
                <a:spcPct val="100000"/>
              </a:lnSpc>
              <a:spcBef>
                <a:spcPts val="0"/>
              </a:spcBef>
              <a:spcAft>
                <a:spcPts val="0"/>
              </a:spcAft>
              <a:buClr>
                <a:srgbClr val="000000"/>
              </a:buClr>
              <a:buSzPts val="1400"/>
              <a:buFont typeface="Arial"/>
              <a:buNone/>
            </a:pPr>
            <a:endParaRPr sz="1300">
              <a:solidFill>
                <a:srgbClr val="111111"/>
              </a:solidFill>
              <a:highlight>
                <a:srgbClr val="FFFFFF"/>
              </a:highlight>
            </a:endParaRPr>
          </a:p>
          <a:p>
            <a:pPr marL="0" marR="0" lvl="0" indent="0" algn="l" rtl="0">
              <a:lnSpc>
                <a:spcPct val="100000"/>
              </a:lnSpc>
              <a:spcBef>
                <a:spcPts val="0"/>
              </a:spcBef>
              <a:spcAft>
                <a:spcPts val="0"/>
              </a:spcAft>
              <a:buClr>
                <a:srgbClr val="000000"/>
              </a:buClr>
              <a:buSzPts val="1400"/>
              <a:buFont typeface="Arial"/>
              <a:buNone/>
            </a:pPr>
            <a:r>
              <a:rPr lang="tr-TR" sz="1300">
                <a:solidFill>
                  <a:srgbClr val="111111"/>
                </a:solidFill>
                <a:highlight>
                  <a:srgbClr val="FFFFFF"/>
                </a:highlight>
              </a:rPr>
              <a:t>In the face of insufficient funding close to the competition date, we need to adopt a strategic approach to navigate this challenge. The team will prioritize essential expenses in this case and intensify the efforts to secure more sponsors and collaborators.Also, in-house resources needs to be efficiently utilized.</a:t>
            </a:r>
            <a:endParaRPr sz="1300">
              <a:solidFill>
                <a:srgbClr val="111111"/>
              </a:solidFill>
              <a:highlight>
                <a:srgbClr val="FFFFFF"/>
              </a:highlight>
            </a:endParaRPr>
          </a:p>
        </p:txBody>
      </p:sp>
      <p:sp>
        <p:nvSpPr>
          <p:cNvPr id="218" name="Google Shape;21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15</a:t>
            </a:fld>
            <a:endParaRPr/>
          </a:p>
        </p:txBody>
      </p:sp>
      <p:sp>
        <p:nvSpPr>
          <p:cNvPr id="219" name="Google Shape;219;p27"/>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rgbClr val="56B5BF"/>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220" name="Google Shape;220;p27"/>
          <p:cNvPicPr preferRelativeResize="0"/>
          <p:nvPr/>
        </p:nvPicPr>
        <p:blipFill rotWithShape="1">
          <a:blip r:embed="rId4">
            <a:alphaModFix/>
          </a:blip>
          <a:srcRect/>
          <a:stretch/>
        </p:blipFill>
        <p:spPr>
          <a:xfrm>
            <a:off x="7550025" y="445025"/>
            <a:ext cx="1196783" cy="342161"/>
          </a:xfrm>
          <a:prstGeom prst="rect">
            <a:avLst/>
          </a:prstGeom>
          <a:noFill/>
          <a:ln>
            <a:noFill/>
          </a:ln>
        </p:spPr>
      </p:pic>
      <p:sp>
        <p:nvSpPr>
          <p:cNvPr id="221" name="Google Shape;221;p27"/>
          <p:cNvSpPr txBox="1"/>
          <p:nvPr/>
        </p:nvSpPr>
        <p:spPr>
          <a:xfrm>
            <a:off x="311700" y="378766"/>
            <a:ext cx="3246663"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56B5BF"/>
                </a:solidFill>
                <a:latin typeface="Calibri"/>
                <a:ea typeface="Calibri"/>
                <a:cs typeface="Calibri"/>
                <a:sym typeface="Calibri"/>
              </a:rPr>
              <a:t>MANAGEMENT</a:t>
            </a:r>
            <a:endParaRPr sz="3600" b="1" i="0" u="none" strike="noStrike" cap="none">
              <a:solidFill>
                <a:srgbClr val="56B5BF"/>
              </a:solidFill>
              <a:latin typeface="Calibri"/>
              <a:ea typeface="Calibri"/>
              <a:cs typeface="Calibri"/>
              <a:sym typeface="Calibri"/>
            </a:endParaRPr>
          </a:p>
        </p:txBody>
      </p:sp>
      <p:pic>
        <p:nvPicPr>
          <p:cNvPr id="222" name="Google Shape;222;p27"/>
          <p:cNvPicPr preferRelativeResize="0"/>
          <p:nvPr/>
        </p:nvPicPr>
        <p:blipFill rotWithShape="1">
          <a:blip r:embed="rId5">
            <a:alphaModFix/>
          </a:blip>
          <a:srcRect/>
          <a:stretch/>
        </p:blipFill>
        <p:spPr>
          <a:xfrm>
            <a:off x="388908" y="4285300"/>
            <a:ext cx="2372480" cy="595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sp>
        <p:nvSpPr>
          <p:cNvPr id="227" name="Google Shape;227;p28"/>
          <p:cNvSpPr txBox="1"/>
          <p:nvPr/>
        </p:nvSpPr>
        <p:spPr>
          <a:xfrm>
            <a:off x="525475" y="1206077"/>
            <a:ext cx="20088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56B5BF"/>
                </a:solidFill>
                <a:latin typeface="Calibri"/>
                <a:ea typeface="Calibri"/>
                <a:cs typeface="Calibri"/>
                <a:sym typeface="Calibri"/>
              </a:rPr>
              <a:t>Logistics:</a:t>
            </a:r>
            <a:endParaRPr sz="2400" b="1" i="0" u="none" strike="noStrike" cap="none">
              <a:solidFill>
                <a:srgbClr val="56B5BF"/>
              </a:solidFill>
              <a:latin typeface="Calibri"/>
              <a:ea typeface="Calibri"/>
              <a:cs typeface="Calibri"/>
              <a:sym typeface="Calibri"/>
            </a:endParaRPr>
          </a:p>
        </p:txBody>
      </p:sp>
      <p:sp>
        <p:nvSpPr>
          <p:cNvPr id="228" name="Google Shape;228;p28"/>
          <p:cNvSpPr txBox="1"/>
          <p:nvPr/>
        </p:nvSpPr>
        <p:spPr>
          <a:xfrm>
            <a:off x="2911750" y="1359845"/>
            <a:ext cx="5854500" cy="2339700"/>
          </a:xfrm>
          <a:prstGeom prst="rect">
            <a:avLst/>
          </a:prstGeom>
          <a:noFill/>
          <a:ln w="9525" cap="flat" cmpd="sng">
            <a:solidFill>
              <a:srgbClr val="56B5B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tr-TR">
                <a:solidFill>
                  <a:srgbClr val="111111"/>
                </a:solidFill>
                <a:latin typeface="Calibri"/>
                <a:ea typeface="Calibri"/>
                <a:cs typeface="Calibri"/>
                <a:sym typeface="Calibri"/>
              </a:rPr>
              <a:t>The team has meticulously planned the logistics for transporting the rover to the competition, employing a versatile approach involving either a courier service or integration with the students' luggage on the aircraft, or conceivably, a combination of both methods. In adherence to this plan, the rover will undergo disassembly into multiple parts, ensuring its safe and efficient transit to the competition venue. Upon reaching Istanbul, our team members will carefully reassemble the rover, readying it for the challenges ahead. This comprehensive logistical strategy underscores our commitment to meticulous planning and execution, guaranteeing the rover's timely arrival and optimal performance at the competition.</a:t>
            </a:r>
            <a:endParaRPr>
              <a:solidFill>
                <a:srgbClr val="111111"/>
              </a:solidFill>
              <a:latin typeface="Calibri"/>
              <a:ea typeface="Calibri"/>
              <a:cs typeface="Calibri"/>
              <a:sym typeface="Calibri"/>
            </a:endParaRPr>
          </a:p>
        </p:txBody>
      </p:sp>
      <p:sp>
        <p:nvSpPr>
          <p:cNvPr id="229" name="Google Shape;229;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16</a:t>
            </a:fld>
            <a:endParaRPr/>
          </a:p>
        </p:txBody>
      </p:sp>
      <p:sp>
        <p:nvSpPr>
          <p:cNvPr id="230" name="Google Shape;230;p28"/>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rgbClr val="56B5BF"/>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231" name="Google Shape;231;p28"/>
          <p:cNvPicPr preferRelativeResize="0"/>
          <p:nvPr/>
        </p:nvPicPr>
        <p:blipFill rotWithShape="1">
          <a:blip r:embed="rId4">
            <a:alphaModFix/>
          </a:blip>
          <a:srcRect/>
          <a:stretch/>
        </p:blipFill>
        <p:spPr>
          <a:xfrm>
            <a:off x="7550025" y="445025"/>
            <a:ext cx="1196783" cy="342161"/>
          </a:xfrm>
          <a:prstGeom prst="rect">
            <a:avLst/>
          </a:prstGeom>
          <a:noFill/>
          <a:ln>
            <a:noFill/>
          </a:ln>
        </p:spPr>
      </p:pic>
      <p:sp>
        <p:nvSpPr>
          <p:cNvPr id="232" name="Google Shape;232;p28"/>
          <p:cNvSpPr txBox="1">
            <a:spLocks noGrp="1"/>
          </p:cNvSpPr>
          <p:nvPr>
            <p:ph type="ctrTitle"/>
          </p:nvPr>
        </p:nvSpPr>
        <p:spPr>
          <a:xfrm>
            <a:off x="311700" y="378766"/>
            <a:ext cx="3246663" cy="627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tr-TR" sz="3600" b="1">
                <a:solidFill>
                  <a:srgbClr val="56B5BF"/>
                </a:solidFill>
                <a:latin typeface="Calibri"/>
                <a:ea typeface="Calibri"/>
                <a:cs typeface="Calibri"/>
                <a:sym typeface="Calibri"/>
              </a:rPr>
              <a:t>MANAGEMENT</a:t>
            </a:r>
            <a:endParaRPr sz="3600" b="1">
              <a:solidFill>
                <a:srgbClr val="56B5BF"/>
              </a:solidFill>
              <a:latin typeface="Calibri"/>
              <a:ea typeface="Calibri"/>
              <a:cs typeface="Calibri"/>
              <a:sym typeface="Calibri"/>
            </a:endParaRPr>
          </a:p>
        </p:txBody>
      </p:sp>
      <p:pic>
        <p:nvPicPr>
          <p:cNvPr id="233" name="Google Shape;233;p28"/>
          <p:cNvPicPr preferRelativeResize="0"/>
          <p:nvPr/>
        </p:nvPicPr>
        <p:blipFill rotWithShape="1">
          <a:blip r:embed="rId5">
            <a:alphaModFix/>
          </a:blip>
          <a:srcRect/>
          <a:stretch/>
        </p:blipFill>
        <p:spPr>
          <a:xfrm>
            <a:off x="388908" y="4285300"/>
            <a:ext cx="2372480" cy="595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7"/>
        <p:cNvGrpSpPr/>
        <p:nvPr/>
      </p:nvGrpSpPr>
      <p:grpSpPr>
        <a:xfrm>
          <a:off x="0" y="0"/>
          <a:ext cx="0" cy="0"/>
          <a:chOff x="0" y="0"/>
          <a:chExt cx="0" cy="0"/>
        </a:xfrm>
      </p:grpSpPr>
      <p:sp>
        <p:nvSpPr>
          <p:cNvPr id="238" name="Google Shape;238;p29"/>
          <p:cNvSpPr txBox="1">
            <a:spLocks noGrp="1"/>
          </p:cNvSpPr>
          <p:nvPr>
            <p:ph type="ctrTitle"/>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tr-TR" sz="3600" b="1">
                <a:solidFill>
                  <a:srgbClr val="F2F2F2"/>
                </a:solidFill>
                <a:latin typeface="Calibri"/>
                <a:ea typeface="Calibri"/>
                <a:cs typeface="Calibri"/>
                <a:sym typeface="Calibri"/>
              </a:rPr>
              <a:t>ROVER DESIGN</a:t>
            </a:r>
            <a:endParaRPr sz="3600" b="1">
              <a:solidFill>
                <a:srgbClr val="F2F2F2"/>
              </a:solidFill>
              <a:latin typeface="Calibri"/>
              <a:ea typeface="Calibri"/>
              <a:cs typeface="Calibri"/>
              <a:sym typeface="Calibri"/>
            </a:endParaRPr>
          </a:p>
        </p:txBody>
      </p:sp>
      <p:sp>
        <p:nvSpPr>
          <p:cNvPr id="239" name="Google Shape;239;p29"/>
          <p:cNvSpPr txBox="1"/>
          <p:nvPr/>
        </p:nvSpPr>
        <p:spPr>
          <a:xfrm>
            <a:off x="525475" y="1211700"/>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Mobility</a:t>
            </a:r>
            <a:endParaRPr sz="2400" b="1" i="0" u="none" strike="noStrike" cap="none">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System:</a:t>
            </a:r>
            <a:endParaRPr sz="2400" b="1" i="0" u="none" strike="noStrike" cap="none">
              <a:solidFill>
                <a:srgbClr val="F2F2F2"/>
              </a:solidFill>
              <a:latin typeface="Calibri"/>
              <a:ea typeface="Calibri"/>
              <a:cs typeface="Calibri"/>
              <a:sym typeface="Calibri"/>
            </a:endParaRPr>
          </a:p>
        </p:txBody>
      </p:sp>
      <p:sp>
        <p:nvSpPr>
          <p:cNvPr id="240" name="Google Shape;240;p29"/>
          <p:cNvSpPr txBox="1"/>
          <p:nvPr/>
        </p:nvSpPr>
        <p:spPr>
          <a:xfrm>
            <a:off x="2944200" y="908725"/>
            <a:ext cx="5802600" cy="41481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833"/>
              </a:lnSpc>
              <a:spcBef>
                <a:spcPts val="0"/>
              </a:spcBef>
              <a:spcAft>
                <a:spcPts val="0"/>
              </a:spcAft>
              <a:buClr>
                <a:schemeClr val="dk1"/>
              </a:buClr>
              <a:buSzPts val="1100"/>
              <a:buFont typeface="Arial"/>
              <a:buNone/>
            </a:pPr>
            <a:r>
              <a:rPr lang="tr-TR" sz="1250">
                <a:solidFill>
                  <a:schemeClr val="lt1"/>
                </a:solidFill>
              </a:rPr>
              <a:t>The mobility system adopted for ARC comprises a robust 4-wheel differential drive configuration, propelled by planetary geared DC motors. This setup offers agile maneuverability, essential for navigating diverse terrains encountered during the competition missions.The rover entails a dual-rocker suspension specifically engineered for enhanced stability across challenging terrains. For balance amidst obstructive obstacles, a differential bar is integrated within the suspension system. Furthermore, the rover utilizes balloon-type wheels, offering exceptional traction by dynamically conforming to the ground's topography at each contact point</a:t>
            </a:r>
            <a:endParaRPr sz="1250">
              <a:solidFill>
                <a:schemeClr val="lt1"/>
              </a:solidFill>
            </a:endParaRPr>
          </a:p>
          <a:p>
            <a:pPr marL="0" lvl="0" indent="0" algn="l" rtl="0">
              <a:lnSpc>
                <a:spcPct val="115833"/>
              </a:lnSpc>
              <a:spcBef>
                <a:spcPts val="800"/>
              </a:spcBef>
              <a:spcAft>
                <a:spcPts val="0"/>
              </a:spcAft>
              <a:buClr>
                <a:schemeClr val="dk1"/>
              </a:buClr>
              <a:buSzPts val="1100"/>
              <a:buFont typeface="Arial"/>
              <a:buNone/>
            </a:pPr>
            <a:r>
              <a:rPr lang="tr-TR" sz="1250">
                <a:solidFill>
                  <a:schemeClr val="lt1"/>
                </a:solidFill>
              </a:rPr>
              <a:t>Several considerations influenced the choice of this mobility system. Firstly, the differential drive mechanism ensures excellent traction and control, vital for negotiating challenging obstacles efficiently. Additionally, the planetary geared DC motors provide a balance between power and precision, facilitating smooth movement across varied surfaces. </a:t>
            </a:r>
            <a:endParaRPr sz="1250">
              <a:solidFill>
                <a:schemeClr val="lt1"/>
              </a:solidFill>
            </a:endParaRPr>
          </a:p>
          <a:p>
            <a:pPr marL="0" lvl="0" indent="0" algn="l" rtl="0">
              <a:lnSpc>
                <a:spcPct val="115833"/>
              </a:lnSpc>
              <a:spcBef>
                <a:spcPts val="800"/>
              </a:spcBef>
              <a:spcAft>
                <a:spcPts val="800"/>
              </a:spcAft>
              <a:buClr>
                <a:schemeClr val="dk1"/>
              </a:buClr>
              <a:buSzPts val="1100"/>
              <a:buFont typeface="Arial"/>
              <a:buNone/>
            </a:pPr>
            <a:r>
              <a:rPr lang="tr-TR" sz="1250">
                <a:solidFill>
                  <a:schemeClr val="lt1"/>
                </a:solidFill>
              </a:rPr>
              <a:t>This combination prioritizes maneuverability and control on uneven surfaces due to excellent traction and simplified control algorithms. However, payload capacity and potential motor failure remain considerations.</a:t>
            </a:r>
            <a:endParaRPr sz="1250">
              <a:solidFill>
                <a:schemeClr val="lt1"/>
              </a:solidFill>
            </a:endParaRPr>
          </a:p>
        </p:txBody>
      </p:sp>
      <p:sp>
        <p:nvSpPr>
          <p:cNvPr id="241" name="Google Shape;241;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17</a:t>
            </a:fld>
            <a:endParaRPr/>
          </a:p>
        </p:txBody>
      </p:sp>
      <p:sp>
        <p:nvSpPr>
          <p:cNvPr id="242" name="Google Shape;242;p29"/>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243" name="Google Shape;243;p29"/>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244" name="Google Shape;244;p29"/>
          <p:cNvPicPr preferRelativeResize="0"/>
          <p:nvPr/>
        </p:nvPicPr>
        <p:blipFill rotWithShape="1">
          <a:blip r:embed="rId5">
            <a:alphaModFix/>
          </a:blip>
          <a:srcRect/>
          <a:stretch/>
        </p:blipFill>
        <p:spPr>
          <a:xfrm>
            <a:off x="388908" y="4285300"/>
            <a:ext cx="2372480" cy="595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8"/>
        <p:cNvGrpSpPr/>
        <p:nvPr/>
      </p:nvGrpSpPr>
      <p:grpSpPr>
        <a:xfrm>
          <a:off x="0" y="0"/>
          <a:ext cx="0" cy="0"/>
          <a:chOff x="0" y="0"/>
          <a:chExt cx="0" cy="0"/>
        </a:xfrm>
      </p:grpSpPr>
      <p:sp>
        <p:nvSpPr>
          <p:cNvPr id="249" name="Google Shape;249;p30"/>
          <p:cNvSpPr txBox="1"/>
          <p:nvPr/>
        </p:nvSpPr>
        <p:spPr>
          <a:xfrm>
            <a:off x="525475" y="1211700"/>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Mobility</a:t>
            </a:r>
            <a:endParaRPr sz="2400" b="1" i="0" u="none" strike="noStrike" cap="none">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System:</a:t>
            </a:r>
            <a:endParaRPr sz="2400" b="1" i="0" u="none" strike="noStrike" cap="none">
              <a:solidFill>
                <a:srgbClr val="F2F2F2"/>
              </a:solidFill>
              <a:latin typeface="Calibri"/>
              <a:ea typeface="Calibri"/>
              <a:cs typeface="Calibri"/>
              <a:sym typeface="Calibri"/>
            </a:endParaRPr>
          </a:p>
        </p:txBody>
      </p:sp>
      <p:sp>
        <p:nvSpPr>
          <p:cNvPr id="250" name="Google Shape;250;p30"/>
          <p:cNvSpPr txBox="1"/>
          <p:nvPr/>
        </p:nvSpPr>
        <p:spPr>
          <a:xfrm>
            <a:off x="2911750" y="1370250"/>
            <a:ext cx="5854500" cy="19857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0000"/>
              </a:lnSpc>
              <a:spcBef>
                <a:spcPts val="0"/>
              </a:spcBef>
              <a:spcAft>
                <a:spcPts val="1200"/>
              </a:spcAft>
              <a:buClr>
                <a:schemeClr val="dk1"/>
              </a:buClr>
              <a:buSzPts val="1100"/>
              <a:buFont typeface="Arial"/>
              <a:buNone/>
            </a:pPr>
            <a:r>
              <a:rPr lang="tr-TR" sz="1300">
                <a:solidFill>
                  <a:schemeClr val="lt1"/>
                </a:solidFill>
              </a:rPr>
              <a:t>Our robot's design leverages bio-inspired principles, drawing upon the remarkable versatility of animal locomotion. By incorporating a differential drive mechanism that mimics this agility and adaptability, we aim to equip the robot for the diverse scenarios encountered in the competition. This approach prioritizes maneuverability and adaptability, ensuring the robot can navigate a wide range of challenges. Moreover, this design choice fosters fluid movement and precise control, enhancing performance in dynamic environments. Ultimately, we strive to create a robot that replicates the ease and flexibility of its natural counterparts in overcoming obstacles</a:t>
            </a:r>
            <a:r>
              <a:rPr lang="tr-TR" sz="1300">
                <a:solidFill>
                  <a:schemeClr val="lt1"/>
                </a:solidFill>
                <a:latin typeface="Calibri"/>
                <a:ea typeface="Calibri"/>
                <a:cs typeface="Calibri"/>
                <a:sym typeface="Calibri"/>
              </a:rPr>
              <a:t>.</a:t>
            </a:r>
            <a:endParaRPr sz="1500">
              <a:solidFill>
                <a:srgbClr val="F2F2F2"/>
              </a:solidFill>
              <a:latin typeface="Calibri"/>
              <a:ea typeface="Calibri"/>
              <a:cs typeface="Calibri"/>
              <a:sym typeface="Calibri"/>
            </a:endParaRPr>
          </a:p>
        </p:txBody>
      </p:sp>
      <p:sp>
        <p:nvSpPr>
          <p:cNvPr id="251" name="Google Shape;251;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18</a:t>
            </a:fld>
            <a:endParaRPr/>
          </a:p>
        </p:txBody>
      </p:sp>
      <p:sp>
        <p:nvSpPr>
          <p:cNvPr id="252" name="Google Shape;252;p30"/>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sp>
        <p:nvSpPr>
          <p:cNvPr id="253" name="Google Shape;253;p30"/>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254" name="Google Shape;254;p30"/>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255" name="Google Shape;255;p30"/>
          <p:cNvPicPr preferRelativeResize="0"/>
          <p:nvPr/>
        </p:nvPicPr>
        <p:blipFill rotWithShape="1">
          <a:blip r:embed="rId5">
            <a:alphaModFix/>
          </a:blip>
          <a:srcRect/>
          <a:stretch/>
        </p:blipFill>
        <p:spPr>
          <a:xfrm>
            <a:off x="388908" y="4285300"/>
            <a:ext cx="2372480" cy="595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9"/>
        <p:cNvGrpSpPr/>
        <p:nvPr/>
      </p:nvGrpSpPr>
      <p:grpSpPr>
        <a:xfrm>
          <a:off x="0" y="0"/>
          <a:ext cx="0" cy="0"/>
          <a:chOff x="0" y="0"/>
          <a:chExt cx="0" cy="0"/>
        </a:xfrm>
      </p:grpSpPr>
      <p:sp>
        <p:nvSpPr>
          <p:cNvPr id="260" name="Google Shape;260;p31"/>
          <p:cNvSpPr txBox="1"/>
          <p:nvPr/>
        </p:nvSpPr>
        <p:spPr>
          <a:xfrm>
            <a:off x="525475" y="1211700"/>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Mobility</a:t>
            </a:r>
            <a:endParaRPr sz="2400" b="1" i="0" u="none" strike="noStrike" cap="none">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System:</a:t>
            </a:r>
            <a:endParaRPr sz="2400" b="1" i="0" u="none" strike="noStrike" cap="none">
              <a:solidFill>
                <a:srgbClr val="F2F2F2"/>
              </a:solidFill>
              <a:latin typeface="Calibri"/>
              <a:ea typeface="Calibri"/>
              <a:cs typeface="Calibri"/>
              <a:sym typeface="Calibri"/>
            </a:endParaRPr>
          </a:p>
        </p:txBody>
      </p:sp>
      <p:sp>
        <p:nvSpPr>
          <p:cNvPr id="261" name="Google Shape;261;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19</a:t>
            </a:fld>
            <a:endParaRPr/>
          </a:p>
        </p:txBody>
      </p:sp>
      <p:sp>
        <p:nvSpPr>
          <p:cNvPr id="262" name="Google Shape;262;p31"/>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sp>
        <p:nvSpPr>
          <p:cNvPr id="263" name="Google Shape;263;p31"/>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264" name="Google Shape;264;p31"/>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265" name="Google Shape;265;p31"/>
          <p:cNvPicPr preferRelativeResize="0"/>
          <p:nvPr/>
        </p:nvPicPr>
        <p:blipFill rotWithShape="1">
          <a:blip r:embed="rId5">
            <a:alphaModFix/>
          </a:blip>
          <a:srcRect/>
          <a:stretch/>
        </p:blipFill>
        <p:spPr>
          <a:xfrm>
            <a:off x="388908" y="4285300"/>
            <a:ext cx="2372480" cy="595450"/>
          </a:xfrm>
          <a:prstGeom prst="rect">
            <a:avLst/>
          </a:prstGeom>
          <a:noFill/>
          <a:ln>
            <a:noFill/>
          </a:ln>
        </p:spPr>
      </p:pic>
      <p:pic>
        <p:nvPicPr>
          <p:cNvPr id="266" name="Google Shape;266;p31"/>
          <p:cNvPicPr preferRelativeResize="0"/>
          <p:nvPr/>
        </p:nvPicPr>
        <p:blipFill>
          <a:blip r:embed="rId6">
            <a:alphaModFix/>
          </a:blip>
          <a:stretch>
            <a:fillRect/>
          </a:stretch>
        </p:blipFill>
        <p:spPr>
          <a:xfrm>
            <a:off x="2814275" y="1548689"/>
            <a:ext cx="2744300" cy="2353025"/>
          </a:xfrm>
          <a:prstGeom prst="rect">
            <a:avLst/>
          </a:prstGeom>
          <a:noFill/>
          <a:ln w="19050">
            <a:solidFill>
              <a:schemeClr val="bg1"/>
            </a:solidFill>
          </a:ln>
        </p:spPr>
      </p:pic>
      <p:pic>
        <p:nvPicPr>
          <p:cNvPr id="267" name="Google Shape;267;p31"/>
          <p:cNvPicPr preferRelativeResize="0"/>
          <p:nvPr/>
        </p:nvPicPr>
        <p:blipFill>
          <a:blip r:embed="rId7">
            <a:alphaModFix/>
          </a:blip>
          <a:stretch>
            <a:fillRect/>
          </a:stretch>
        </p:blipFill>
        <p:spPr>
          <a:xfrm>
            <a:off x="5838575" y="1548690"/>
            <a:ext cx="2908225" cy="2353025"/>
          </a:xfrm>
          <a:prstGeom prst="rect">
            <a:avLst/>
          </a:prstGeom>
          <a:noFill/>
          <a:ln w="19050">
            <a:solidFill>
              <a:schemeClr val="bg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800"/>
              <a:buNone/>
            </a:pPr>
            <a:r>
              <a:rPr lang="tr-TR" sz="3600" b="1">
                <a:solidFill>
                  <a:srgbClr val="56B5BF"/>
                </a:solidFill>
                <a:latin typeface="Calibri"/>
                <a:ea typeface="Calibri"/>
                <a:cs typeface="Calibri"/>
                <a:sym typeface="Calibri"/>
              </a:rPr>
              <a:t>TEAM INFO</a:t>
            </a:r>
            <a:endParaRPr sz="3600" b="1">
              <a:solidFill>
                <a:srgbClr val="56B5BF"/>
              </a:solidFill>
              <a:latin typeface="Calibri"/>
              <a:ea typeface="Calibri"/>
              <a:cs typeface="Calibri"/>
              <a:sym typeface="Calibri"/>
            </a:endParaRPr>
          </a:p>
        </p:txBody>
      </p:sp>
      <p:sp>
        <p:nvSpPr>
          <p:cNvPr id="66" name="Google Shape;66;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a:t>
            </a:fld>
            <a:endParaRPr/>
          </a:p>
        </p:txBody>
      </p:sp>
      <p:sp>
        <p:nvSpPr>
          <p:cNvPr id="67" name="Google Shape;67;p14"/>
          <p:cNvSpPr txBox="1"/>
          <p:nvPr/>
        </p:nvSpPr>
        <p:spPr>
          <a:xfrm>
            <a:off x="525475" y="1749525"/>
            <a:ext cx="2008800" cy="494700"/>
          </a:xfrm>
          <a:prstGeom prst="rect">
            <a:avLst/>
          </a:prstGeom>
          <a:noFill/>
          <a:ln>
            <a:noFill/>
          </a:ln>
        </p:spPr>
        <p:txBody>
          <a:bodyPr spcFirstLastPara="1" wrap="square" lIns="91425" tIns="91425" rIns="91425" bIns="91425" anchor="t" anchorCtr="0">
            <a:normAutofit fontScale="92500" lnSpcReduction="10000"/>
          </a:bodyPr>
          <a:lstStyle/>
          <a:p>
            <a:pPr marL="0" marR="0" lvl="0" indent="0" algn="l" rtl="0">
              <a:lnSpc>
                <a:spcPct val="100000"/>
              </a:lnSpc>
              <a:spcBef>
                <a:spcPts val="0"/>
              </a:spcBef>
              <a:spcAft>
                <a:spcPts val="0"/>
              </a:spcAft>
              <a:buClr>
                <a:srgbClr val="000000"/>
              </a:buClr>
              <a:buSzPct val="100000"/>
              <a:buFont typeface="Arial"/>
              <a:buNone/>
            </a:pPr>
            <a:r>
              <a:rPr lang="tr-TR" sz="2400" b="1" i="0" u="none" strike="noStrike" cap="none">
                <a:solidFill>
                  <a:srgbClr val="F2F2F2"/>
                </a:solidFill>
                <a:latin typeface="Calibri"/>
                <a:ea typeface="Calibri"/>
                <a:cs typeface="Calibri"/>
                <a:sym typeface="Calibri"/>
              </a:rPr>
              <a:t>Team Name:</a:t>
            </a:r>
            <a:endParaRPr sz="2400" b="1" i="0" u="none" strike="noStrike" cap="none">
              <a:solidFill>
                <a:srgbClr val="F2F2F2"/>
              </a:solidFill>
              <a:latin typeface="Calibri"/>
              <a:ea typeface="Calibri"/>
              <a:cs typeface="Calibri"/>
              <a:sym typeface="Calibri"/>
            </a:endParaRPr>
          </a:p>
        </p:txBody>
      </p:sp>
      <p:sp>
        <p:nvSpPr>
          <p:cNvPr id="68" name="Google Shape;68;p14"/>
          <p:cNvSpPr txBox="1"/>
          <p:nvPr/>
        </p:nvSpPr>
        <p:spPr>
          <a:xfrm>
            <a:off x="525475" y="2839025"/>
            <a:ext cx="2008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Contact:</a:t>
            </a:r>
            <a:endParaRPr sz="2400" b="1" i="0" u="none" strike="noStrike" cap="none">
              <a:solidFill>
                <a:srgbClr val="F2F2F2"/>
              </a:solidFill>
              <a:latin typeface="Calibri"/>
              <a:ea typeface="Calibri"/>
              <a:cs typeface="Calibri"/>
              <a:sym typeface="Calibri"/>
            </a:endParaRPr>
          </a:p>
        </p:txBody>
      </p:sp>
      <p:sp>
        <p:nvSpPr>
          <p:cNvPr id="69" name="Google Shape;69;p14"/>
          <p:cNvSpPr txBox="1"/>
          <p:nvPr/>
        </p:nvSpPr>
        <p:spPr>
          <a:xfrm>
            <a:off x="2911750" y="1844025"/>
            <a:ext cx="5854500" cy="400200"/>
          </a:xfrm>
          <a:prstGeom prst="rect">
            <a:avLst/>
          </a:prstGeom>
          <a:noFill/>
          <a:ln w="9525" cap="flat" cmpd="sng">
            <a:solidFill>
              <a:srgbClr val="56B5B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tr-TR">
                <a:solidFill>
                  <a:srgbClr val="F2F2F2"/>
                </a:solidFill>
                <a:latin typeface="Calibri"/>
                <a:ea typeface="Calibri"/>
                <a:cs typeface="Calibri"/>
                <a:sym typeface="Calibri"/>
              </a:rPr>
              <a:t>Technocrats Robotics</a:t>
            </a:r>
            <a:endParaRPr sz="1400" b="0" i="0" u="none" strike="noStrike" cap="none">
              <a:solidFill>
                <a:srgbClr val="F2F2F2"/>
              </a:solidFill>
              <a:latin typeface="Calibri"/>
              <a:ea typeface="Calibri"/>
              <a:cs typeface="Calibri"/>
              <a:sym typeface="Calibri"/>
            </a:endParaRPr>
          </a:p>
        </p:txBody>
      </p:sp>
      <p:sp>
        <p:nvSpPr>
          <p:cNvPr id="70" name="Google Shape;70;p14"/>
          <p:cNvSpPr txBox="1"/>
          <p:nvPr/>
        </p:nvSpPr>
        <p:spPr>
          <a:xfrm>
            <a:off x="2911750" y="2992925"/>
            <a:ext cx="5854500" cy="1046700"/>
          </a:xfrm>
          <a:prstGeom prst="rect">
            <a:avLst/>
          </a:prstGeom>
          <a:noFill/>
          <a:ln w="9525" cap="flat" cmpd="sng">
            <a:solidFill>
              <a:srgbClr val="56B5B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tr-TR">
                <a:solidFill>
                  <a:srgbClr val="F2F2F2"/>
                </a:solidFill>
                <a:latin typeface="Calibri"/>
                <a:ea typeface="Calibri"/>
                <a:cs typeface="Calibri"/>
                <a:sym typeface="Calibri"/>
              </a:rPr>
              <a:t>Social Media links:</a:t>
            </a:r>
            <a:endParaRPr>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tr-TR">
                <a:solidFill>
                  <a:srgbClr val="F2F2F2"/>
                </a:solidFill>
                <a:latin typeface="Calibri"/>
                <a:ea typeface="Calibri"/>
                <a:cs typeface="Calibri"/>
                <a:sym typeface="Calibri"/>
              </a:rPr>
              <a:t>Mail ID: technocratsrobotics@vit.ac.in</a:t>
            </a:r>
            <a:endParaRPr>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tr-TR">
                <a:solidFill>
                  <a:srgbClr val="F2F2F2"/>
                </a:solidFill>
                <a:latin typeface="Calibri"/>
                <a:ea typeface="Calibri"/>
                <a:cs typeface="Calibri"/>
                <a:sym typeface="Calibri"/>
              </a:rPr>
              <a:t>LinkedIn: </a:t>
            </a:r>
            <a:r>
              <a:rPr lang="tr-TR" sz="1100" u="sng">
                <a:solidFill>
                  <a:schemeClr val="hlink"/>
                </a:solidFill>
                <a:hlinkClick r:id="rId4"/>
              </a:rPr>
              <a:t>(27) Technocrats Robotics: My Company | LinkedIn</a:t>
            </a:r>
            <a:endParaRPr>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tr-TR">
                <a:solidFill>
                  <a:srgbClr val="F2F2F2"/>
                </a:solidFill>
                <a:latin typeface="Calibri"/>
                <a:ea typeface="Calibri"/>
                <a:cs typeface="Calibri"/>
                <a:sym typeface="Calibri"/>
              </a:rPr>
              <a:t>Instagram: </a:t>
            </a:r>
            <a:r>
              <a:rPr lang="tr-TR" sz="1100" u="sng">
                <a:solidFill>
                  <a:schemeClr val="hlink"/>
                </a:solidFill>
                <a:hlinkClick r:id="rId5"/>
              </a:rPr>
              <a:t>Technocrats Robotics (@technocratsrobotics) • Instagram photos and videos</a:t>
            </a:r>
            <a:endParaRPr>
              <a:solidFill>
                <a:srgbClr val="F2F2F2"/>
              </a:solidFill>
              <a:latin typeface="Calibri"/>
              <a:ea typeface="Calibri"/>
              <a:cs typeface="Calibri"/>
              <a:sym typeface="Calibri"/>
            </a:endParaRPr>
          </a:p>
        </p:txBody>
      </p:sp>
      <p:sp>
        <p:nvSpPr>
          <p:cNvPr id="71" name="Google Shape;71;p14"/>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72" name="Google Shape;72;p14"/>
          <p:cNvPicPr preferRelativeResize="0"/>
          <p:nvPr/>
        </p:nvPicPr>
        <p:blipFill rotWithShape="1">
          <a:blip r:embed="rId6">
            <a:alphaModFix/>
          </a:blip>
          <a:srcRect/>
          <a:stretch/>
        </p:blipFill>
        <p:spPr>
          <a:xfrm>
            <a:off x="7550025" y="445025"/>
            <a:ext cx="1196783" cy="342161"/>
          </a:xfrm>
          <a:prstGeom prst="rect">
            <a:avLst/>
          </a:prstGeom>
          <a:noFill/>
          <a:ln>
            <a:noFill/>
          </a:ln>
        </p:spPr>
      </p:pic>
      <p:pic>
        <p:nvPicPr>
          <p:cNvPr id="73" name="Google Shape;73;p14"/>
          <p:cNvPicPr preferRelativeResize="0"/>
          <p:nvPr/>
        </p:nvPicPr>
        <p:blipFill rotWithShape="1">
          <a:blip r:embed="rId7">
            <a:alphaModFix/>
          </a:blip>
          <a:srcRect/>
          <a:stretch/>
        </p:blipFill>
        <p:spPr>
          <a:xfrm>
            <a:off x="388908" y="4285300"/>
            <a:ext cx="2372480" cy="595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1"/>
        <p:cNvGrpSpPr/>
        <p:nvPr/>
      </p:nvGrpSpPr>
      <p:grpSpPr>
        <a:xfrm>
          <a:off x="0" y="0"/>
          <a:ext cx="0" cy="0"/>
          <a:chOff x="0" y="0"/>
          <a:chExt cx="0" cy="0"/>
        </a:xfrm>
      </p:grpSpPr>
      <p:sp>
        <p:nvSpPr>
          <p:cNvPr id="272" name="Google Shape;272;p32"/>
          <p:cNvSpPr txBox="1"/>
          <p:nvPr/>
        </p:nvSpPr>
        <p:spPr>
          <a:xfrm>
            <a:off x="525475" y="1211700"/>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Mobility</a:t>
            </a:r>
            <a:endParaRPr sz="2400" b="1" i="0" u="none" strike="noStrike" cap="none">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System:</a:t>
            </a:r>
            <a:endParaRPr sz="2400" b="1" i="0" u="none" strike="noStrike" cap="none">
              <a:solidFill>
                <a:srgbClr val="F2F2F2"/>
              </a:solidFill>
              <a:latin typeface="Calibri"/>
              <a:ea typeface="Calibri"/>
              <a:cs typeface="Calibri"/>
              <a:sym typeface="Calibri"/>
            </a:endParaRPr>
          </a:p>
        </p:txBody>
      </p:sp>
      <p:sp>
        <p:nvSpPr>
          <p:cNvPr id="273" name="Google Shape;273;p32"/>
          <p:cNvSpPr txBox="1"/>
          <p:nvPr/>
        </p:nvSpPr>
        <p:spPr>
          <a:xfrm>
            <a:off x="2911750" y="1370250"/>
            <a:ext cx="5854500" cy="15855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0000"/>
              </a:lnSpc>
              <a:spcBef>
                <a:spcPts val="0"/>
              </a:spcBef>
              <a:spcAft>
                <a:spcPts val="1200"/>
              </a:spcAft>
              <a:buClr>
                <a:schemeClr val="dk1"/>
              </a:buClr>
              <a:buSzPts val="1100"/>
              <a:buFont typeface="Arial"/>
              <a:buNone/>
            </a:pPr>
            <a:r>
              <a:rPr lang="tr-TR" sz="1300">
                <a:solidFill>
                  <a:schemeClr val="lt1"/>
                </a:solidFill>
              </a:rPr>
              <a:t>The meticulously engineered differential drive mechanism empowers the robot with exceptional maneuverability for navigating diverse ARC competition terrains. Its independent wheel control allows for pivoting, tight turns, and smooth traversal of complex landscapes. The planetary gear reduction system further enhances the performance of the motors, providing ample torque for traversing rugged terrains while maintaining a compact form factor ideal for integration within the robot's chassis.</a:t>
            </a:r>
            <a:endParaRPr sz="1300">
              <a:solidFill>
                <a:srgbClr val="F2F2F2"/>
              </a:solidFill>
            </a:endParaRPr>
          </a:p>
        </p:txBody>
      </p:sp>
      <p:sp>
        <p:nvSpPr>
          <p:cNvPr id="274" name="Google Shape;274;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20</a:t>
            </a:fld>
            <a:endParaRPr/>
          </a:p>
        </p:txBody>
      </p:sp>
      <p:sp>
        <p:nvSpPr>
          <p:cNvPr id="275" name="Google Shape;275;p32"/>
          <p:cNvSpPr txBox="1">
            <a:spLocks noGrp="1"/>
          </p:cNvSpPr>
          <p:nvPr>
            <p:ph type="ctrTitle"/>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tr-TR" sz="3600" b="1">
                <a:solidFill>
                  <a:srgbClr val="F2F2F2"/>
                </a:solidFill>
                <a:latin typeface="Calibri"/>
                <a:ea typeface="Calibri"/>
                <a:cs typeface="Calibri"/>
                <a:sym typeface="Calibri"/>
              </a:rPr>
              <a:t>ROVER DESIGN</a:t>
            </a:r>
            <a:endParaRPr sz="3600" b="1">
              <a:solidFill>
                <a:srgbClr val="F2F2F2"/>
              </a:solidFill>
              <a:latin typeface="Calibri"/>
              <a:ea typeface="Calibri"/>
              <a:cs typeface="Calibri"/>
              <a:sym typeface="Calibri"/>
            </a:endParaRPr>
          </a:p>
        </p:txBody>
      </p:sp>
      <p:sp>
        <p:nvSpPr>
          <p:cNvPr id="276" name="Google Shape;276;p32"/>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277" name="Google Shape;277;p32"/>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278" name="Google Shape;278;p32"/>
          <p:cNvPicPr preferRelativeResize="0"/>
          <p:nvPr/>
        </p:nvPicPr>
        <p:blipFill rotWithShape="1">
          <a:blip r:embed="rId5">
            <a:alphaModFix/>
          </a:blip>
          <a:srcRect/>
          <a:stretch/>
        </p:blipFill>
        <p:spPr>
          <a:xfrm>
            <a:off x="388908" y="4285300"/>
            <a:ext cx="2372480" cy="595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2"/>
        <p:cNvGrpSpPr/>
        <p:nvPr/>
      </p:nvGrpSpPr>
      <p:grpSpPr>
        <a:xfrm>
          <a:off x="0" y="0"/>
          <a:ext cx="0" cy="0"/>
          <a:chOff x="0" y="0"/>
          <a:chExt cx="0" cy="0"/>
        </a:xfrm>
      </p:grpSpPr>
      <p:sp>
        <p:nvSpPr>
          <p:cNvPr id="283" name="Google Shape;283;p33"/>
          <p:cNvSpPr txBox="1"/>
          <p:nvPr/>
        </p:nvSpPr>
        <p:spPr>
          <a:xfrm>
            <a:off x="525475" y="1211700"/>
            <a:ext cx="2008800"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Electronics and power system:</a:t>
            </a:r>
            <a:endParaRPr sz="2400" b="1" i="0" u="none" strike="noStrike" cap="none">
              <a:solidFill>
                <a:srgbClr val="F2F2F2"/>
              </a:solidFill>
              <a:latin typeface="Calibri"/>
              <a:ea typeface="Calibri"/>
              <a:cs typeface="Calibri"/>
              <a:sym typeface="Calibri"/>
            </a:endParaRPr>
          </a:p>
        </p:txBody>
      </p:sp>
      <p:sp>
        <p:nvSpPr>
          <p:cNvPr id="284" name="Google Shape;284;p33"/>
          <p:cNvSpPr txBox="1"/>
          <p:nvPr/>
        </p:nvSpPr>
        <p:spPr>
          <a:xfrm>
            <a:off x="2975125" y="1053275"/>
            <a:ext cx="5854500" cy="27861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tr-TR" sz="1300">
                <a:solidFill>
                  <a:srgbClr val="F2F2F2"/>
                </a:solidFill>
              </a:rPr>
              <a:t>Using the voltage divider board the 22.2V from battery is converted to 24V, 12V,5V restricting to 5A draw current for the 12 and 5V which in turn using the power distribution board are provided to various components for their operations. </a:t>
            </a:r>
            <a:endParaRPr sz="1300">
              <a:solidFill>
                <a:srgbClr val="F2F2F2"/>
              </a:solidFill>
            </a:endParaRPr>
          </a:p>
          <a:p>
            <a:pPr marL="0" marR="0" lvl="0" indent="0" algn="l" rtl="0">
              <a:lnSpc>
                <a:spcPct val="100000"/>
              </a:lnSpc>
              <a:spcBef>
                <a:spcPts val="0"/>
              </a:spcBef>
              <a:spcAft>
                <a:spcPts val="0"/>
              </a:spcAft>
              <a:buClr>
                <a:srgbClr val="000000"/>
              </a:buClr>
              <a:buSzPts val="1400"/>
              <a:buFont typeface="Arial"/>
              <a:buNone/>
            </a:pPr>
            <a:r>
              <a:rPr lang="tr-TR" sz="1300">
                <a:solidFill>
                  <a:srgbClr val="F2F2F2"/>
                </a:solidFill>
              </a:rPr>
              <a:t>Base Motors ,comms , mini pc requiring 24V, 2 fans(for ventilation )and arm motors ,encoders , led ,science module requiring 12V and the remaining 5V for the microcontrollers.</a:t>
            </a:r>
            <a:endParaRPr sz="1300">
              <a:solidFill>
                <a:srgbClr val="F2F2F2"/>
              </a:solidFill>
            </a:endParaRPr>
          </a:p>
          <a:p>
            <a:pPr marL="0" lvl="0" indent="0" algn="l" rtl="0">
              <a:spcBef>
                <a:spcPts val="0"/>
              </a:spcBef>
              <a:spcAft>
                <a:spcPts val="0"/>
              </a:spcAft>
              <a:buClr>
                <a:schemeClr val="dk1"/>
              </a:buClr>
              <a:buSzPts val="1100"/>
              <a:buFont typeface="Arial"/>
              <a:buNone/>
            </a:pPr>
            <a:r>
              <a:rPr lang="tr-TR" sz="1300">
                <a:solidFill>
                  <a:srgbClr val="F2F2F2"/>
                </a:solidFill>
              </a:rPr>
              <a:t>The ability to seamlessly switch to a fresh battery when one depletes ensures that the rover can continue operating without interruption. By using two batteries in parallel, the overall capacity of the system is doubled. This can provide longer runtime for the rover. </a:t>
            </a:r>
            <a:endParaRPr sz="1300">
              <a:solidFill>
                <a:srgbClr val="F2F2F2"/>
              </a:solidFill>
            </a:endParaRPr>
          </a:p>
          <a:p>
            <a:pPr marL="0" lvl="0" indent="0" algn="l" rtl="0">
              <a:spcBef>
                <a:spcPts val="0"/>
              </a:spcBef>
              <a:spcAft>
                <a:spcPts val="0"/>
              </a:spcAft>
              <a:buClr>
                <a:schemeClr val="dk1"/>
              </a:buClr>
              <a:buSzPts val="1100"/>
              <a:buFont typeface="Arial"/>
              <a:buNone/>
            </a:pPr>
            <a:r>
              <a:rPr lang="tr-TR" sz="1300">
                <a:solidFill>
                  <a:srgbClr val="F2F2F2"/>
                </a:solidFill>
              </a:rPr>
              <a:t>Although the system is very efficient, its complexity can cause some troubleshooting issues for someone who is not adapted to this system.</a:t>
            </a:r>
            <a:endParaRPr sz="1300">
              <a:solidFill>
                <a:srgbClr val="F2F2F2"/>
              </a:solidFill>
            </a:endParaRPr>
          </a:p>
        </p:txBody>
      </p:sp>
      <p:sp>
        <p:nvSpPr>
          <p:cNvPr id="285" name="Google Shape;285;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21</a:t>
            </a:fld>
            <a:endParaRPr/>
          </a:p>
        </p:txBody>
      </p:sp>
      <p:sp>
        <p:nvSpPr>
          <p:cNvPr id="286" name="Google Shape;286;p33"/>
          <p:cNvSpPr txBox="1">
            <a:spLocks noGrp="1"/>
          </p:cNvSpPr>
          <p:nvPr>
            <p:ph type="ctrTitle"/>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tr-TR" sz="3600" b="1">
                <a:solidFill>
                  <a:srgbClr val="F2F2F2"/>
                </a:solidFill>
                <a:latin typeface="Calibri"/>
                <a:ea typeface="Calibri"/>
                <a:cs typeface="Calibri"/>
                <a:sym typeface="Calibri"/>
              </a:rPr>
              <a:t>ROVER DESIGN</a:t>
            </a:r>
            <a:endParaRPr sz="3600" b="1">
              <a:solidFill>
                <a:srgbClr val="F2F2F2"/>
              </a:solidFill>
              <a:latin typeface="Calibri"/>
              <a:ea typeface="Calibri"/>
              <a:cs typeface="Calibri"/>
              <a:sym typeface="Calibri"/>
            </a:endParaRPr>
          </a:p>
        </p:txBody>
      </p:sp>
      <p:sp>
        <p:nvSpPr>
          <p:cNvPr id="287" name="Google Shape;287;p33"/>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288" name="Google Shape;288;p33"/>
          <p:cNvPicPr preferRelativeResize="0"/>
          <p:nvPr/>
        </p:nvPicPr>
        <p:blipFill rotWithShape="1">
          <a:blip r:embed="rId4">
            <a:alphaModFix/>
          </a:blip>
          <a:srcRect/>
          <a:stretch/>
        </p:blipFill>
        <p:spPr>
          <a:xfrm>
            <a:off x="7550025" y="445025"/>
            <a:ext cx="1196781" cy="342161"/>
          </a:xfrm>
          <a:prstGeom prst="rect">
            <a:avLst/>
          </a:prstGeom>
          <a:noFill/>
          <a:ln>
            <a:noFill/>
          </a:ln>
        </p:spPr>
      </p:pic>
      <p:pic>
        <p:nvPicPr>
          <p:cNvPr id="289" name="Google Shape;289;p33"/>
          <p:cNvPicPr preferRelativeResize="0"/>
          <p:nvPr/>
        </p:nvPicPr>
        <p:blipFill rotWithShape="1">
          <a:blip r:embed="rId5">
            <a:alphaModFix/>
          </a:blip>
          <a:srcRect/>
          <a:stretch/>
        </p:blipFill>
        <p:spPr>
          <a:xfrm>
            <a:off x="388908" y="4285300"/>
            <a:ext cx="2372480" cy="595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p34"/>
          <p:cNvSpPr txBox="1"/>
          <p:nvPr/>
        </p:nvSpPr>
        <p:spPr>
          <a:xfrm>
            <a:off x="525475" y="1211700"/>
            <a:ext cx="2008800"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Electronics and power system:</a:t>
            </a:r>
            <a:endParaRPr sz="2400" b="1" i="0" u="none" strike="noStrike" cap="none">
              <a:solidFill>
                <a:srgbClr val="F2F2F2"/>
              </a:solidFill>
              <a:latin typeface="Calibri"/>
              <a:ea typeface="Calibri"/>
              <a:cs typeface="Calibri"/>
              <a:sym typeface="Calibri"/>
            </a:endParaRPr>
          </a:p>
        </p:txBody>
      </p:sp>
      <p:sp>
        <p:nvSpPr>
          <p:cNvPr id="295" name="Google Shape;295;p34"/>
          <p:cNvSpPr txBox="1"/>
          <p:nvPr/>
        </p:nvSpPr>
        <p:spPr>
          <a:xfrm>
            <a:off x="2892300" y="1317863"/>
            <a:ext cx="5854500" cy="25860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tr-TR" sz="1300">
                <a:solidFill>
                  <a:srgbClr val="F2F2F2"/>
                </a:solidFill>
              </a:rPr>
              <a:t>The electrical system bridges the software interface with the mechanical system. The three-buck converters are used to step down the voltage for different subsystems as an effective way to manage power distribution. Further, the Power Distribution Unit (PDU) plays a vital role in supplying the appropriate voltages to various components such as DC motors and their drivers, microcontrollers, and the onboard processing unit. The implementation of Power Over Ethernet (POE) for the antenna is a smart integration, reducing wiring complexity and improving reliability.</a:t>
            </a:r>
            <a:endParaRPr sz="1300">
              <a:solidFill>
                <a:srgbClr val="F2F2F2"/>
              </a:solidFill>
            </a:endParaRPr>
          </a:p>
          <a:p>
            <a:pPr marL="0" marR="0" lvl="0" indent="0" algn="l" rtl="0">
              <a:lnSpc>
                <a:spcPct val="100000"/>
              </a:lnSpc>
              <a:spcBef>
                <a:spcPts val="0"/>
              </a:spcBef>
              <a:spcAft>
                <a:spcPts val="0"/>
              </a:spcAft>
              <a:buClr>
                <a:srgbClr val="000000"/>
              </a:buClr>
              <a:buSzPts val="1400"/>
              <a:buFont typeface="Arial"/>
              <a:buNone/>
            </a:pPr>
            <a:r>
              <a:rPr lang="tr-TR" sz="1300">
                <a:solidFill>
                  <a:srgbClr val="F2F2F2"/>
                </a:solidFill>
              </a:rPr>
              <a:t>The dual battery configuration ensures uninterrupted operation by allowing for a seamless switch to a fresh battery when one depletes. Each board is linked to a specific module, enabling independent operation. This flexibility allows for interchangeable arm and science modules.</a:t>
            </a:r>
            <a:endParaRPr sz="1300">
              <a:solidFill>
                <a:srgbClr val="F2F2F2"/>
              </a:solidFill>
            </a:endParaRPr>
          </a:p>
        </p:txBody>
      </p:sp>
      <p:sp>
        <p:nvSpPr>
          <p:cNvPr id="296" name="Google Shape;296;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22</a:t>
            </a:fld>
            <a:endParaRPr/>
          </a:p>
        </p:txBody>
      </p:sp>
      <p:sp>
        <p:nvSpPr>
          <p:cNvPr id="297" name="Google Shape;297;p34"/>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pic>
        <p:nvPicPr>
          <p:cNvPr id="298" name="Google Shape;298;p34"/>
          <p:cNvPicPr preferRelativeResize="0"/>
          <p:nvPr/>
        </p:nvPicPr>
        <p:blipFill rotWithShape="1">
          <a:blip r:embed="rId4">
            <a:alphaModFix/>
          </a:blip>
          <a:srcRect/>
          <a:stretch/>
        </p:blipFill>
        <p:spPr>
          <a:xfrm>
            <a:off x="7550025" y="445025"/>
            <a:ext cx="1196781" cy="342161"/>
          </a:xfrm>
          <a:prstGeom prst="rect">
            <a:avLst/>
          </a:prstGeom>
          <a:noFill/>
          <a:ln>
            <a:noFill/>
          </a:ln>
        </p:spPr>
      </p:pic>
      <p:sp>
        <p:nvSpPr>
          <p:cNvPr id="299" name="Google Shape;299;p34"/>
          <p:cNvSpPr txBox="1"/>
          <p:nvPr/>
        </p:nvSpPr>
        <p:spPr>
          <a:xfrm>
            <a:off x="456759" y="4306019"/>
            <a:ext cx="1623600" cy="5541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300" name="Google Shape;300;p34"/>
          <p:cNvPicPr preferRelativeResize="0"/>
          <p:nvPr/>
        </p:nvPicPr>
        <p:blipFill rotWithShape="1">
          <a:blip r:embed="rId5">
            <a:alphaModFix/>
          </a:blip>
          <a:srcRect/>
          <a:stretch/>
        </p:blipFill>
        <p:spPr>
          <a:xfrm>
            <a:off x="388908" y="4285300"/>
            <a:ext cx="2372480" cy="595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4"/>
        <p:cNvGrpSpPr/>
        <p:nvPr/>
      </p:nvGrpSpPr>
      <p:grpSpPr>
        <a:xfrm>
          <a:off x="0" y="0"/>
          <a:ext cx="0" cy="0"/>
          <a:chOff x="0" y="0"/>
          <a:chExt cx="0" cy="0"/>
        </a:xfrm>
      </p:grpSpPr>
      <p:sp>
        <p:nvSpPr>
          <p:cNvPr id="305" name="Google Shape;305;p35"/>
          <p:cNvSpPr txBox="1"/>
          <p:nvPr/>
        </p:nvSpPr>
        <p:spPr>
          <a:xfrm>
            <a:off x="525475" y="1211700"/>
            <a:ext cx="2008800"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Electronics and power system:</a:t>
            </a:r>
            <a:endParaRPr sz="2400" b="1" i="0" u="none" strike="noStrike" cap="none">
              <a:solidFill>
                <a:srgbClr val="F2F2F2"/>
              </a:solidFill>
              <a:latin typeface="Calibri"/>
              <a:ea typeface="Calibri"/>
              <a:cs typeface="Calibri"/>
              <a:sym typeface="Calibri"/>
            </a:endParaRPr>
          </a:p>
        </p:txBody>
      </p:sp>
      <p:sp>
        <p:nvSpPr>
          <p:cNvPr id="306" name="Google Shape;306;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23</a:t>
            </a:fld>
            <a:endParaRPr/>
          </a:p>
        </p:txBody>
      </p:sp>
      <p:sp>
        <p:nvSpPr>
          <p:cNvPr id="307" name="Google Shape;307;p35"/>
          <p:cNvSpPr txBox="1"/>
          <p:nvPr/>
        </p:nvSpPr>
        <p:spPr>
          <a:xfrm>
            <a:off x="456759" y="4306019"/>
            <a:ext cx="1623600" cy="5541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308" name="Google Shape;308;p35"/>
          <p:cNvPicPr preferRelativeResize="0"/>
          <p:nvPr/>
        </p:nvPicPr>
        <p:blipFill rotWithShape="1">
          <a:blip r:embed="rId4">
            <a:alphaModFix/>
          </a:blip>
          <a:srcRect/>
          <a:stretch/>
        </p:blipFill>
        <p:spPr>
          <a:xfrm>
            <a:off x="7550025" y="445025"/>
            <a:ext cx="1196783" cy="342161"/>
          </a:xfrm>
          <a:prstGeom prst="rect">
            <a:avLst/>
          </a:prstGeom>
          <a:noFill/>
          <a:ln>
            <a:noFill/>
          </a:ln>
        </p:spPr>
      </p:pic>
      <p:sp>
        <p:nvSpPr>
          <p:cNvPr id="309" name="Google Shape;309;p35"/>
          <p:cNvSpPr txBox="1">
            <a:spLocks noGrp="1"/>
          </p:cNvSpPr>
          <p:nvPr>
            <p:ph type="ctrTitle"/>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tr-TR" sz="3600" b="1">
                <a:solidFill>
                  <a:srgbClr val="F2F2F2"/>
                </a:solidFill>
                <a:latin typeface="Calibri"/>
                <a:ea typeface="Calibri"/>
                <a:cs typeface="Calibri"/>
                <a:sym typeface="Calibri"/>
              </a:rPr>
              <a:t>ROVER DESIGN</a:t>
            </a:r>
            <a:endParaRPr sz="3600" b="1">
              <a:solidFill>
                <a:srgbClr val="F2F2F2"/>
              </a:solidFill>
              <a:latin typeface="Calibri"/>
              <a:ea typeface="Calibri"/>
              <a:cs typeface="Calibri"/>
              <a:sym typeface="Calibri"/>
            </a:endParaRPr>
          </a:p>
        </p:txBody>
      </p:sp>
      <p:pic>
        <p:nvPicPr>
          <p:cNvPr id="310" name="Google Shape;310;p35"/>
          <p:cNvPicPr preferRelativeResize="0"/>
          <p:nvPr/>
        </p:nvPicPr>
        <p:blipFill rotWithShape="1">
          <a:blip r:embed="rId5">
            <a:alphaModFix/>
          </a:blip>
          <a:srcRect/>
          <a:stretch/>
        </p:blipFill>
        <p:spPr>
          <a:xfrm>
            <a:off x="388908" y="4285300"/>
            <a:ext cx="2372480" cy="595450"/>
          </a:xfrm>
          <a:prstGeom prst="rect">
            <a:avLst/>
          </a:prstGeom>
          <a:noFill/>
          <a:ln>
            <a:noFill/>
          </a:ln>
        </p:spPr>
      </p:pic>
      <p:pic>
        <p:nvPicPr>
          <p:cNvPr id="311" name="Google Shape;311;p35"/>
          <p:cNvPicPr preferRelativeResize="0"/>
          <p:nvPr/>
        </p:nvPicPr>
        <p:blipFill>
          <a:blip r:embed="rId6">
            <a:alphaModFix/>
          </a:blip>
          <a:stretch>
            <a:fillRect/>
          </a:stretch>
        </p:blipFill>
        <p:spPr>
          <a:xfrm>
            <a:off x="2952162" y="944392"/>
            <a:ext cx="2259100" cy="3566425"/>
          </a:xfrm>
          <a:prstGeom prst="rect">
            <a:avLst/>
          </a:prstGeom>
          <a:noFill/>
          <a:ln w="19050">
            <a:solidFill>
              <a:schemeClr val="bg1"/>
            </a:solidFill>
          </a:ln>
        </p:spPr>
      </p:pic>
      <p:pic>
        <p:nvPicPr>
          <p:cNvPr id="312" name="Google Shape;312;p35"/>
          <p:cNvPicPr preferRelativeResize="0"/>
          <p:nvPr/>
        </p:nvPicPr>
        <p:blipFill>
          <a:blip r:embed="rId7">
            <a:alphaModFix/>
          </a:blip>
          <a:stretch>
            <a:fillRect/>
          </a:stretch>
        </p:blipFill>
        <p:spPr>
          <a:xfrm>
            <a:off x="5438375" y="939586"/>
            <a:ext cx="3433239" cy="3571231"/>
          </a:xfrm>
          <a:prstGeom prst="rect">
            <a:avLst/>
          </a:prstGeom>
          <a:noFill/>
          <a:ln w="19050">
            <a:solidFill>
              <a:schemeClr val="bg1"/>
            </a:solidFill>
          </a:ln>
        </p:spPr>
      </p:pic>
      <p:sp>
        <p:nvSpPr>
          <p:cNvPr id="313" name="Google Shape;313;p35"/>
          <p:cNvSpPr txBox="1"/>
          <p:nvPr/>
        </p:nvSpPr>
        <p:spPr>
          <a:xfrm>
            <a:off x="3195275" y="4510825"/>
            <a:ext cx="22431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800">
                <a:solidFill>
                  <a:schemeClr val="lt1"/>
                </a:solidFill>
              </a:rPr>
              <a:t>LED Controller</a:t>
            </a:r>
            <a:endParaRPr sz="1800">
              <a:solidFill>
                <a:schemeClr val="lt1"/>
              </a:solidFill>
            </a:endParaRPr>
          </a:p>
        </p:txBody>
      </p:sp>
      <p:sp>
        <p:nvSpPr>
          <p:cNvPr id="314" name="Google Shape;314;p35"/>
          <p:cNvSpPr txBox="1"/>
          <p:nvPr/>
        </p:nvSpPr>
        <p:spPr>
          <a:xfrm>
            <a:off x="5552275" y="4590675"/>
            <a:ext cx="2837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800">
                <a:solidFill>
                  <a:schemeClr val="lt1"/>
                </a:solidFill>
              </a:rPr>
              <a:t>POE injector schematic</a:t>
            </a:r>
            <a:endParaRPr sz="18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8"/>
        <p:cNvGrpSpPr/>
        <p:nvPr/>
      </p:nvGrpSpPr>
      <p:grpSpPr>
        <a:xfrm>
          <a:off x="0" y="0"/>
          <a:ext cx="0" cy="0"/>
          <a:chOff x="0" y="0"/>
          <a:chExt cx="0" cy="0"/>
        </a:xfrm>
      </p:grpSpPr>
      <p:sp>
        <p:nvSpPr>
          <p:cNvPr id="319" name="Google Shape;319;p36"/>
          <p:cNvSpPr txBox="1"/>
          <p:nvPr/>
        </p:nvSpPr>
        <p:spPr>
          <a:xfrm>
            <a:off x="525475" y="1211700"/>
            <a:ext cx="2008800"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Electronics and power system:</a:t>
            </a:r>
            <a:endParaRPr sz="2400" b="1" i="0" u="none" strike="noStrike" cap="none">
              <a:solidFill>
                <a:srgbClr val="F2F2F2"/>
              </a:solidFill>
              <a:latin typeface="Calibri"/>
              <a:ea typeface="Calibri"/>
              <a:cs typeface="Calibri"/>
              <a:sym typeface="Calibri"/>
            </a:endParaRPr>
          </a:p>
        </p:txBody>
      </p:sp>
      <p:sp>
        <p:nvSpPr>
          <p:cNvPr id="320" name="Google Shape;320;p36"/>
          <p:cNvSpPr txBox="1"/>
          <p:nvPr/>
        </p:nvSpPr>
        <p:spPr>
          <a:xfrm>
            <a:off x="2892300" y="1089525"/>
            <a:ext cx="5854500" cy="32016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tr-TR">
                <a:solidFill>
                  <a:srgbClr val="F2F2F2"/>
                </a:solidFill>
              </a:rPr>
              <a:t>The rover is powered by a dual battery system, each of 22.2V 25Amph. They run individually for 90 minutes, after which they can be recharged for the next mission.</a:t>
            </a:r>
            <a:endParaRPr>
              <a:solidFill>
                <a:srgbClr val="F2F2F2"/>
              </a:solidFill>
            </a:endParaRPr>
          </a:p>
          <a:p>
            <a:pPr marL="0" marR="0" lvl="0" indent="0" algn="l" rtl="0">
              <a:lnSpc>
                <a:spcPct val="100000"/>
              </a:lnSpc>
              <a:spcBef>
                <a:spcPts val="0"/>
              </a:spcBef>
              <a:spcAft>
                <a:spcPts val="0"/>
              </a:spcAft>
              <a:buClr>
                <a:srgbClr val="000000"/>
              </a:buClr>
              <a:buSzPts val="1400"/>
              <a:buFont typeface="Arial"/>
              <a:buNone/>
            </a:pPr>
            <a:r>
              <a:rPr lang="tr-TR">
                <a:solidFill>
                  <a:srgbClr val="F2F2F2"/>
                </a:solidFill>
              </a:rPr>
              <a:t>For the missions, the rover incorporates a kill switch for immediate emergency shutdown. An ESP32 microcontroller controls our LED strip through a custom PCB with LED controller. The ESP32 sends 3.3v signals that act as dimmer switches via transistors for red, green, and blue channels.  A higher signal translates to a brighter color.</a:t>
            </a:r>
            <a:endParaRPr>
              <a:solidFill>
                <a:srgbClr val="F2F2F2"/>
              </a:solidFill>
            </a:endParaRPr>
          </a:p>
          <a:p>
            <a:pPr marL="0" marR="0" lvl="0" indent="0" algn="l" rtl="0">
              <a:lnSpc>
                <a:spcPct val="100000"/>
              </a:lnSpc>
              <a:spcBef>
                <a:spcPts val="0"/>
              </a:spcBef>
              <a:spcAft>
                <a:spcPts val="0"/>
              </a:spcAft>
              <a:buClr>
                <a:srgbClr val="000000"/>
              </a:buClr>
              <a:buSzPts val="1400"/>
              <a:buFont typeface="Arial"/>
              <a:buNone/>
            </a:pPr>
            <a:r>
              <a:rPr lang="tr-TR">
                <a:solidFill>
                  <a:srgbClr val="F2F2F2"/>
                </a:solidFill>
              </a:rPr>
              <a:t> Capacitors stabilize power while resistors manage current flow. Screw terminals simplify connections for power, ESP32, and the LED strip.</a:t>
            </a:r>
            <a:endParaRPr>
              <a:solidFill>
                <a:srgbClr val="F2F2F2"/>
              </a:solidFill>
            </a:endParaRPr>
          </a:p>
          <a:p>
            <a:pPr marL="0" marR="0" lvl="0" indent="0" algn="l" rtl="0">
              <a:lnSpc>
                <a:spcPct val="100000"/>
              </a:lnSpc>
              <a:spcBef>
                <a:spcPts val="0"/>
              </a:spcBef>
              <a:spcAft>
                <a:spcPts val="0"/>
              </a:spcAft>
              <a:buClr>
                <a:srgbClr val="000000"/>
              </a:buClr>
              <a:buSzPts val="1400"/>
              <a:buFont typeface="Arial"/>
              <a:buNone/>
            </a:pPr>
            <a:r>
              <a:rPr lang="tr-TR">
                <a:solidFill>
                  <a:srgbClr val="F2F2F2"/>
                </a:solidFill>
              </a:rPr>
              <a:t>The robotic arm and science modules possess their own dedicated control circuits, while a central electrical enclosure functions as the primary power distribution unit, supplying current for all general operations.</a:t>
            </a:r>
            <a:endParaRPr>
              <a:solidFill>
                <a:srgbClr val="F2F2F2"/>
              </a:solidFill>
            </a:endParaRPr>
          </a:p>
        </p:txBody>
      </p:sp>
      <p:sp>
        <p:nvSpPr>
          <p:cNvPr id="321" name="Google Shape;321;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24</a:t>
            </a:fld>
            <a:endParaRPr/>
          </a:p>
        </p:txBody>
      </p:sp>
      <p:sp>
        <p:nvSpPr>
          <p:cNvPr id="322" name="Google Shape;322;p36"/>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323" name="Google Shape;323;p36"/>
          <p:cNvPicPr preferRelativeResize="0"/>
          <p:nvPr/>
        </p:nvPicPr>
        <p:blipFill rotWithShape="1">
          <a:blip r:embed="rId4">
            <a:alphaModFix/>
          </a:blip>
          <a:srcRect/>
          <a:stretch/>
        </p:blipFill>
        <p:spPr>
          <a:xfrm>
            <a:off x="7550025" y="445025"/>
            <a:ext cx="1196783" cy="342161"/>
          </a:xfrm>
          <a:prstGeom prst="rect">
            <a:avLst/>
          </a:prstGeom>
          <a:noFill/>
          <a:ln>
            <a:noFill/>
          </a:ln>
        </p:spPr>
      </p:pic>
      <p:sp>
        <p:nvSpPr>
          <p:cNvPr id="324" name="Google Shape;324;p36"/>
          <p:cNvSpPr txBox="1">
            <a:spLocks noGrp="1"/>
          </p:cNvSpPr>
          <p:nvPr>
            <p:ph type="ctrTitle"/>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tr-TR" sz="3600" b="1">
                <a:solidFill>
                  <a:srgbClr val="F2F2F2"/>
                </a:solidFill>
                <a:latin typeface="Calibri"/>
                <a:ea typeface="Calibri"/>
                <a:cs typeface="Calibri"/>
                <a:sym typeface="Calibri"/>
              </a:rPr>
              <a:t>ROVER DESIGN</a:t>
            </a:r>
            <a:endParaRPr sz="3600" b="1">
              <a:solidFill>
                <a:srgbClr val="F2F2F2"/>
              </a:solidFill>
              <a:latin typeface="Calibri"/>
              <a:ea typeface="Calibri"/>
              <a:cs typeface="Calibri"/>
              <a:sym typeface="Calibri"/>
            </a:endParaRPr>
          </a:p>
        </p:txBody>
      </p:sp>
      <p:pic>
        <p:nvPicPr>
          <p:cNvPr id="325" name="Google Shape;325;p36"/>
          <p:cNvPicPr preferRelativeResize="0"/>
          <p:nvPr/>
        </p:nvPicPr>
        <p:blipFill rotWithShape="1">
          <a:blip r:embed="rId5">
            <a:alphaModFix/>
          </a:blip>
          <a:srcRect/>
          <a:stretch/>
        </p:blipFill>
        <p:spPr>
          <a:xfrm>
            <a:off x="388908" y="4285300"/>
            <a:ext cx="2372480" cy="595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sp>
        <p:nvSpPr>
          <p:cNvPr id="330" name="Google Shape;330;p37"/>
          <p:cNvSpPr txBox="1"/>
          <p:nvPr/>
        </p:nvSpPr>
        <p:spPr>
          <a:xfrm>
            <a:off x="525475" y="1211700"/>
            <a:ext cx="20088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Manipulation system:</a:t>
            </a:r>
            <a:endParaRPr sz="2400" b="1" i="0" u="none" strike="noStrike" cap="none">
              <a:solidFill>
                <a:srgbClr val="F2F2F2"/>
              </a:solidFill>
              <a:latin typeface="Calibri"/>
              <a:ea typeface="Calibri"/>
              <a:cs typeface="Calibri"/>
              <a:sym typeface="Calibri"/>
            </a:endParaRPr>
          </a:p>
        </p:txBody>
      </p:sp>
      <p:sp>
        <p:nvSpPr>
          <p:cNvPr id="331" name="Google Shape;331;p37"/>
          <p:cNvSpPr txBox="1"/>
          <p:nvPr/>
        </p:nvSpPr>
        <p:spPr>
          <a:xfrm>
            <a:off x="2892300" y="906650"/>
            <a:ext cx="5854500" cy="33915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tr-TR" sz="1300">
                <a:solidFill>
                  <a:schemeClr val="lt1"/>
                </a:solidFill>
              </a:rPr>
              <a:t>The robot's versatile arm offers precise manipulation with 6 degrees of freedom. The combination of different actuators and gearbox types is chosen to balance precision, power, and control. The gripper's design suggests functionality tailored for both delicate tasks, like USB insertion, and robust enough to handle objects up to 7 kg. </a:t>
            </a:r>
            <a:endParaRPr sz="1300">
              <a:solidFill>
                <a:schemeClr val="lt1"/>
              </a:solidFill>
            </a:endParaRPr>
          </a:p>
          <a:p>
            <a:pPr marL="0" lvl="0" indent="0" algn="l" rtl="0">
              <a:lnSpc>
                <a:spcPct val="100000"/>
              </a:lnSpc>
              <a:spcBef>
                <a:spcPts val="800"/>
              </a:spcBef>
              <a:spcAft>
                <a:spcPts val="0"/>
              </a:spcAft>
              <a:buClr>
                <a:schemeClr val="dk1"/>
              </a:buClr>
              <a:buSzPts val="1100"/>
              <a:buFont typeface="Arial"/>
              <a:buNone/>
            </a:pPr>
            <a:r>
              <a:rPr lang="tr-TR" sz="1300">
                <a:solidFill>
                  <a:schemeClr val="lt1"/>
                </a:solidFill>
              </a:rPr>
              <a:t>The specific components and configurations seem to be selected to satisfy the criterias of missions, where precision, weight capacity, adaptability, and operational time are critical. The factors considered were safety, weight and size and power efficiency. The dual-limit switch system prevents malfunction and potential damage to the arm and surrounding objects. </a:t>
            </a:r>
            <a:endParaRPr sz="1300">
              <a:solidFill>
                <a:schemeClr val="lt1"/>
              </a:solidFill>
            </a:endParaRPr>
          </a:p>
          <a:p>
            <a:pPr marL="0" lvl="0" indent="0" algn="l" rtl="0">
              <a:lnSpc>
                <a:spcPct val="100000"/>
              </a:lnSpc>
              <a:spcBef>
                <a:spcPts val="800"/>
              </a:spcBef>
              <a:spcAft>
                <a:spcPts val="800"/>
              </a:spcAft>
              <a:buClr>
                <a:schemeClr val="dk1"/>
              </a:buClr>
              <a:buSzPts val="1100"/>
              <a:buFont typeface="Arial"/>
              <a:buNone/>
            </a:pPr>
            <a:r>
              <a:rPr lang="tr-TR" sz="1300">
                <a:solidFill>
                  <a:schemeClr val="lt1"/>
                </a:solidFill>
              </a:rPr>
              <a:t>Ensuring both dexterity and safety, the robot arm holds six degrees of freedom for precise movement across all axes. This allows for intricate maneuvers and smooth object manipulation. To prevent damage during operation, the arm incorporates a two-stage limit switch system, safeguarding both the robot and its environment.</a:t>
            </a:r>
            <a:endParaRPr>
              <a:solidFill>
                <a:srgbClr val="F2F2F2"/>
              </a:solidFill>
            </a:endParaRPr>
          </a:p>
        </p:txBody>
      </p:sp>
      <p:sp>
        <p:nvSpPr>
          <p:cNvPr id="332" name="Google Shape;332;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25</a:t>
            </a:fld>
            <a:endParaRPr/>
          </a:p>
        </p:txBody>
      </p:sp>
      <p:sp>
        <p:nvSpPr>
          <p:cNvPr id="333" name="Google Shape;333;p37"/>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sp>
        <p:nvSpPr>
          <p:cNvPr id="334" name="Google Shape;334;p37"/>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335" name="Google Shape;335;p37"/>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336" name="Google Shape;336;p37"/>
          <p:cNvPicPr preferRelativeResize="0"/>
          <p:nvPr/>
        </p:nvPicPr>
        <p:blipFill rotWithShape="1">
          <a:blip r:embed="rId5">
            <a:alphaModFix/>
          </a:blip>
          <a:srcRect/>
          <a:stretch/>
        </p:blipFill>
        <p:spPr>
          <a:xfrm>
            <a:off x="388908" y="4285300"/>
            <a:ext cx="2372480" cy="595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0"/>
        <p:cNvGrpSpPr/>
        <p:nvPr/>
      </p:nvGrpSpPr>
      <p:grpSpPr>
        <a:xfrm>
          <a:off x="0" y="0"/>
          <a:ext cx="0" cy="0"/>
          <a:chOff x="0" y="0"/>
          <a:chExt cx="0" cy="0"/>
        </a:xfrm>
      </p:grpSpPr>
      <p:sp>
        <p:nvSpPr>
          <p:cNvPr id="341" name="Google Shape;341;p38"/>
          <p:cNvSpPr txBox="1"/>
          <p:nvPr/>
        </p:nvSpPr>
        <p:spPr>
          <a:xfrm>
            <a:off x="525475" y="1211700"/>
            <a:ext cx="20088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Manipulation system:</a:t>
            </a:r>
            <a:endParaRPr sz="2400" b="1" i="0" u="none" strike="noStrike" cap="none">
              <a:solidFill>
                <a:srgbClr val="F2F2F2"/>
              </a:solidFill>
              <a:latin typeface="Calibri"/>
              <a:ea typeface="Calibri"/>
              <a:cs typeface="Calibri"/>
              <a:sym typeface="Calibri"/>
            </a:endParaRPr>
          </a:p>
        </p:txBody>
      </p:sp>
      <p:sp>
        <p:nvSpPr>
          <p:cNvPr id="342" name="Google Shape;342;p38"/>
          <p:cNvSpPr txBox="1"/>
          <p:nvPr/>
        </p:nvSpPr>
        <p:spPr>
          <a:xfrm>
            <a:off x="2911750" y="1370250"/>
            <a:ext cx="5854500" cy="19239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tr-TR" sz="1300">
                <a:solidFill>
                  <a:schemeClr val="lt1"/>
                </a:solidFill>
              </a:rPr>
              <a:t>Our design takes inspiration from versatile and safe industry-grade robotic arms, prioritizing these strengths throughout its development. The two-finger gripper embodies this approach, offering adaptability for both delicate and robust tasks. Furthermore, the incorporation of a backlash-free worm gearbox reflects established industry practices, ensuring reliable and precise object manipulation during critical operations. This focus on proven solutions ensures the robot excels in the competition environment.</a:t>
            </a:r>
            <a:endParaRPr sz="1300">
              <a:solidFill>
                <a:schemeClr val="lt1"/>
              </a:solidFill>
            </a:endParaRPr>
          </a:p>
          <a:p>
            <a:pPr marL="0" lvl="0" indent="0" algn="l" rtl="0">
              <a:lnSpc>
                <a:spcPct val="115833"/>
              </a:lnSpc>
              <a:spcBef>
                <a:spcPts val="1200"/>
              </a:spcBef>
              <a:spcAft>
                <a:spcPts val="800"/>
              </a:spcAft>
              <a:buClr>
                <a:schemeClr val="dk1"/>
              </a:buClr>
              <a:buSzPts val="1100"/>
              <a:buFont typeface="Arial"/>
              <a:buNone/>
            </a:pPr>
            <a:endParaRPr sz="1200">
              <a:solidFill>
                <a:schemeClr val="lt1"/>
              </a:solidFill>
              <a:latin typeface="Calibri"/>
              <a:ea typeface="Calibri"/>
              <a:cs typeface="Calibri"/>
              <a:sym typeface="Calibri"/>
            </a:endParaRPr>
          </a:p>
        </p:txBody>
      </p:sp>
      <p:sp>
        <p:nvSpPr>
          <p:cNvPr id="343" name="Google Shape;343;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26</a:t>
            </a:fld>
            <a:endParaRPr/>
          </a:p>
        </p:txBody>
      </p:sp>
      <p:sp>
        <p:nvSpPr>
          <p:cNvPr id="344" name="Google Shape;344;p38"/>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sp>
        <p:nvSpPr>
          <p:cNvPr id="345" name="Google Shape;345;p38"/>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346" name="Google Shape;346;p38"/>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347" name="Google Shape;347;p38"/>
          <p:cNvPicPr preferRelativeResize="0"/>
          <p:nvPr/>
        </p:nvPicPr>
        <p:blipFill rotWithShape="1">
          <a:blip r:embed="rId5">
            <a:alphaModFix/>
          </a:blip>
          <a:srcRect/>
          <a:stretch/>
        </p:blipFill>
        <p:spPr>
          <a:xfrm>
            <a:off x="388908" y="4285300"/>
            <a:ext cx="2372480" cy="5954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1"/>
        <p:cNvGrpSpPr/>
        <p:nvPr/>
      </p:nvGrpSpPr>
      <p:grpSpPr>
        <a:xfrm>
          <a:off x="0" y="0"/>
          <a:ext cx="0" cy="0"/>
          <a:chOff x="0" y="0"/>
          <a:chExt cx="0" cy="0"/>
        </a:xfrm>
      </p:grpSpPr>
      <p:sp>
        <p:nvSpPr>
          <p:cNvPr id="352" name="Google Shape;352;p39"/>
          <p:cNvSpPr txBox="1"/>
          <p:nvPr/>
        </p:nvSpPr>
        <p:spPr>
          <a:xfrm>
            <a:off x="525475" y="1211700"/>
            <a:ext cx="20088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Manipulation system:</a:t>
            </a:r>
            <a:endParaRPr sz="2400" b="1" i="0" u="none" strike="noStrike" cap="none">
              <a:solidFill>
                <a:srgbClr val="F2F2F2"/>
              </a:solidFill>
              <a:latin typeface="Calibri"/>
              <a:ea typeface="Calibri"/>
              <a:cs typeface="Calibri"/>
              <a:sym typeface="Calibri"/>
            </a:endParaRPr>
          </a:p>
        </p:txBody>
      </p:sp>
      <p:sp>
        <p:nvSpPr>
          <p:cNvPr id="353" name="Google Shape;353;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27</a:t>
            </a:fld>
            <a:endParaRPr/>
          </a:p>
        </p:txBody>
      </p:sp>
      <p:sp>
        <p:nvSpPr>
          <p:cNvPr id="354" name="Google Shape;354;p39"/>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sp>
        <p:nvSpPr>
          <p:cNvPr id="355" name="Google Shape;355;p39"/>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356" name="Google Shape;356;p39"/>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357" name="Google Shape;357;p39"/>
          <p:cNvPicPr preferRelativeResize="0"/>
          <p:nvPr/>
        </p:nvPicPr>
        <p:blipFill rotWithShape="1">
          <a:blip r:embed="rId5">
            <a:alphaModFix/>
          </a:blip>
          <a:srcRect/>
          <a:stretch/>
        </p:blipFill>
        <p:spPr>
          <a:xfrm>
            <a:off x="388908" y="4285300"/>
            <a:ext cx="2372480" cy="595450"/>
          </a:xfrm>
          <a:prstGeom prst="rect">
            <a:avLst/>
          </a:prstGeom>
          <a:noFill/>
          <a:ln>
            <a:noFill/>
          </a:ln>
        </p:spPr>
      </p:pic>
      <p:pic>
        <p:nvPicPr>
          <p:cNvPr id="358" name="Google Shape;358;p39"/>
          <p:cNvPicPr preferRelativeResize="0"/>
          <p:nvPr/>
        </p:nvPicPr>
        <p:blipFill>
          <a:blip r:embed="rId6">
            <a:alphaModFix/>
          </a:blip>
          <a:stretch>
            <a:fillRect/>
          </a:stretch>
        </p:blipFill>
        <p:spPr>
          <a:xfrm>
            <a:off x="2934923" y="1121599"/>
            <a:ext cx="2682000" cy="3207600"/>
          </a:xfrm>
          <a:prstGeom prst="rect">
            <a:avLst/>
          </a:prstGeom>
          <a:noFill/>
          <a:ln w="19050">
            <a:solidFill>
              <a:schemeClr val="bg1"/>
            </a:solidFill>
          </a:ln>
        </p:spPr>
      </p:pic>
      <p:sp>
        <p:nvSpPr>
          <p:cNvPr id="359" name="Google Shape;359;p39"/>
          <p:cNvSpPr txBox="1"/>
          <p:nvPr/>
        </p:nvSpPr>
        <p:spPr>
          <a:xfrm>
            <a:off x="3144151" y="4422845"/>
            <a:ext cx="2806200" cy="3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800" dirty="0">
                <a:solidFill>
                  <a:schemeClr val="lt1"/>
                </a:solidFill>
              </a:rPr>
              <a:t>Two fingered Gripper</a:t>
            </a:r>
            <a:endParaRPr sz="1800" dirty="0">
              <a:solidFill>
                <a:schemeClr val="lt1"/>
              </a:solidFill>
            </a:endParaRPr>
          </a:p>
        </p:txBody>
      </p:sp>
      <p:pic>
        <p:nvPicPr>
          <p:cNvPr id="360" name="Google Shape;360;p39"/>
          <p:cNvPicPr preferRelativeResize="0"/>
          <p:nvPr/>
        </p:nvPicPr>
        <p:blipFill>
          <a:blip r:embed="rId7">
            <a:alphaModFix/>
          </a:blip>
          <a:stretch>
            <a:fillRect/>
          </a:stretch>
        </p:blipFill>
        <p:spPr>
          <a:xfrm>
            <a:off x="5890825" y="1121599"/>
            <a:ext cx="2928550" cy="3207218"/>
          </a:xfrm>
          <a:prstGeom prst="rect">
            <a:avLst/>
          </a:prstGeom>
          <a:noFill/>
          <a:ln w="19050">
            <a:solidFill>
              <a:schemeClr val="bg1"/>
            </a:solidFill>
          </a:ln>
        </p:spPr>
      </p:pic>
      <p:sp>
        <p:nvSpPr>
          <p:cNvPr id="361" name="Google Shape;361;p39"/>
          <p:cNvSpPr txBox="1"/>
          <p:nvPr/>
        </p:nvSpPr>
        <p:spPr>
          <a:xfrm>
            <a:off x="6122700" y="4411868"/>
            <a:ext cx="3021300" cy="3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800" dirty="0">
                <a:solidFill>
                  <a:schemeClr val="lt1"/>
                </a:solidFill>
              </a:rPr>
              <a:t>Arm attached to rover</a:t>
            </a:r>
            <a:endParaRPr sz="1800" dirty="0">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5"/>
        <p:cNvGrpSpPr/>
        <p:nvPr/>
      </p:nvGrpSpPr>
      <p:grpSpPr>
        <a:xfrm>
          <a:off x="0" y="0"/>
          <a:ext cx="0" cy="0"/>
          <a:chOff x="0" y="0"/>
          <a:chExt cx="0" cy="0"/>
        </a:xfrm>
      </p:grpSpPr>
      <p:sp>
        <p:nvSpPr>
          <p:cNvPr id="366" name="Google Shape;366;p40"/>
          <p:cNvSpPr txBox="1"/>
          <p:nvPr/>
        </p:nvSpPr>
        <p:spPr>
          <a:xfrm>
            <a:off x="525475" y="1211700"/>
            <a:ext cx="20088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Manipulation system:</a:t>
            </a:r>
            <a:endParaRPr sz="2400" b="1" i="0" u="none" strike="noStrike" cap="none">
              <a:solidFill>
                <a:srgbClr val="F2F2F2"/>
              </a:solidFill>
              <a:latin typeface="Calibri"/>
              <a:ea typeface="Calibri"/>
              <a:cs typeface="Calibri"/>
              <a:sym typeface="Calibri"/>
            </a:endParaRPr>
          </a:p>
        </p:txBody>
      </p:sp>
      <p:sp>
        <p:nvSpPr>
          <p:cNvPr id="367" name="Google Shape;367;p40"/>
          <p:cNvSpPr txBox="1"/>
          <p:nvPr/>
        </p:nvSpPr>
        <p:spPr>
          <a:xfrm>
            <a:off x="2911750" y="1370250"/>
            <a:ext cx="5854500" cy="29757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tr-TR" sz="1300">
                <a:solidFill>
                  <a:schemeClr val="lt1"/>
                </a:solidFill>
              </a:rPr>
              <a:t>With an overall mass of 8 kg, the arm is lightweight enough for mobility while maintaining the necessary stability.The battery life of 40 minutes ensures that it can complete tasks without frequent recharging, which is essential in a competition setting. </a:t>
            </a:r>
            <a:endParaRPr sz="1300">
              <a:solidFill>
                <a:schemeClr val="lt1"/>
              </a:solidFill>
            </a:endParaRPr>
          </a:p>
          <a:p>
            <a:pPr marL="0" lvl="0" indent="0" algn="l" rtl="0">
              <a:lnSpc>
                <a:spcPct val="100000"/>
              </a:lnSpc>
              <a:spcBef>
                <a:spcPts val="800"/>
              </a:spcBef>
              <a:spcAft>
                <a:spcPts val="0"/>
              </a:spcAft>
              <a:buClr>
                <a:schemeClr val="dk1"/>
              </a:buClr>
              <a:buSzPts val="1100"/>
              <a:buFont typeface="Arial"/>
              <a:buNone/>
            </a:pPr>
            <a:r>
              <a:rPr lang="tr-TR" sz="1300">
                <a:solidFill>
                  <a:schemeClr val="lt1"/>
                </a:solidFill>
              </a:rPr>
              <a:t>The rover arm boasts a winning combination for competition. The DC motor with a gearbox provides continuous base rotation for expansive searching, while the worm gear system in the first link offers precise control for delicate tasks. The second link's linear actuator extends reach for varied object distances, and the end effector's stepper motor allows for dexterous manipulation. Finally, the DC motor-powered gripper with limit switches ensures a secure grasp and operational safety. This well-rounded design tackles diverse competition challenges with versatility and control.</a:t>
            </a:r>
            <a:endParaRPr sz="1300">
              <a:solidFill>
                <a:schemeClr val="lt1"/>
              </a:solidFill>
            </a:endParaRPr>
          </a:p>
          <a:p>
            <a:pPr marL="0" lvl="0" indent="0" algn="l" rtl="0">
              <a:lnSpc>
                <a:spcPct val="115833"/>
              </a:lnSpc>
              <a:spcBef>
                <a:spcPts val="800"/>
              </a:spcBef>
              <a:spcAft>
                <a:spcPts val="800"/>
              </a:spcAft>
              <a:buClr>
                <a:schemeClr val="dk1"/>
              </a:buClr>
              <a:buSzPts val="1100"/>
              <a:buFont typeface="Arial"/>
              <a:buNone/>
            </a:pPr>
            <a:endParaRPr sz="1200">
              <a:solidFill>
                <a:schemeClr val="lt1"/>
              </a:solidFill>
              <a:latin typeface="Calibri"/>
              <a:ea typeface="Calibri"/>
              <a:cs typeface="Calibri"/>
              <a:sym typeface="Calibri"/>
            </a:endParaRPr>
          </a:p>
        </p:txBody>
      </p:sp>
      <p:sp>
        <p:nvSpPr>
          <p:cNvPr id="368" name="Google Shape;368;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28</a:t>
            </a:fld>
            <a:endParaRPr/>
          </a:p>
        </p:txBody>
      </p:sp>
      <p:sp>
        <p:nvSpPr>
          <p:cNvPr id="369" name="Google Shape;369;p40"/>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sp>
        <p:nvSpPr>
          <p:cNvPr id="370" name="Google Shape;370;p40"/>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371" name="Google Shape;371;p40"/>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372" name="Google Shape;372;p40"/>
          <p:cNvPicPr preferRelativeResize="0"/>
          <p:nvPr/>
        </p:nvPicPr>
        <p:blipFill rotWithShape="1">
          <a:blip r:embed="rId5">
            <a:alphaModFix/>
          </a:blip>
          <a:srcRect/>
          <a:stretch/>
        </p:blipFill>
        <p:spPr>
          <a:xfrm>
            <a:off x="388908" y="4285300"/>
            <a:ext cx="2372480" cy="595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6"/>
        <p:cNvGrpSpPr/>
        <p:nvPr/>
      </p:nvGrpSpPr>
      <p:grpSpPr>
        <a:xfrm>
          <a:off x="0" y="0"/>
          <a:ext cx="0" cy="0"/>
          <a:chOff x="0" y="0"/>
          <a:chExt cx="0" cy="0"/>
        </a:xfrm>
      </p:grpSpPr>
      <p:sp>
        <p:nvSpPr>
          <p:cNvPr id="377" name="Google Shape;377;p41"/>
          <p:cNvSpPr txBox="1"/>
          <p:nvPr/>
        </p:nvSpPr>
        <p:spPr>
          <a:xfrm>
            <a:off x="525475" y="1211700"/>
            <a:ext cx="20088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Science Payload:</a:t>
            </a:r>
            <a:endParaRPr sz="2400" b="1" i="0" u="none" strike="noStrike" cap="none">
              <a:solidFill>
                <a:srgbClr val="F2F2F2"/>
              </a:solidFill>
              <a:latin typeface="Calibri"/>
              <a:ea typeface="Calibri"/>
              <a:cs typeface="Calibri"/>
              <a:sym typeface="Calibri"/>
            </a:endParaRPr>
          </a:p>
        </p:txBody>
      </p:sp>
      <p:sp>
        <p:nvSpPr>
          <p:cNvPr id="378" name="Google Shape;378;p41"/>
          <p:cNvSpPr txBox="1"/>
          <p:nvPr/>
        </p:nvSpPr>
        <p:spPr>
          <a:xfrm>
            <a:off x="2911750" y="1370250"/>
            <a:ext cx="5854500" cy="27861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tr-TR" sz="1300">
                <a:solidFill>
                  <a:srgbClr val="F2F2F2"/>
                </a:solidFill>
              </a:rPr>
              <a:t>We have developed a science sample collecting module featuring a closed, isolated container with internal separations. This configuration is designed to maintain the integrity of collected samples by preventing contamination during transport and storage. The module incorporates a robotic arm equipped with precision manipulation capabilities to facilitate the efficient picking and placing of samples within the container.</a:t>
            </a:r>
            <a:endParaRPr sz="1300">
              <a:solidFill>
                <a:srgbClr val="F2F2F2"/>
              </a:solidFill>
            </a:endParaRPr>
          </a:p>
          <a:p>
            <a:pPr marL="0" marR="0" lvl="0" indent="0" algn="l" rtl="0">
              <a:lnSpc>
                <a:spcPct val="100000"/>
              </a:lnSpc>
              <a:spcBef>
                <a:spcPts val="0"/>
              </a:spcBef>
              <a:spcAft>
                <a:spcPts val="0"/>
              </a:spcAft>
              <a:buClr>
                <a:srgbClr val="000000"/>
              </a:buClr>
              <a:buSzPts val="1400"/>
              <a:buFont typeface="Arial"/>
              <a:buNone/>
            </a:pPr>
            <a:r>
              <a:rPr lang="tr-TR" sz="1300">
                <a:solidFill>
                  <a:srgbClr val="F2F2F2"/>
                </a:solidFill>
              </a:rPr>
              <a:t>The closed, isolated container with internal separations minimizes the risk of samples contaminating each other during transport and storage.  Moreover, the robotic arm with precision manipulation capabilities allows for efficient and accurate sample collection and placement. This reduces human error and ensures consistent handling, which is important for data quality.</a:t>
            </a:r>
            <a:endParaRPr sz="1300">
              <a:solidFill>
                <a:srgbClr val="F2F2F2"/>
              </a:solidFill>
            </a:endParaRPr>
          </a:p>
          <a:p>
            <a:pPr marL="0" marR="0" lvl="0" indent="0" algn="l" rtl="0">
              <a:lnSpc>
                <a:spcPct val="100000"/>
              </a:lnSpc>
              <a:spcBef>
                <a:spcPts val="0"/>
              </a:spcBef>
              <a:spcAft>
                <a:spcPts val="0"/>
              </a:spcAft>
              <a:buClr>
                <a:srgbClr val="000000"/>
              </a:buClr>
              <a:buSzPts val="1400"/>
              <a:buFont typeface="Arial"/>
              <a:buNone/>
            </a:pPr>
            <a:r>
              <a:rPr lang="tr-TR" sz="1300">
                <a:solidFill>
                  <a:srgbClr val="F2F2F2"/>
                </a:solidFill>
              </a:rPr>
              <a:t>On the other side, the internal separation may be a reason for taking limited samples. </a:t>
            </a:r>
            <a:endParaRPr sz="1300">
              <a:solidFill>
                <a:srgbClr val="F2F2F2"/>
              </a:solidFill>
            </a:endParaRPr>
          </a:p>
        </p:txBody>
      </p:sp>
      <p:sp>
        <p:nvSpPr>
          <p:cNvPr id="379" name="Google Shape;379;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29</a:t>
            </a:fld>
            <a:endParaRPr/>
          </a:p>
        </p:txBody>
      </p:sp>
      <p:sp>
        <p:nvSpPr>
          <p:cNvPr id="380" name="Google Shape;380;p41"/>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sp>
        <p:nvSpPr>
          <p:cNvPr id="381" name="Google Shape;381;p41"/>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382" name="Google Shape;382;p41"/>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383" name="Google Shape;383;p41"/>
          <p:cNvPicPr preferRelativeResize="0"/>
          <p:nvPr/>
        </p:nvPicPr>
        <p:blipFill rotWithShape="1">
          <a:blip r:embed="rId5">
            <a:alphaModFix/>
          </a:blip>
          <a:srcRect/>
          <a:stretch/>
        </p:blipFill>
        <p:spPr>
          <a:xfrm>
            <a:off x="388908" y="4285300"/>
            <a:ext cx="2372480" cy="595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800"/>
              <a:buNone/>
            </a:pPr>
            <a:r>
              <a:rPr lang="tr-TR" sz="3600" b="1">
                <a:solidFill>
                  <a:srgbClr val="56B5BF"/>
                </a:solidFill>
                <a:latin typeface="Calibri"/>
                <a:ea typeface="Calibri"/>
                <a:cs typeface="Calibri"/>
                <a:sym typeface="Calibri"/>
              </a:rPr>
              <a:t>TEAM INFO</a:t>
            </a:r>
            <a:endParaRPr sz="3600" b="1">
              <a:solidFill>
                <a:srgbClr val="56B5BF"/>
              </a:solidFill>
              <a:latin typeface="Calibri"/>
              <a:ea typeface="Calibri"/>
              <a:cs typeface="Calibri"/>
              <a:sym typeface="Calibri"/>
            </a:endParaRPr>
          </a:p>
        </p:txBody>
      </p:sp>
      <p:sp>
        <p:nvSpPr>
          <p:cNvPr id="79" name="Google Shape;7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3</a:t>
            </a:fld>
            <a:endParaRPr/>
          </a:p>
        </p:txBody>
      </p:sp>
      <p:sp>
        <p:nvSpPr>
          <p:cNvPr id="80" name="Google Shape;80;p15"/>
          <p:cNvSpPr txBox="1"/>
          <p:nvPr/>
        </p:nvSpPr>
        <p:spPr>
          <a:xfrm>
            <a:off x="525475" y="1211700"/>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tr-TR" sz="2400" b="1" i="0" u="none" strike="noStrike" cap="none">
                <a:solidFill>
                  <a:srgbClr val="F2F2F2"/>
                </a:solidFill>
                <a:latin typeface="Calibri"/>
                <a:ea typeface="Calibri"/>
                <a:cs typeface="Calibri"/>
                <a:sym typeface="Calibri"/>
              </a:rPr>
              <a:t>Academic</a:t>
            </a:r>
            <a:endParaRPr sz="2400" b="1" i="0" u="none" strike="noStrike" cap="none">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Institution:</a:t>
            </a:r>
            <a:endParaRPr sz="2400" b="1" i="0" u="none" strike="noStrike" cap="none">
              <a:solidFill>
                <a:srgbClr val="F2F2F2"/>
              </a:solidFill>
              <a:latin typeface="Calibri"/>
              <a:ea typeface="Calibri"/>
              <a:cs typeface="Calibri"/>
              <a:sym typeface="Calibri"/>
            </a:endParaRPr>
          </a:p>
        </p:txBody>
      </p:sp>
      <p:sp>
        <p:nvSpPr>
          <p:cNvPr id="81" name="Google Shape;81;p15"/>
          <p:cNvSpPr txBox="1"/>
          <p:nvPr/>
        </p:nvSpPr>
        <p:spPr>
          <a:xfrm>
            <a:off x="525475" y="2635000"/>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tr-TR" sz="2400" b="1" i="0" u="none" strike="noStrike" cap="none">
                <a:solidFill>
                  <a:srgbClr val="F2F2F2"/>
                </a:solidFill>
                <a:latin typeface="Calibri"/>
                <a:ea typeface="Calibri"/>
                <a:cs typeface="Calibri"/>
                <a:sym typeface="Calibri"/>
              </a:rPr>
              <a:t>Academic</a:t>
            </a:r>
            <a:endParaRPr sz="2400" b="1" i="0" u="none" strike="noStrike" cap="none">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Consultant:</a:t>
            </a:r>
            <a:endParaRPr sz="2400" b="1" i="0" u="none" strike="noStrike" cap="none">
              <a:solidFill>
                <a:srgbClr val="F2F2F2"/>
              </a:solidFill>
              <a:latin typeface="Calibri"/>
              <a:ea typeface="Calibri"/>
              <a:cs typeface="Calibri"/>
              <a:sym typeface="Calibri"/>
            </a:endParaRPr>
          </a:p>
        </p:txBody>
      </p:sp>
      <p:sp>
        <p:nvSpPr>
          <p:cNvPr id="82" name="Google Shape;82;p15"/>
          <p:cNvSpPr txBox="1"/>
          <p:nvPr/>
        </p:nvSpPr>
        <p:spPr>
          <a:xfrm>
            <a:off x="2911750" y="1370250"/>
            <a:ext cx="5854500" cy="400200"/>
          </a:xfrm>
          <a:prstGeom prst="rect">
            <a:avLst/>
          </a:prstGeom>
          <a:noFill/>
          <a:ln w="9525" cap="flat" cmpd="sng">
            <a:solidFill>
              <a:srgbClr val="56B5B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tr-TR">
                <a:solidFill>
                  <a:srgbClr val="F2F2F2"/>
                </a:solidFill>
                <a:latin typeface="Calibri"/>
                <a:ea typeface="Calibri"/>
                <a:cs typeface="Calibri"/>
                <a:sym typeface="Calibri"/>
              </a:rPr>
              <a:t>Vellore Institute Of Technology, Chennai</a:t>
            </a:r>
            <a:endParaRPr sz="1400" b="0" i="0" u="none" strike="noStrike" cap="none">
              <a:solidFill>
                <a:srgbClr val="F2F2F2"/>
              </a:solidFill>
              <a:latin typeface="Calibri"/>
              <a:ea typeface="Calibri"/>
              <a:cs typeface="Calibri"/>
              <a:sym typeface="Calibri"/>
            </a:endParaRPr>
          </a:p>
        </p:txBody>
      </p:sp>
      <p:sp>
        <p:nvSpPr>
          <p:cNvPr id="83" name="Google Shape;83;p15"/>
          <p:cNvSpPr txBox="1"/>
          <p:nvPr/>
        </p:nvSpPr>
        <p:spPr>
          <a:xfrm>
            <a:off x="2911750" y="2767600"/>
            <a:ext cx="5854500" cy="831300"/>
          </a:xfrm>
          <a:prstGeom prst="rect">
            <a:avLst/>
          </a:prstGeom>
          <a:noFill/>
          <a:ln w="9525" cap="flat" cmpd="sng">
            <a:solidFill>
              <a:srgbClr val="56B5B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tr-TR" b="1">
                <a:solidFill>
                  <a:srgbClr val="F2F2F2"/>
                </a:solidFill>
                <a:latin typeface="Calibri"/>
                <a:ea typeface="Calibri"/>
                <a:cs typeface="Calibri"/>
                <a:sym typeface="Calibri"/>
              </a:rPr>
              <a:t>Name:</a:t>
            </a:r>
            <a:r>
              <a:rPr lang="tr-TR">
                <a:solidFill>
                  <a:srgbClr val="F2F2F2"/>
                </a:solidFill>
                <a:latin typeface="Calibri"/>
                <a:ea typeface="Calibri"/>
                <a:cs typeface="Calibri"/>
                <a:sym typeface="Calibri"/>
              </a:rPr>
              <a:t> Dr. Jafferson J M</a:t>
            </a:r>
            <a:endParaRPr>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tr-TR" b="1">
                <a:solidFill>
                  <a:srgbClr val="F2F2F2"/>
                </a:solidFill>
                <a:latin typeface="Calibri"/>
                <a:ea typeface="Calibri"/>
                <a:cs typeface="Calibri"/>
                <a:sym typeface="Calibri"/>
              </a:rPr>
              <a:t>Affiliation:</a:t>
            </a:r>
            <a:r>
              <a:rPr lang="tr-TR">
                <a:solidFill>
                  <a:srgbClr val="F2F2F2"/>
                </a:solidFill>
                <a:latin typeface="Calibri"/>
                <a:ea typeface="Calibri"/>
                <a:cs typeface="Calibri"/>
                <a:sym typeface="Calibri"/>
              </a:rPr>
              <a:t> Vellore Institute of Technology, Chennai</a:t>
            </a:r>
            <a:endParaRPr>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tr-TR" b="1">
                <a:solidFill>
                  <a:srgbClr val="F2F2F2"/>
                </a:solidFill>
                <a:latin typeface="Calibri"/>
                <a:ea typeface="Calibri"/>
                <a:cs typeface="Calibri"/>
                <a:sym typeface="Calibri"/>
              </a:rPr>
              <a:t>Email ID:</a:t>
            </a:r>
            <a:r>
              <a:rPr lang="tr-TR">
                <a:solidFill>
                  <a:srgbClr val="F2F2F2"/>
                </a:solidFill>
                <a:latin typeface="Calibri"/>
                <a:ea typeface="Calibri"/>
                <a:cs typeface="Calibri"/>
                <a:sym typeface="Calibri"/>
              </a:rPr>
              <a:t>  jafferson.jm@vit.ac.in</a:t>
            </a:r>
            <a:endParaRPr>
              <a:solidFill>
                <a:srgbClr val="F2F2F2"/>
              </a:solidFill>
              <a:latin typeface="Calibri"/>
              <a:ea typeface="Calibri"/>
              <a:cs typeface="Calibri"/>
              <a:sym typeface="Calibri"/>
            </a:endParaRPr>
          </a:p>
        </p:txBody>
      </p:sp>
      <p:pic>
        <p:nvPicPr>
          <p:cNvPr id="84" name="Google Shape;84;p15"/>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85" name="Google Shape;85;p15"/>
          <p:cNvPicPr preferRelativeResize="0"/>
          <p:nvPr/>
        </p:nvPicPr>
        <p:blipFill rotWithShape="1">
          <a:blip r:embed="rId5">
            <a:alphaModFix/>
          </a:blip>
          <a:srcRect/>
          <a:stretch/>
        </p:blipFill>
        <p:spPr>
          <a:xfrm>
            <a:off x="384320" y="4282650"/>
            <a:ext cx="2372480" cy="5954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7"/>
        <p:cNvGrpSpPr/>
        <p:nvPr/>
      </p:nvGrpSpPr>
      <p:grpSpPr>
        <a:xfrm>
          <a:off x="0" y="0"/>
          <a:ext cx="0" cy="0"/>
          <a:chOff x="0" y="0"/>
          <a:chExt cx="0" cy="0"/>
        </a:xfrm>
      </p:grpSpPr>
      <p:sp>
        <p:nvSpPr>
          <p:cNvPr id="388" name="Google Shape;388;p42"/>
          <p:cNvSpPr txBox="1"/>
          <p:nvPr/>
        </p:nvSpPr>
        <p:spPr>
          <a:xfrm>
            <a:off x="525475" y="1211700"/>
            <a:ext cx="20088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Science Payload:</a:t>
            </a:r>
            <a:endParaRPr sz="2400" b="1" i="0" u="none" strike="noStrike" cap="none">
              <a:solidFill>
                <a:srgbClr val="F2F2F2"/>
              </a:solidFill>
              <a:latin typeface="Calibri"/>
              <a:ea typeface="Calibri"/>
              <a:cs typeface="Calibri"/>
              <a:sym typeface="Calibri"/>
            </a:endParaRPr>
          </a:p>
        </p:txBody>
      </p:sp>
      <p:sp>
        <p:nvSpPr>
          <p:cNvPr id="389" name="Google Shape;389;p42"/>
          <p:cNvSpPr txBox="1"/>
          <p:nvPr/>
        </p:nvSpPr>
        <p:spPr>
          <a:xfrm>
            <a:off x="2911750" y="1370250"/>
            <a:ext cx="5854500" cy="28014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tr-TR" sz="1300">
                <a:solidFill>
                  <a:srgbClr val="F2F2F2"/>
                </a:solidFill>
              </a:rPr>
              <a:t>The Science payload has been inspired by the Curiosity rovers which carries with it a suite of scientific testing instruments while traversing the Martian surface. </a:t>
            </a:r>
            <a:endParaRPr sz="1300">
              <a:solidFill>
                <a:srgbClr val="F2F2F2"/>
              </a:solidFill>
            </a:endParaRPr>
          </a:p>
          <a:p>
            <a:pPr marL="0" marR="0" lvl="0" indent="0" algn="l" rtl="0">
              <a:lnSpc>
                <a:spcPct val="100000"/>
              </a:lnSpc>
              <a:spcBef>
                <a:spcPts val="0"/>
              </a:spcBef>
              <a:spcAft>
                <a:spcPts val="0"/>
              </a:spcAft>
              <a:buClr>
                <a:srgbClr val="000000"/>
              </a:buClr>
              <a:buSzPts val="1400"/>
              <a:buFont typeface="Arial"/>
              <a:buNone/>
            </a:pPr>
            <a:endParaRPr sz="1300">
              <a:solidFill>
                <a:srgbClr val="F2F2F2"/>
              </a:solidFill>
            </a:endParaRPr>
          </a:p>
          <a:p>
            <a:pPr marL="0" lvl="0" indent="0" algn="l" rtl="0">
              <a:spcBef>
                <a:spcPts val="0"/>
              </a:spcBef>
              <a:spcAft>
                <a:spcPts val="0"/>
              </a:spcAft>
              <a:buClr>
                <a:schemeClr val="dk1"/>
              </a:buClr>
              <a:buSzPts val="1100"/>
              <a:buFont typeface="Arial"/>
              <a:buNone/>
            </a:pPr>
            <a:r>
              <a:rPr lang="tr-TR" sz="1300">
                <a:solidFill>
                  <a:srgbClr val="F2F2F2"/>
                </a:solidFill>
              </a:rPr>
              <a:t>The Science module features a robust mechanism employing a lead screw actuation system. This system comprises two steel support rods, a central lead screw, and planar guideways. Rotational actuation is provided by a planetary gearhead DC motor mounted atop the lead screw. </a:t>
            </a:r>
            <a:endParaRPr sz="1300">
              <a:solidFill>
                <a:srgbClr val="F2F2F2"/>
              </a:solidFill>
            </a:endParaRPr>
          </a:p>
          <a:p>
            <a:pPr marL="0" lvl="0" indent="0" algn="l" rtl="0">
              <a:spcBef>
                <a:spcPts val="0"/>
              </a:spcBef>
              <a:spcAft>
                <a:spcPts val="0"/>
              </a:spcAft>
              <a:buClr>
                <a:schemeClr val="dk1"/>
              </a:buClr>
              <a:buSzPts val="1100"/>
              <a:buFont typeface="Arial"/>
              <a:buNone/>
            </a:pPr>
            <a:endParaRPr sz="1300">
              <a:solidFill>
                <a:srgbClr val="F2F2F2"/>
              </a:solidFill>
            </a:endParaRPr>
          </a:p>
          <a:p>
            <a:pPr marL="0" lvl="0" indent="0" algn="l" rtl="0">
              <a:spcBef>
                <a:spcPts val="0"/>
              </a:spcBef>
              <a:spcAft>
                <a:spcPts val="0"/>
              </a:spcAft>
              <a:buClr>
                <a:schemeClr val="dk1"/>
              </a:buClr>
              <a:buSzPts val="1100"/>
              <a:buFont typeface="Arial"/>
              <a:buNone/>
            </a:pPr>
            <a:r>
              <a:rPr lang="tr-TR" sz="1300">
                <a:solidFill>
                  <a:srgbClr val="F2F2F2"/>
                </a:solidFill>
              </a:rPr>
              <a:t>Lead screws offer very precise linear motion control. The threads act like a ramp, converting every rotation of the screw into a specific, consistent linear movement.</a:t>
            </a:r>
            <a:endParaRPr sz="1300">
              <a:solidFill>
                <a:srgbClr val="F2F2F2"/>
              </a:solidFill>
            </a:endParaRPr>
          </a:p>
          <a:p>
            <a:pPr marL="0" lvl="0" indent="0" algn="l" rtl="0">
              <a:spcBef>
                <a:spcPts val="0"/>
              </a:spcBef>
              <a:spcAft>
                <a:spcPts val="0"/>
              </a:spcAft>
              <a:buClr>
                <a:schemeClr val="dk1"/>
              </a:buClr>
              <a:buSzPts val="1100"/>
              <a:buFont typeface="Arial"/>
              <a:buNone/>
            </a:pPr>
            <a:endParaRPr>
              <a:solidFill>
                <a:srgbClr val="F2F2F2"/>
              </a:solidFill>
              <a:latin typeface="Calibri"/>
              <a:ea typeface="Calibri"/>
              <a:cs typeface="Calibri"/>
              <a:sym typeface="Calibri"/>
            </a:endParaRPr>
          </a:p>
        </p:txBody>
      </p:sp>
      <p:sp>
        <p:nvSpPr>
          <p:cNvPr id="390" name="Google Shape;390;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30</a:t>
            </a:fld>
            <a:endParaRPr/>
          </a:p>
        </p:txBody>
      </p:sp>
      <p:sp>
        <p:nvSpPr>
          <p:cNvPr id="391" name="Google Shape;391;p42"/>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sp>
        <p:nvSpPr>
          <p:cNvPr id="392" name="Google Shape;392;p42"/>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393" name="Google Shape;393;p42"/>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394" name="Google Shape;394;p42"/>
          <p:cNvPicPr preferRelativeResize="0"/>
          <p:nvPr/>
        </p:nvPicPr>
        <p:blipFill rotWithShape="1">
          <a:blip r:embed="rId5">
            <a:alphaModFix/>
          </a:blip>
          <a:srcRect/>
          <a:stretch/>
        </p:blipFill>
        <p:spPr>
          <a:xfrm>
            <a:off x="388908" y="4285300"/>
            <a:ext cx="2372480" cy="5954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8"/>
        <p:cNvGrpSpPr/>
        <p:nvPr/>
      </p:nvGrpSpPr>
      <p:grpSpPr>
        <a:xfrm>
          <a:off x="0" y="0"/>
          <a:ext cx="0" cy="0"/>
          <a:chOff x="0" y="0"/>
          <a:chExt cx="0" cy="0"/>
        </a:xfrm>
      </p:grpSpPr>
      <p:sp>
        <p:nvSpPr>
          <p:cNvPr id="399" name="Google Shape;399;p43"/>
          <p:cNvSpPr txBox="1"/>
          <p:nvPr/>
        </p:nvSpPr>
        <p:spPr>
          <a:xfrm>
            <a:off x="525475" y="1211700"/>
            <a:ext cx="20088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Science Payload:</a:t>
            </a:r>
            <a:endParaRPr sz="2400" b="1" i="0" u="none" strike="noStrike" cap="none">
              <a:solidFill>
                <a:srgbClr val="F2F2F2"/>
              </a:solidFill>
              <a:latin typeface="Calibri"/>
              <a:ea typeface="Calibri"/>
              <a:cs typeface="Calibri"/>
              <a:sym typeface="Calibri"/>
            </a:endParaRPr>
          </a:p>
        </p:txBody>
      </p:sp>
      <p:sp>
        <p:nvSpPr>
          <p:cNvPr id="400" name="Google Shape;400;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31</a:t>
            </a:fld>
            <a:endParaRPr/>
          </a:p>
        </p:txBody>
      </p:sp>
      <p:sp>
        <p:nvSpPr>
          <p:cNvPr id="401" name="Google Shape;401;p43"/>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sp>
        <p:nvSpPr>
          <p:cNvPr id="402" name="Google Shape;402;p43"/>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403" name="Google Shape;403;p43"/>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404" name="Google Shape;404;p43"/>
          <p:cNvPicPr preferRelativeResize="0"/>
          <p:nvPr/>
        </p:nvPicPr>
        <p:blipFill rotWithShape="1">
          <a:blip r:embed="rId5">
            <a:alphaModFix/>
          </a:blip>
          <a:srcRect/>
          <a:stretch/>
        </p:blipFill>
        <p:spPr>
          <a:xfrm>
            <a:off x="388908" y="4285300"/>
            <a:ext cx="2372480" cy="595450"/>
          </a:xfrm>
          <a:prstGeom prst="rect">
            <a:avLst/>
          </a:prstGeom>
          <a:noFill/>
          <a:ln>
            <a:noFill/>
          </a:ln>
        </p:spPr>
      </p:pic>
      <p:pic>
        <p:nvPicPr>
          <p:cNvPr id="405" name="Google Shape;405;p43"/>
          <p:cNvPicPr preferRelativeResize="0"/>
          <p:nvPr/>
        </p:nvPicPr>
        <p:blipFill>
          <a:blip r:embed="rId6">
            <a:alphaModFix/>
          </a:blip>
          <a:stretch>
            <a:fillRect/>
          </a:stretch>
        </p:blipFill>
        <p:spPr>
          <a:xfrm>
            <a:off x="3119527" y="939575"/>
            <a:ext cx="2253600" cy="3074400"/>
          </a:xfrm>
          <a:prstGeom prst="rect">
            <a:avLst/>
          </a:prstGeom>
          <a:noFill/>
          <a:ln w="19050">
            <a:solidFill>
              <a:schemeClr val="bg1"/>
            </a:solidFill>
          </a:ln>
        </p:spPr>
      </p:pic>
      <p:sp>
        <p:nvSpPr>
          <p:cNvPr id="406" name="Google Shape;406;p43"/>
          <p:cNvSpPr txBox="1"/>
          <p:nvPr/>
        </p:nvSpPr>
        <p:spPr>
          <a:xfrm>
            <a:off x="3250550" y="4080835"/>
            <a:ext cx="2601300" cy="62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800" dirty="0">
                <a:solidFill>
                  <a:schemeClr val="lt1"/>
                </a:solidFill>
              </a:rPr>
              <a:t>Chemical Testing</a:t>
            </a:r>
            <a:endParaRPr sz="1800" dirty="0">
              <a:solidFill>
                <a:schemeClr val="lt1"/>
              </a:solidFill>
            </a:endParaRPr>
          </a:p>
        </p:txBody>
      </p:sp>
      <p:pic>
        <p:nvPicPr>
          <p:cNvPr id="407" name="Google Shape;407;p43"/>
          <p:cNvPicPr preferRelativeResize="0"/>
          <p:nvPr/>
        </p:nvPicPr>
        <p:blipFill>
          <a:blip r:embed="rId7">
            <a:alphaModFix/>
          </a:blip>
          <a:stretch>
            <a:fillRect/>
          </a:stretch>
        </p:blipFill>
        <p:spPr>
          <a:xfrm>
            <a:off x="5851850" y="939575"/>
            <a:ext cx="2260900" cy="3072700"/>
          </a:xfrm>
          <a:prstGeom prst="rect">
            <a:avLst/>
          </a:prstGeom>
          <a:noFill/>
          <a:ln w="19050">
            <a:solidFill>
              <a:schemeClr val="bg1"/>
            </a:solidFill>
          </a:ln>
        </p:spPr>
      </p:pic>
      <p:sp>
        <p:nvSpPr>
          <p:cNvPr id="408" name="Google Shape;408;p43"/>
          <p:cNvSpPr txBox="1"/>
          <p:nvPr/>
        </p:nvSpPr>
        <p:spPr>
          <a:xfrm>
            <a:off x="5768558" y="4076158"/>
            <a:ext cx="2703900" cy="3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800" dirty="0">
                <a:solidFill>
                  <a:schemeClr val="lt1"/>
                </a:solidFill>
              </a:rPr>
              <a:t>Lead-Screw Mechanism</a:t>
            </a:r>
            <a:endParaRPr sz="1800" dirty="0">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2"/>
        <p:cNvGrpSpPr/>
        <p:nvPr/>
      </p:nvGrpSpPr>
      <p:grpSpPr>
        <a:xfrm>
          <a:off x="0" y="0"/>
          <a:ext cx="0" cy="0"/>
          <a:chOff x="0" y="0"/>
          <a:chExt cx="0" cy="0"/>
        </a:xfrm>
      </p:grpSpPr>
      <p:sp>
        <p:nvSpPr>
          <p:cNvPr id="413" name="Google Shape;413;p44"/>
          <p:cNvSpPr txBox="1"/>
          <p:nvPr/>
        </p:nvSpPr>
        <p:spPr>
          <a:xfrm>
            <a:off x="525475" y="1211700"/>
            <a:ext cx="20088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Science Payload:</a:t>
            </a:r>
            <a:endParaRPr sz="2400" b="1" i="0" u="none" strike="noStrike" cap="none">
              <a:solidFill>
                <a:srgbClr val="F2F2F2"/>
              </a:solidFill>
              <a:latin typeface="Calibri"/>
              <a:ea typeface="Calibri"/>
              <a:cs typeface="Calibri"/>
              <a:sym typeface="Calibri"/>
            </a:endParaRPr>
          </a:p>
        </p:txBody>
      </p:sp>
      <p:sp>
        <p:nvSpPr>
          <p:cNvPr id="414" name="Google Shape;414;p44"/>
          <p:cNvSpPr txBox="1"/>
          <p:nvPr/>
        </p:nvSpPr>
        <p:spPr>
          <a:xfrm>
            <a:off x="2911750" y="1370250"/>
            <a:ext cx="5854500" cy="23859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tr-TR" sz="1300">
                <a:solidFill>
                  <a:srgbClr val="F2F2F2"/>
                </a:solidFill>
              </a:rPr>
              <a:t>The science payload weighs approximately 500g without considering the samples. </a:t>
            </a:r>
            <a:endParaRPr sz="1300">
              <a:solidFill>
                <a:srgbClr val="F2F2F2"/>
              </a:solidFill>
            </a:endParaRPr>
          </a:p>
          <a:p>
            <a:pPr marL="0" marR="0" lvl="0" indent="0" algn="l" rtl="0">
              <a:lnSpc>
                <a:spcPct val="100000"/>
              </a:lnSpc>
              <a:spcBef>
                <a:spcPts val="0"/>
              </a:spcBef>
              <a:spcAft>
                <a:spcPts val="0"/>
              </a:spcAft>
              <a:buClr>
                <a:srgbClr val="000000"/>
              </a:buClr>
              <a:buSzPts val="1400"/>
              <a:buFont typeface="Arial"/>
              <a:buNone/>
            </a:pPr>
            <a:endParaRPr sz="1300">
              <a:solidFill>
                <a:srgbClr val="F2F2F2"/>
              </a:solidFill>
            </a:endParaRPr>
          </a:p>
          <a:p>
            <a:pPr marL="0" marR="0" lvl="0" indent="0" algn="l" rtl="0">
              <a:lnSpc>
                <a:spcPct val="100000"/>
              </a:lnSpc>
              <a:spcBef>
                <a:spcPts val="0"/>
              </a:spcBef>
              <a:spcAft>
                <a:spcPts val="0"/>
              </a:spcAft>
              <a:buClr>
                <a:srgbClr val="000000"/>
              </a:buClr>
              <a:buSzPts val="1400"/>
              <a:buFont typeface="Arial"/>
              <a:buNone/>
            </a:pPr>
            <a:r>
              <a:rPr lang="tr-TR" sz="1300">
                <a:solidFill>
                  <a:srgbClr val="F2F2F2"/>
                </a:solidFill>
              </a:rPr>
              <a:t>For the purpose of the missions, a dedicated motor system is located at the base to facilitate soil sample collection. This system utilizes three distinct scoops to mitigate cross-contamination and a stepper motor governs the scoop selection.</a:t>
            </a:r>
            <a:endParaRPr sz="1300">
              <a:solidFill>
                <a:srgbClr val="F2F2F2"/>
              </a:solidFill>
            </a:endParaRPr>
          </a:p>
          <a:p>
            <a:pPr marL="0" lvl="0" indent="0" algn="l" rtl="0">
              <a:spcBef>
                <a:spcPts val="0"/>
              </a:spcBef>
              <a:spcAft>
                <a:spcPts val="0"/>
              </a:spcAft>
              <a:buClr>
                <a:schemeClr val="dk1"/>
              </a:buClr>
              <a:buSzPts val="1100"/>
              <a:buFont typeface="Arial"/>
              <a:buNone/>
            </a:pPr>
            <a:endParaRPr sz="1300">
              <a:solidFill>
                <a:srgbClr val="F2F2F2"/>
              </a:solidFill>
            </a:endParaRPr>
          </a:p>
          <a:p>
            <a:pPr marL="0" lvl="0" indent="0" algn="l" rtl="0">
              <a:spcBef>
                <a:spcPts val="0"/>
              </a:spcBef>
              <a:spcAft>
                <a:spcPts val="0"/>
              </a:spcAft>
              <a:buClr>
                <a:schemeClr val="dk1"/>
              </a:buClr>
              <a:buSzPts val="1100"/>
              <a:buFont typeface="Arial"/>
              <a:buNone/>
            </a:pPr>
            <a:r>
              <a:rPr lang="tr-TR" sz="1300">
                <a:solidFill>
                  <a:srgbClr val="F2F2F2"/>
                </a:solidFill>
              </a:rPr>
              <a:t>Having three different scoops can enable the rover to potentially collect samples from different depths or target specific soil layers. This allows for a more comprehensive analysis of the soil profile.</a:t>
            </a:r>
            <a:endParaRPr sz="1300">
              <a:solidFill>
                <a:srgbClr val="F2F2F2"/>
              </a:solidFill>
            </a:endParaRPr>
          </a:p>
        </p:txBody>
      </p:sp>
      <p:sp>
        <p:nvSpPr>
          <p:cNvPr id="415" name="Google Shape;415;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32</a:t>
            </a:fld>
            <a:endParaRPr/>
          </a:p>
        </p:txBody>
      </p:sp>
      <p:sp>
        <p:nvSpPr>
          <p:cNvPr id="416" name="Google Shape;416;p44"/>
          <p:cNvSpPr txBox="1">
            <a:spLocks noGrp="1"/>
          </p:cNvSpPr>
          <p:nvPr>
            <p:ph type="ctrTitle"/>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tr-TR" sz="3600" b="1">
                <a:solidFill>
                  <a:srgbClr val="F2F2F2"/>
                </a:solidFill>
                <a:latin typeface="Calibri"/>
                <a:ea typeface="Calibri"/>
                <a:cs typeface="Calibri"/>
                <a:sym typeface="Calibri"/>
              </a:rPr>
              <a:t>ROVER DESIGN</a:t>
            </a:r>
            <a:endParaRPr sz="3600" b="1">
              <a:solidFill>
                <a:srgbClr val="F2F2F2"/>
              </a:solidFill>
              <a:latin typeface="Calibri"/>
              <a:ea typeface="Calibri"/>
              <a:cs typeface="Calibri"/>
              <a:sym typeface="Calibri"/>
            </a:endParaRPr>
          </a:p>
        </p:txBody>
      </p:sp>
      <p:sp>
        <p:nvSpPr>
          <p:cNvPr id="417" name="Google Shape;417;p44"/>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418" name="Google Shape;418;p44"/>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419" name="Google Shape;419;p44"/>
          <p:cNvPicPr preferRelativeResize="0"/>
          <p:nvPr/>
        </p:nvPicPr>
        <p:blipFill rotWithShape="1">
          <a:blip r:embed="rId5">
            <a:alphaModFix/>
          </a:blip>
          <a:srcRect/>
          <a:stretch/>
        </p:blipFill>
        <p:spPr>
          <a:xfrm>
            <a:off x="388908" y="4285300"/>
            <a:ext cx="2372480" cy="5954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3"/>
        <p:cNvGrpSpPr/>
        <p:nvPr/>
      </p:nvGrpSpPr>
      <p:grpSpPr>
        <a:xfrm>
          <a:off x="0" y="0"/>
          <a:ext cx="0" cy="0"/>
          <a:chOff x="0" y="0"/>
          <a:chExt cx="0" cy="0"/>
        </a:xfrm>
      </p:grpSpPr>
      <p:sp>
        <p:nvSpPr>
          <p:cNvPr id="424" name="Google Shape;424;p45"/>
          <p:cNvSpPr txBox="1"/>
          <p:nvPr/>
        </p:nvSpPr>
        <p:spPr>
          <a:xfrm>
            <a:off x="525474" y="1211700"/>
            <a:ext cx="2550939" cy="166196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Ground station equipment and communication system:</a:t>
            </a:r>
            <a:endParaRPr sz="2400" b="1" i="0" u="none" strike="noStrike" cap="none">
              <a:solidFill>
                <a:srgbClr val="F2F2F2"/>
              </a:solidFill>
              <a:latin typeface="Calibri"/>
              <a:ea typeface="Calibri"/>
              <a:cs typeface="Calibri"/>
              <a:sym typeface="Calibri"/>
            </a:endParaRPr>
          </a:p>
        </p:txBody>
      </p:sp>
      <p:sp>
        <p:nvSpPr>
          <p:cNvPr id="425" name="Google Shape;425;p45"/>
          <p:cNvSpPr txBox="1"/>
          <p:nvPr/>
        </p:nvSpPr>
        <p:spPr>
          <a:xfrm>
            <a:off x="2911750" y="1370250"/>
            <a:ext cx="5854500" cy="30015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tr-TR" sz="1300">
                <a:solidFill>
                  <a:srgbClr val="F2F2F2"/>
                </a:solidFill>
              </a:rPr>
              <a:t>The rover and the ground station maintain constant communication by the means of the advanced Ubiquiti Rocket Antennas. This antenna-mounted router supports both long-range point-to-point and point-to-multipoint links.</a:t>
            </a:r>
            <a:endParaRPr sz="1300">
              <a:solidFill>
                <a:srgbClr val="F2F2F2"/>
              </a:solidFill>
            </a:endParaRPr>
          </a:p>
          <a:p>
            <a:pPr marL="0" marR="0" lvl="0" indent="0" algn="l" rtl="0">
              <a:lnSpc>
                <a:spcPct val="100000"/>
              </a:lnSpc>
              <a:spcBef>
                <a:spcPts val="0"/>
              </a:spcBef>
              <a:spcAft>
                <a:spcPts val="0"/>
              </a:spcAft>
              <a:buClr>
                <a:srgbClr val="000000"/>
              </a:buClr>
              <a:buSzPts val="1400"/>
              <a:buFont typeface="Arial"/>
              <a:buNone/>
            </a:pPr>
            <a:r>
              <a:rPr lang="tr-TR" sz="1300">
                <a:solidFill>
                  <a:srgbClr val="F2F2F2"/>
                </a:solidFill>
              </a:rPr>
              <a:t>It features automatic channel selection and dynamic distance adjustment based on acknowledgement timing for optimal wireless performance.</a:t>
            </a:r>
            <a:endParaRPr sz="1300">
              <a:solidFill>
                <a:srgbClr val="F2F2F2"/>
              </a:solidFill>
            </a:endParaRPr>
          </a:p>
          <a:p>
            <a:pPr marL="0" marR="0" lvl="0" indent="0" algn="l" rtl="0">
              <a:lnSpc>
                <a:spcPct val="100000"/>
              </a:lnSpc>
              <a:spcBef>
                <a:spcPts val="0"/>
              </a:spcBef>
              <a:spcAft>
                <a:spcPts val="0"/>
              </a:spcAft>
              <a:buClr>
                <a:srgbClr val="000000"/>
              </a:buClr>
              <a:buSzPts val="1400"/>
              <a:buFont typeface="Arial"/>
              <a:buNone/>
            </a:pPr>
            <a:endParaRPr sz="1300">
              <a:solidFill>
                <a:srgbClr val="F2F2F2"/>
              </a:solidFill>
            </a:endParaRPr>
          </a:p>
          <a:p>
            <a:pPr marL="0" marR="0" lvl="0" indent="0" algn="l" rtl="0">
              <a:lnSpc>
                <a:spcPct val="100000"/>
              </a:lnSpc>
              <a:spcBef>
                <a:spcPts val="0"/>
              </a:spcBef>
              <a:spcAft>
                <a:spcPts val="0"/>
              </a:spcAft>
              <a:buClr>
                <a:srgbClr val="000000"/>
              </a:buClr>
              <a:buSzPts val="1400"/>
              <a:buFont typeface="Arial"/>
              <a:buNone/>
            </a:pPr>
            <a:r>
              <a:rPr lang="tr-TR" sz="1300">
                <a:solidFill>
                  <a:srgbClr val="F2F2F2"/>
                </a:solidFill>
              </a:rPr>
              <a:t>For internal communication within the rover there are two distinct computing units: a mini PC running Ubuntu and two ESP32 microcontrollers operating with Micro ROS. </a:t>
            </a:r>
            <a:endParaRPr sz="1300">
              <a:solidFill>
                <a:srgbClr val="F2F2F2"/>
              </a:solidFill>
            </a:endParaRPr>
          </a:p>
          <a:p>
            <a:pPr marL="0" marR="0" lvl="0" indent="0" algn="l" rtl="0">
              <a:lnSpc>
                <a:spcPct val="100000"/>
              </a:lnSpc>
              <a:spcBef>
                <a:spcPts val="0"/>
              </a:spcBef>
              <a:spcAft>
                <a:spcPts val="0"/>
              </a:spcAft>
              <a:buClr>
                <a:srgbClr val="000000"/>
              </a:buClr>
              <a:buSzPts val="1400"/>
              <a:buFont typeface="Arial"/>
              <a:buNone/>
            </a:pPr>
            <a:endParaRPr sz="1300">
              <a:solidFill>
                <a:srgbClr val="F2F2F2"/>
              </a:solidFill>
            </a:endParaRPr>
          </a:p>
          <a:p>
            <a:pPr marL="0" marR="0" lvl="0" indent="0" algn="l" rtl="0">
              <a:lnSpc>
                <a:spcPct val="100000"/>
              </a:lnSpc>
              <a:spcBef>
                <a:spcPts val="0"/>
              </a:spcBef>
              <a:spcAft>
                <a:spcPts val="0"/>
              </a:spcAft>
              <a:buClr>
                <a:srgbClr val="000000"/>
              </a:buClr>
              <a:buSzPts val="1400"/>
              <a:buFont typeface="Arial"/>
              <a:buNone/>
            </a:pPr>
            <a:r>
              <a:rPr lang="tr-TR" sz="1300">
                <a:solidFill>
                  <a:srgbClr val="F2F2F2"/>
                </a:solidFill>
              </a:rPr>
              <a:t>This system ensures seamless communication with minimized noise. The drawback can be found in the fact that the ground station depends solely on the Ubiquiti antennas and hence showcases a single point of failure. </a:t>
            </a:r>
            <a:endParaRPr sz="1300">
              <a:solidFill>
                <a:srgbClr val="F2F2F2"/>
              </a:solidFill>
            </a:endParaRPr>
          </a:p>
          <a:p>
            <a:pPr marL="0" marR="0" lvl="0" indent="0" algn="l" rtl="0">
              <a:lnSpc>
                <a:spcPct val="100000"/>
              </a:lnSpc>
              <a:spcBef>
                <a:spcPts val="0"/>
              </a:spcBef>
              <a:spcAft>
                <a:spcPts val="0"/>
              </a:spcAft>
              <a:buClr>
                <a:srgbClr val="000000"/>
              </a:buClr>
              <a:buSzPts val="1400"/>
              <a:buFont typeface="Arial"/>
              <a:buNone/>
            </a:pPr>
            <a:endParaRPr>
              <a:solidFill>
                <a:srgbClr val="F2F2F2"/>
              </a:solidFill>
              <a:latin typeface="Calibri"/>
              <a:ea typeface="Calibri"/>
              <a:cs typeface="Calibri"/>
              <a:sym typeface="Calibri"/>
            </a:endParaRPr>
          </a:p>
        </p:txBody>
      </p:sp>
      <p:sp>
        <p:nvSpPr>
          <p:cNvPr id="426" name="Google Shape;426;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33</a:t>
            </a:fld>
            <a:endParaRPr/>
          </a:p>
        </p:txBody>
      </p:sp>
      <p:sp>
        <p:nvSpPr>
          <p:cNvPr id="427" name="Google Shape;427;p45"/>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sp>
        <p:nvSpPr>
          <p:cNvPr id="428" name="Google Shape;428;p45"/>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429" name="Google Shape;429;p45"/>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430" name="Google Shape;430;p45"/>
          <p:cNvPicPr preferRelativeResize="0"/>
          <p:nvPr/>
        </p:nvPicPr>
        <p:blipFill rotWithShape="1">
          <a:blip r:embed="rId5">
            <a:alphaModFix/>
          </a:blip>
          <a:srcRect/>
          <a:stretch/>
        </p:blipFill>
        <p:spPr>
          <a:xfrm>
            <a:off x="388908" y="4285300"/>
            <a:ext cx="2372480" cy="5954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435" name="Google Shape;435;p46"/>
          <p:cNvSpPr txBox="1"/>
          <p:nvPr/>
        </p:nvSpPr>
        <p:spPr>
          <a:xfrm>
            <a:off x="525474" y="1211700"/>
            <a:ext cx="2550939" cy="166196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Ground station equipment and communication system:</a:t>
            </a:r>
            <a:endParaRPr sz="2400" b="1" i="0" u="none" strike="noStrike" cap="none">
              <a:solidFill>
                <a:srgbClr val="F2F2F2"/>
              </a:solidFill>
              <a:latin typeface="Calibri"/>
              <a:ea typeface="Calibri"/>
              <a:cs typeface="Calibri"/>
              <a:sym typeface="Calibri"/>
            </a:endParaRPr>
          </a:p>
        </p:txBody>
      </p:sp>
      <p:sp>
        <p:nvSpPr>
          <p:cNvPr id="436" name="Google Shape;436;p46"/>
          <p:cNvSpPr txBox="1"/>
          <p:nvPr/>
        </p:nvSpPr>
        <p:spPr>
          <a:xfrm>
            <a:off x="2911750" y="1370250"/>
            <a:ext cx="5854500" cy="14775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tr-TR">
                <a:solidFill>
                  <a:schemeClr val="lt1"/>
                </a:solidFill>
              </a:rPr>
              <a:t>Space agencies like NASA use the Deep Space Network for communicating with distant spacecraft. The DSN utilizes high-gain antennas for long-range, directional communication with spacecraft. The Ubiquiti Rocket Antennas with their point-to-point focus and potential for long range echo similar principles. </a:t>
            </a:r>
            <a:endParaRPr>
              <a:solidFill>
                <a:schemeClr val="lt1"/>
              </a:solidFill>
            </a:endParaRPr>
          </a:p>
          <a:p>
            <a:pPr marL="0" lvl="0" indent="0" algn="l" rtl="0">
              <a:spcBef>
                <a:spcPts val="0"/>
              </a:spcBef>
              <a:spcAft>
                <a:spcPts val="0"/>
              </a:spcAft>
              <a:buNone/>
            </a:pPr>
            <a:endParaRPr>
              <a:solidFill>
                <a:schemeClr val="lt1"/>
              </a:solidFill>
            </a:endParaRPr>
          </a:p>
        </p:txBody>
      </p:sp>
      <p:sp>
        <p:nvSpPr>
          <p:cNvPr id="437" name="Google Shape;437;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34</a:t>
            </a:fld>
            <a:endParaRPr/>
          </a:p>
        </p:txBody>
      </p:sp>
      <p:sp>
        <p:nvSpPr>
          <p:cNvPr id="438" name="Google Shape;438;p46"/>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sp>
        <p:nvSpPr>
          <p:cNvPr id="439" name="Google Shape;439;p46"/>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440" name="Google Shape;440;p46"/>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441" name="Google Shape;441;p46"/>
          <p:cNvPicPr preferRelativeResize="0"/>
          <p:nvPr/>
        </p:nvPicPr>
        <p:blipFill rotWithShape="1">
          <a:blip r:embed="rId5">
            <a:alphaModFix/>
          </a:blip>
          <a:srcRect/>
          <a:stretch/>
        </p:blipFill>
        <p:spPr>
          <a:xfrm>
            <a:off x="388908" y="4285300"/>
            <a:ext cx="2372480" cy="5954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5"/>
        <p:cNvGrpSpPr/>
        <p:nvPr/>
      </p:nvGrpSpPr>
      <p:grpSpPr>
        <a:xfrm>
          <a:off x="0" y="0"/>
          <a:ext cx="0" cy="0"/>
          <a:chOff x="0" y="0"/>
          <a:chExt cx="0" cy="0"/>
        </a:xfrm>
      </p:grpSpPr>
      <p:sp>
        <p:nvSpPr>
          <p:cNvPr id="446" name="Google Shape;446;p47"/>
          <p:cNvSpPr txBox="1"/>
          <p:nvPr/>
        </p:nvSpPr>
        <p:spPr>
          <a:xfrm>
            <a:off x="525474" y="1211700"/>
            <a:ext cx="2550939" cy="166196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Ground station equipment and communication system:</a:t>
            </a:r>
            <a:endParaRPr sz="2400" b="1" i="0" u="none" strike="noStrike" cap="none">
              <a:solidFill>
                <a:srgbClr val="F2F2F2"/>
              </a:solidFill>
              <a:latin typeface="Calibri"/>
              <a:ea typeface="Calibri"/>
              <a:cs typeface="Calibri"/>
              <a:sym typeface="Calibri"/>
            </a:endParaRPr>
          </a:p>
        </p:txBody>
      </p:sp>
      <p:sp>
        <p:nvSpPr>
          <p:cNvPr id="447" name="Google Shape;447;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35</a:t>
            </a:fld>
            <a:endParaRPr/>
          </a:p>
        </p:txBody>
      </p:sp>
      <p:sp>
        <p:nvSpPr>
          <p:cNvPr id="448" name="Google Shape;448;p47"/>
          <p:cNvSpPr txBox="1">
            <a:spLocks noGrp="1"/>
          </p:cNvSpPr>
          <p:nvPr>
            <p:ph type="ctrTitle"/>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tr-TR" sz="3600" b="1">
                <a:solidFill>
                  <a:srgbClr val="F2F2F2"/>
                </a:solidFill>
                <a:latin typeface="Calibri"/>
                <a:ea typeface="Calibri"/>
                <a:cs typeface="Calibri"/>
                <a:sym typeface="Calibri"/>
              </a:rPr>
              <a:t>ROVER DESIGN</a:t>
            </a:r>
            <a:endParaRPr sz="3600" b="1">
              <a:solidFill>
                <a:srgbClr val="F2F2F2"/>
              </a:solidFill>
              <a:latin typeface="Calibri"/>
              <a:ea typeface="Calibri"/>
              <a:cs typeface="Calibri"/>
              <a:sym typeface="Calibri"/>
            </a:endParaRPr>
          </a:p>
        </p:txBody>
      </p:sp>
      <p:sp>
        <p:nvSpPr>
          <p:cNvPr id="449" name="Google Shape;449;p47"/>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450" name="Google Shape;450;p47"/>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451" name="Google Shape;451;p47"/>
          <p:cNvPicPr preferRelativeResize="0"/>
          <p:nvPr/>
        </p:nvPicPr>
        <p:blipFill rotWithShape="1">
          <a:blip r:embed="rId5">
            <a:alphaModFix/>
          </a:blip>
          <a:srcRect/>
          <a:stretch/>
        </p:blipFill>
        <p:spPr>
          <a:xfrm>
            <a:off x="388908" y="4285300"/>
            <a:ext cx="2372480" cy="595450"/>
          </a:xfrm>
          <a:prstGeom prst="rect">
            <a:avLst/>
          </a:prstGeom>
          <a:noFill/>
          <a:ln>
            <a:noFill/>
          </a:ln>
        </p:spPr>
      </p:pic>
      <p:pic>
        <p:nvPicPr>
          <p:cNvPr id="452" name="Google Shape;452;p47"/>
          <p:cNvPicPr preferRelativeResize="0"/>
          <p:nvPr/>
        </p:nvPicPr>
        <p:blipFill>
          <a:blip r:embed="rId6">
            <a:alphaModFix/>
          </a:blip>
          <a:stretch>
            <a:fillRect/>
          </a:stretch>
        </p:blipFill>
        <p:spPr>
          <a:xfrm>
            <a:off x="3740401" y="172875"/>
            <a:ext cx="1506750" cy="3915926"/>
          </a:xfrm>
          <a:prstGeom prst="rect">
            <a:avLst/>
          </a:prstGeom>
          <a:noFill/>
          <a:ln w="19050">
            <a:solidFill>
              <a:schemeClr val="bg1"/>
            </a:solidFill>
          </a:ln>
        </p:spPr>
      </p:pic>
      <p:sp>
        <p:nvSpPr>
          <p:cNvPr id="453" name="Google Shape;453;p47"/>
          <p:cNvSpPr txBox="1"/>
          <p:nvPr/>
        </p:nvSpPr>
        <p:spPr>
          <a:xfrm>
            <a:off x="3245700" y="4232425"/>
            <a:ext cx="26526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800">
                <a:solidFill>
                  <a:schemeClr val="lt1"/>
                </a:solidFill>
              </a:rPr>
              <a:t>Base Station Antenna</a:t>
            </a:r>
            <a:endParaRPr sz="1800">
              <a:solidFill>
                <a:schemeClr val="lt1"/>
              </a:solidFill>
            </a:endParaRPr>
          </a:p>
        </p:txBody>
      </p:sp>
      <p:pic>
        <p:nvPicPr>
          <p:cNvPr id="454" name="Google Shape;454;p47"/>
          <p:cNvPicPr preferRelativeResize="0"/>
          <p:nvPr/>
        </p:nvPicPr>
        <p:blipFill>
          <a:blip r:embed="rId7">
            <a:alphaModFix/>
          </a:blip>
          <a:stretch>
            <a:fillRect/>
          </a:stretch>
        </p:blipFill>
        <p:spPr>
          <a:xfrm>
            <a:off x="5429109" y="1870904"/>
            <a:ext cx="3592049" cy="2006839"/>
          </a:xfrm>
          <a:prstGeom prst="rect">
            <a:avLst/>
          </a:prstGeom>
          <a:noFill/>
          <a:ln w="19050">
            <a:solidFill>
              <a:schemeClr val="bg1"/>
            </a:solidFill>
          </a:ln>
        </p:spPr>
      </p:pic>
      <p:sp>
        <p:nvSpPr>
          <p:cNvPr id="455" name="Google Shape;455;p47"/>
          <p:cNvSpPr txBox="1"/>
          <p:nvPr/>
        </p:nvSpPr>
        <p:spPr>
          <a:xfrm>
            <a:off x="5841858" y="4118068"/>
            <a:ext cx="29730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800">
                <a:solidFill>
                  <a:schemeClr val="lt1"/>
                </a:solidFill>
              </a:rPr>
              <a:t>Real-time feedback during autonomous navigation</a:t>
            </a:r>
            <a:endParaRPr sz="1800">
              <a:solidFill>
                <a:schemeClr val="l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9"/>
        <p:cNvGrpSpPr/>
        <p:nvPr/>
      </p:nvGrpSpPr>
      <p:grpSpPr>
        <a:xfrm>
          <a:off x="0" y="0"/>
          <a:ext cx="0" cy="0"/>
          <a:chOff x="0" y="0"/>
          <a:chExt cx="0" cy="0"/>
        </a:xfrm>
      </p:grpSpPr>
      <p:sp>
        <p:nvSpPr>
          <p:cNvPr id="460" name="Google Shape;460;p48"/>
          <p:cNvSpPr txBox="1"/>
          <p:nvPr/>
        </p:nvSpPr>
        <p:spPr>
          <a:xfrm>
            <a:off x="525474" y="1211700"/>
            <a:ext cx="2550939" cy="166196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Ground station equipment and communication system:</a:t>
            </a:r>
            <a:endParaRPr sz="2400" b="1" i="0" u="none" strike="noStrike" cap="none">
              <a:solidFill>
                <a:srgbClr val="F2F2F2"/>
              </a:solidFill>
              <a:latin typeface="Calibri"/>
              <a:ea typeface="Calibri"/>
              <a:cs typeface="Calibri"/>
              <a:sym typeface="Calibri"/>
            </a:endParaRPr>
          </a:p>
        </p:txBody>
      </p:sp>
      <p:sp>
        <p:nvSpPr>
          <p:cNvPr id="461" name="Google Shape;461;p48"/>
          <p:cNvSpPr txBox="1"/>
          <p:nvPr/>
        </p:nvSpPr>
        <p:spPr>
          <a:xfrm>
            <a:off x="2911750" y="1370250"/>
            <a:ext cx="5854500" cy="28014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400"/>
              <a:buFont typeface="Arial"/>
              <a:buNone/>
            </a:pPr>
            <a:r>
              <a:rPr lang="tr-TR" sz="1300">
                <a:solidFill>
                  <a:srgbClr val="F2F2F2"/>
                </a:solidFill>
              </a:rPr>
              <a:t>The rover utilizes the AMO-5G13 antenna for omnidirectional communication. The base station leverages the AM-5G19-120 antenna for its high noise immunity on the 5GHz frequency band.</a:t>
            </a:r>
            <a:endParaRPr sz="1300">
              <a:solidFill>
                <a:srgbClr val="F2F2F2"/>
              </a:solidFill>
            </a:endParaRPr>
          </a:p>
          <a:p>
            <a:pPr marL="0" lvl="0" indent="0" algn="l" rtl="0">
              <a:spcBef>
                <a:spcPts val="0"/>
              </a:spcBef>
              <a:spcAft>
                <a:spcPts val="0"/>
              </a:spcAft>
              <a:buClr>
                <a:schemeClr val="dk1"/>
              </a:buClr>
              <a:buSzPts val="1400"/>
              <a:buFont typeface="Arial"/>
              <a:buNone/>
            </a:pPr>
            <a:endParaRPr sz="1300">
              <a:solidFill>
                <a:srgbClr val="F2F2F2"/>
              </a:solidFill>
            </a:endParaRPr>
          </a:p>
          <a:p>
            <a:pPr marL="0" lvl="0" indent="0" algn="l" rtl="0">
              <a:spcBef>
                <a:spcPts val="0"/>
              </a:spcBef>
              <a:spcAft>
                <a:spcPts val="0"/>
              </a:spcAft>
              <a:buClr>
                <a:schemeClr val="dk1"/>
              </a:buClr>
              <a:buSzPts val="1400"/>
              <a:buFont typeface="Arial"/>
              <a:buNone/>
            </a:pPr>
            <a:r>
              <a:rPr lang="tr-TR" sz="1300">
                <a:solidFill>
                  <a:srgbClr val="F2F2F2"/>
                </a:solidFill>
              </a:rPr>
              <a:t>For Autonomous navigation the rover uses the Rover Satellite Communication - Client Module to relay messages between the host module and the rover. The host module send a task or an instruction for the rover. Once completed the rover returns a ‘Task Completed’ message. </a:t>
            </a:r>
            <a:endParaRPr sz="1300">
              <a:solidFill>
                <a:srgbClr val="F2F2F2"/>
              </a:solidFill>
            </a:endParaRPr>
          </a:p>
          <a:p>
            <a:pPr marL="0" lvl="0" indent="0" algn="l" rtl="0">
              <a:spcBef>
                <a:spcPts val="0"/>
              </a:spcBef>
              <a:spcAft>
                <a:spcPts val="0"/>
              </a:spcAft>
              <a:buClr>
                <a:schemeClr val="dk1"/>
              </a:buClr>
              <a:buSzPts val="1400"/>
              <a:buFont typeface="Arial"/>
              <a:buNone/>
            </a:pPr>
            <a:endParaRPr sz="1300">
              <a:solidFill>
                <a:srgbClr val="F2F2F2"/>
              </a:solidFill>
            </a:endParaRPr>
          </a:p>
          <a:p>
            <a:pPr marL="0" lvl="0" indent="0" algn="l" rtl="0">
              <a:spcBef>
                <a:spcPts val="0"/>
              </a:spcBef>
              <a:spcAft>
                <a:spcPts val="0"/>
              </a:spcAft>
              <a:buClr>
                <a:schemeClr val="dk1"/>
              </a:buClr>
              <a:buSzPts val="1400"/>
              <a:buFont typeface="Arial"/>
              <a:buNone/>
            </a:pPr>
            <a:r>
              <a:rPr lang="tr-TR" sz="1300">
                <a:solidFill>
                  <a:srgbClr val="F2F2F2"/>
                </a:solidFill>
              </a:rPr>
              <a:t>The hardware setup of the client module includes a 9 hole DB9 female socket and utilizes a custom RS - 232 communication protocol with a 115200 baud rate. </a:t>
            </a:r>
            <a:endParaRPr sz="1300">
              <a:solidFill>
                <a:srgbClr val="F2F2F2"/>
              </a:solidFill>
            </a:endParaRPr>
          </a:p>
          <a:p>
            <a:pPr marL="0" marR="0" lvl="0" indent="0" algn="l" rtl="0">
              <a:lnSpc>
                <a:spcPct val="100000"/>
              </a:lnSpc>
              <a:spcBef>
                <a:spcPts val="0"/>
              </a:spcBef>
              <a:spcAft>
                <a:spcPts val="0"/>
              </a:spcAft>
              <a:buClr>
                <a:srgbClr val="000000"/>
              </a:buClr>
              <a:buSzPts val="1400"/>
              <a:buFont typeface="Arial"/>
              <a:buNone/>
            </a:pPr>
            <a:endParaRPr>
              <a:solidFill>
                <a:srgbClr val="F2F2F2"/>
              </a:solidFill>
              <a:latin typeface="Calibri"/>
              <a:ea typeface="Calibri"/>
              <a:cs typeface="Calibri"/>
              <a:sym typeface="Calibri"/>
            </a:endParaRPr>
          </a:p>
        </p:txBody>
      </p:sp>
      <p:sp>
        <p:nvSpPr>
          <p:cNvPr id="462" name="Google Shape;462;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36</a:t>
            </a:fld>
            <a:endParaRPr/>
          </a:p>
        </p:txBody>
      </p:sp>
      <p:sp>
        <p:nvSpPr>
          <p:cNvPr id="463" name="Google Shape;463;p48"/>
          <p:cNvSpPr txBox="1">
            <a:spLocks noGrp="1"/>
          </p:cNvSpPr>
          <p:nvPr>
            <p:ph type="ctrTitle"/>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tr-TR" sz="3600" b="1">
                <a:solidFill>
                  <a:srgbClr val="F2F2F2"/>
                </a:solidFill>
                <a:latin typeface="Calibri"/>
                <a:ea typeface="Calibri"/>
                <a:cs typeface="Calibri"/>
                <a:sym typeface="Calibri"/>
              </a:rPr>
              <a:t>ROVER DESIGN</a:t>
            </a:r>
            <a:endParaRPr sz="3600" b="1">
              <a:solidFill>
                <a:srgbClr val="F2F2F2"/>
              </a:solidFill>
              <a:latin typeface="Calibri"/>
              <a:ea typeface="Calibri"/>
              <a:cs typeface="Calibri"/>
              <a:sym typeface="Calibri"/>
            </a:endParaRPr>
          </a:p>
        </p:txBody>
      </p:sp>
      <p:sp>
        <p:nvSpPr>
          <p:cNvPr id="464" name="Google Shape;464;p48"/>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465" name="Google Shape;465;p48"/>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466" name="Google Shape;466;p48"/>
          <p:cNvPicPr preferRelativeResize="0"/>
          <p:nvPr/>
        </p:nvPicPr>
        <p:blipFill rotWithShape="1">
          <a:blip r:embed="rId5">
            <a:alphaModFix/>
          </a:blip>
          <a:srcRect/>
          <a:stretch/>
        </p:blipFill>
        <p:spPr>
          <a:xfrm>
            <a:off x="388908" y="4285300"/>
            <a:ext cx="2372480" cy="595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6"/>
          <p:cNvSpPr txBox="1"/>
          <p:nvPr/>
        </p:nvSpPr>
        <p:spPr>
          <a:xfrm>
            <a:off x="525475" y="1211700"/>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History of</a:t>
            </a:r>
            <a:endParaRPr sz="2400" b="1" i="0" u="none" strike="noStrike" cap="none">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the Team:</a:t>
            </a:r>
            <a:endParaRPr sz="2400" b="1" i="0" u="none" strike="noStrike" cap="none">
              <a:solidFill>
                <a:srgbClr val="F2F2F2"/>
              </a:solidFill>
              <a:latin typeface="Calibri"/>
              <a:ea typeface="Calibri"/>
              <a:cs typeface="Calibri"/>
              <a:sym typeface="Calibri"/>
            </a:endParaRPr>
          </a:p>
        </p:txBody>
      </p:sp>
      <p:sp>
        <p:nvSpPr>
          <p:cNvPr id="91" name="Google Shape;91;p16"/>
          <p:cNvSpPr txBox="1"/>
          <p:nvPr/>
        </p:nvSpPr>
        <p:spPr>
          <a:xfrm>
            <a:off x="2911750" y="1062350"/>
            <a:ext cx="5990700" cy="3376200"/>
          </a:xfrm>
          <a:prstGeom prst="rect">
            <a:avLst/>
          </a:prstGeom>
          <a:noFill/>
          <a:ln w="9525" cap="flat" cmpd="sng">
            <a:solidFill>
              <a:srgbClr val="56B5BF"/>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tr-TR" sz="1300">
                <a:solidFill>
                  <a:schemeClr val="lt1"/>
                </a:solidFill>
              </a:rPr>
              <a:t>Technocrats Robotics is a student-led, self-funded, robotics-centered team from the campus of VIT Chennai. It was founded in 2013. Our yearly activities revolve around  participating in renowned international competitions like University Rover Challenge, ABU Robocon, International Rover Challenge and many more. We are a team of tech-savvy college students who spend their time displaying ardent passion for robotics by learning about and building complex bots and a rover. As a result we have achieved some notable feats over the years: </a:t>
            </a:r>
            <a:endParaRPr sz="1300">
              <a:solidFill>
                <a:schemeClr val="lt1"/>
              </a:solidFill>
            </a:endParaRPr>
          </a:p>
          <a:p>
            <a:pPr marL="0" lvl="0" indent="0" algn="l" rtl="0">
              <a:lnSpc>
                <a:spcPct val="115000"/>
              </a:lnSpc>
              <a:spcBef>
                <a:spcPts val="0"/>
              </a:spcBef>
              <a:spcAft>
                <a:spcPts val="0"/>
              </a:spcAft>
              <a:buClr>
                <a:schemeClr val="dk1"/>
              </a:buClr>
              <a:buSzPts val="1100"/>
              <a:buFont typeface="Arial"/>
              <a:buNone/>
            </a:pPr>
            <a:endParaRPr sz="1300">
              <a:solidFill>
                <a:schemeClr val="lt1"/>
              </a:solidFill>
            </a:endParaRPr>
          </a:p>
          <a:p>
            <a:pPr marL="457200" lvl="0" indent="-311150" algn="l" rtl="0">
              <a:lnSpc>
                <a:spcPct val="115000"/>
              </a:lnSpc>
              <a:spcBef>
                <a:spcPts val="0"/>
              </a:spcBef>
              <a:spcAft>
                <a:spcPts val="0"/>
              </a:spcAft>
              <a:buClr>
                <a:schemeClr val="lt1"/>
              </a:buClr>
              <a:buSzPts val="1300"/>
              <a:buChar char="●"/>
            </a:pPr>
            <a:r>
              <a:rPr lang="tr-TR" sz="1300">
                <a:solidFill>
                  <a:schemeClr val="lt1"/>
                </a:solidFill>
              </a:rPr>
              <a:t> International Rover Challenge 2020 - ranked 6th </a:t>
            </a:r>
            <a:endParaRPr sz="1300">
              <a:solidFill>
                <a:schemeClr val="lt1"/>
              </a:solidFill>
            </a:endParaRPr>
          </a:p>
          <a:p>
            <a:pPr marL="457200" lvl="0" indent="-311150" algn="l" rtl="0">
              <a:lnSpc>
                <a:spcPct val="115000"/>
              </a:lnSpc>
              <a:spcBef>
                <a:spcPts val="0"/>
              </a:spcBef>
              <a:spcAft>
                <a:spcPts val="0"/>
              </a:spcAft>
              <a:buClr>
                <a:schemeClr val="lt1"/>
              </a:buClr>
              <a:buSzPts val="1300"/>
              <a:buChar char="●"/>
            </a:pPr>
            <a:r>
              <a:rPr lang="tr-TR" sz="1300">
                <a:solidFill>
                  <a:schemeClr val="lt1"/>
                </a:solidFill>
              </a:rPr>
              <a:t>ABU Robocon 2020 - score of 95.5/100 in the Tet round</a:t>
            </a:r>
            <a:endParaRPr sz="1300">
              <a:solidFill>
                <a:schemeClr val="lt1"/>
              </a:solidFill>
            </a:endParaRPr>
          </a:p>
          <a:p>
            <a:pPr marL="457200" lvl="0" indent="-311150" algn="l" rtl="0">
              <a:lnSpc>
                <a:spcPct val="115000"/>
              </a:lnSpc>
              <a:spcBef>
                <a:spcPts val="0"/>
              </a:spcBef>
              <a:spcAft>
                <a:spcPts val="0"/>
              </a:spcAft>
              <a:buClr>
                <a:schemeClr val="lt1"/>
              </a:buClr>
              <a:buSzPts val="1300"/>
              <a:buChar char="●"/>
            </a:pPr>
            <a:r>
              <a:rPr lang="tr-TR" sz="1300">
                <a:solidFill>
                  <a:schemeClr val="lt1"/>
                </a:solidFill>
              </a:rPr>
              <a:t>International Planetary Aerial Systems Challenge 2021 - ranked 3rd</a:t>
            </a:r>
            <a:endParaRPr sz="1300">
              <a:solidFill>
                <a:schemeClr val="lt1"/>
              </a:solidFill>
            </a:endParaRPr>
          </a:p>
          <a:p>
            <a:pPr marL="457200" lvl="0" indent="-311150" algn="l" rtl="0">
              <a:lnSpc>
                <a:spcPct val="115000"/>
              </a:lnSpc>
              <a:spcBef>
                <a:spcPts val="0"/>
              </a:spcBef>
              <a:spcAft>
                <a:spcPts val="0"/>
              </a:spcAft>
              <a:buClr>
                <a:schemeClr val="lt1"/>
              </a:buClr>
              <a:buSzPts val="1300"/>
              <a:buChar char="●"/>
            </a:pPr>
            <a:r>
              <a:rPr lang="tr-TR" sz="1300">
                <a:solidFill>
                  <a:schemeClr val="lt1"/>
                </a:solidFill>
              </a:rPr>
              <a:t>Technoxian 2019 - 7th rank internationally and finalist for fastest line following robot.</a:t>
            </a:r>
            <a:endParaRPr sz="1100">
              <a:solidFill>
                <a:schemeClr val="lt1"/>
              </a:solidFill>
            </a:endParaRPr>
          </a:p>
        </p:txBody>
      </p:sp>
      <p:sp>
        <p:nvSpPr>
          <p:cNvPr id="92" name="Google Shape;9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4</a:t>
            </a:fld>
            <a:endParaRPr/>
          </a:p>
        </p:txBody>
      </p:sp>
      <p:sp>
        <p:nvSpPr>
          <p:cNvPr id="93" name="Google Shape;93;p16"/>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94" name="Google Shape;94;p16"/>
          <p:cNvPicPr preferRelativeResize="0"/>
          <p:nvPr/>
        </p:nvPicPr>
        <p:blipFill rotWithShape="1">
          <a:blip r:embed="rId4">
            <a:alphaModFix/>
          </a:blip>
          <a:srcRect/>
          <a:stretch/>
        </p:blipFill>
        <p:spPr>
          <a:xfrm>
            <a:off x="7550025" y="445025"/>
            <a:ext cx="1196783" cy="342161"/>
          </a:xfrm>
          <a:prstGeom prst="rect">
            <a:avLst/>
          </a:prstGeom>
          <a:noFill/>
          <a:ln>
            <a:noFill/>
          </a:ln>
        </p:spPr>
      </p:pic>
      <p:sp>
        <p:nvSpPr>
          <p:cNvPr id="95" name="Google Shape;95;p16"/>
          <p:cNvSpPr txBox="1"/>
          <p:nvPr/>
        </p:nvSpPr>
        <p:spPr>
          <a:xfrm>
            <a:off x="311700" y="445025"/>
            <a:ext cx="8520600" cy="572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56B5BF"/>
                </a:solidFill>
                <a:latin typeface="Calibri"/>
                <a:ea typeface="Calibri"/>
                <a:cs typeface="Calibri"/>
                <a:sym typeface="Calibri"/>
              </a:rPr>
              <a:t>TEAM INFO</a:t>
            </a:r>
            <a:endParaRPr sz="3600" b="1" i="0" u="none" strike="noStrike" cap="none">
              <a:solidFill>
                <a:srgbClr val="56B5BF"/>
              </a:solidFill>
              <a:latin typeface="Calibri"/>
              <a:ea typeface="Calibri"/>
              <a:cs typeface="Calibri"/>
              <a:sym typeface="Calibri"/>
            </a:endParaRPr>
          </a:p>
        </p:txBody>
      </p:sp>
      <p:pic>
        <p:nvPicPr>
          <p:cNvPr id="96" name="Google Shape;96;p16"/>
          <p:cNvPicPr preferRelativeResize="0"/>
          <p:nvPr/>
        </p:nvPicPr>
        <p:blipFill rotWithShape="1">
          <a:blip r:embed="rId5">
            <a:alphaModFix/>
          </a:blip>
          <a:srcRect/>
          <a:stretch/>
        </p:blipFill>
        <p:spPr>
          <a:xfrm>
            <a:off x="388908" y="4285300"/>
            <a:ext cx="2372480" cy="595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7"/>
          <p:cNvSpPr txBox="1"/>
          <p:nvPr/>
        </p:nvSpPr>
        <p:spPr>
          <a:xfrm>
            <a:off x="532402" y="1253332"/>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Active</a:t>
            </a:r>
            <a:endParaRPr sz="2400" b="1" i="0" u="none" strike="noStrike" cap="none">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Members List:</a:t>
            </a:r>
            <a:endParaRPr sz="2400" b="1" i="0" u="none" strike="noStrike" cap="none">
              <a:solidFill>
                <a:srgbClr val="F2F2F2"/>
              </a:solidFill>
              <a:latin typeface="Calibri"/>
              <a:ea typeface="Calibri"/>
              <a:cs typeface="Calibri"/>
              <a:sym typeface="Calibri"/>
            </a:endParaRPr>
          </a:p>
        </p:txBody>
      </p:sp>
      <p:sp>
        <p:nvSpPr>
          <p:cNvPr id="102" name="Google Shape;10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5</a:t>
            </a:fld>
            <a:endParaRPr/>
          </a:p>
        </p:txBody>
      </p:sp>
      <p:sp>
        <p:nvSpPr>
          <p:cNvPr id="103" name="Google Shape;103;p17"/>
          <p:cNvSpPr txBox="1"/>
          <p:nvPr/>
        </p:nvSpPr>
        <p:spPr>
          <a:xfrm>
            <a:off x="456759" y="4306019"/>
            <a:ext cx="1623502" cy="55399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104" name="Google Shape;104;p17"/>
          <p:cNvPicPr preferRelativeResize="0"/>
          <p:nvPr/>
        </p:nvPicPr>
        <p:blipFill rotWithShape="1">
          <a:blip r:embed="rId4">
            <a:alphaModFix/>
          </a:blip>
          <a:srcRect/>
          <a:stretch/>
        </p:blipFill>
        <p:spPr>
          <a:xfrm>
            <a:off x="7550025" y="445025"/>
            <a:ext cx="1196783" cy="342161"/>
          </a:xfrm>
          <a:prstGeom prst="rect">
            <a:avLst/>
          </a:prstGeom>
          <a:noFill/>
          <a:ln>
            <a:noFill/>
          </a:ln>
        </p:spPr>
      </p:pic>
      <p:sp>
        <p:nvSpPr>
          <p:cNvPr id="105" name="Google Shape;105;p17"/>
          <p:cNvSpPr txBox="1"/>
          <p:nvPr/>
        </p:nvSpPr>
        <p:spPr>
          <a:xfrm>
            <a:off x="311700" y="281450"/>
            <a:ext cx="8520600" cy="572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56B5BF"/>
                </a:solidFill>
                <a:latin typeface="Calibri"/>
                <a:ea typeface="Calibri"/>
                <a:cs typeface="Calibri"/>
                <a:sym typeface="Calibri"/>
              </a:rPr>
              <a:t>TEAM INFO - Core Team</a:t>
            </a:r>
            <a:endParaRPr sz="3600" b="1" i="0" u="none" strike="noStrike" cap="none">
              <a:solidFill>
                <a:srgbClr val="56B5BF"/>
              </a:solidFill>
              <a:latin typeface="Calibri"/>
              <a:ea typeface="Calibri"/>
              <a:cs typeface="Calibri"/>
              <a:sym typeface="Calibri"/>
            </a:endParaRPr>
          </a:p>
        </p:txBody>
      </p:sp>
      <p:pic>
        <p:nvPicPr>
          <p:cNvPr id="106" name="Google Shape;106;p17"/>
          <p:cNvPicPr preferRelativeResize="0"/>
          <p:nvPr/>
        </p:nvPicPr>
        <p:blipFill rotWithShape="1">
          <a:blip r:embed="rId5">
            <a:alphaModFix/>
          </a:blip>
          <a:srcRect/>
          <a:stretch/>
        </p:blipFill>
        <p:spPr>
          <a:xfrm>
            <a:off x="388908" y="4285300"/>
            <a:ext cx="2372480" cy="595450"/>
          </a:xfrm>
          <a:prstGeom prst="rect">
            <a:avLst/>
          </a:prstGeom>
          <a:noFill/>
          <a:ln>
            <a:noFill/>
          </a:ln>
        </p:spPr>
      </p:pic>
      <p:graphicFrame>
        <p:nvGraphicFramePr>
          <p:cNvPr id="107" name="Google Shape;107;p17"/>
          <p:cNvGraphicFramePr/>
          <p:nvPr/>
        </p:nvGraphicFramePr>
        <p:xfrm>
          <a:off x="3307325" y="854138"/>
          <a:ext cx="5355075" cy="4017100"/>
        </p:xfrm>
        <a:graphic>
          <a:graphicData uri="http://schemas.openxmlformats.org/drawingml/2006/table">
            <a:tbl>
              <a:tblPr>
                <a:noFill/>
                <a:tableStyleId>{21124238-54D9-42F1-9C13-264C5FF59769}</a:tableStyleId>
              </a:tblPr>
              <a:tblGrid>
                <a:gridCol w="1785025">
                  <a:extLst>
                    <a:ext uri="{9D8B030D-6E8A-4147-A177-3AD203B41FA5}">
                      <a16:colId xmlns:a16="http://schemas.microsoft.com/office/drawing/2014/main" val="20000"/>
                    </a:ext>
                  </a:extLst>
                </a:gridCol>
                <a:gridCol w="1785025">
                  <a:extLst>
                    <a:ext uri="{9D8B030D-6E8A-4147-A177-3AD203B41FA5}">
                      <a16:colId xmlns:a16="http://schemas.microsoft.com/office/drawing/2014/main" val="20001"/>
                    </a:ext>
                  </a:extLst>
                </a:gridCol>
                <a:gridCol w="1785025">
                  <a:extLst>
                    <a:ext uri="{9D8B030D-6E8A-4147-A177-3AD203B41FA5}">
                      <a16:colId xmlns:a16="http://schemas.microsoft.com/office/drawing/2014/main" val="20002"/>
                    </a:ext>
                  </a:extLst>
                </a:gridCol>
              </a:tblGrid>
              <a:tr h="283400">
                <a:tc>
                  <a:txBody>
                    <a:bodyPr/>
                    <a:lstStyle/>
                    <a:p>
                      <a:pPr marL="0" lvl="0" indent="0" algn="l" rtl="0">
                        <a:spcBef>
                          <a:spcPts val="0"/>
                        </a:spcBef>
                        <a:spcAft>
                          <a:spcPts val="0"/>
                        </a:spcAft>
                        <a:buNone/>
                      </a:pPr>
                      <a:r>
                        <a:rPr lang="tr-TR" sz="900" b="1">
                          <a:solidFill>
                            <a:schemeClr val="lt1"/>
                          </a:solidFill>
                        </a:rPr>
                        <a:t>NAME</a:t>
                      </a:r>
                      <a:endParaRPr sz="900" b="1">
                        <a:solidFill>
                          <a:schemeClr val="lt1"/>
                        </a:solidFill>
                      </a:endParaRPr>
                    </a:p>
                  </a:txBody>
                  <a:tcPr marL="91425" marR="91425" marT="91425" marB="91425"/>
                </a:tc>
                <a:tc>
                  <a:txBody>
                    <a:bodyPr/>
                    <a:lstStyle/>
                    <a:p>
                      <a:pPr marL="0" lvl="0" indent="0" algn="l" rtl="0">
                        <a:spcBef>
                          <a:spcPts val="0"/>
                        </a:spcBef>
                        <a:spcAft>
                          <a:spcPts val="0"/>
                        </a:spcAft>
                        <a:buNone/>
                      </a:pPr>
                      <a:r>
                        <a:rPr lang="tr-TR" sz="900" b="1">
                          <a:solidFill>
                            <a:schemeClr val="lt1"/>
                          </a:solidFill>
                        </a:rPr>
                        <a:t>MAJOR</a:t>
                      </a:r>
                      <a:endParaRPr sz="900" b="1">
                        <a:solidFill>
                          <a:schemeClr val="lt1"/>
                        </a:solidFill>
                      </a:endParaRPr>
                    </a:p>
                  </a:txBody>
                  <a:tcPr marL="91425" marR="91425" marT="91425" marB="91425"/>
                </a:tc>
                <a:tc>
                  <a:txBody>
                    <a:bodyPr/>
                    <a:lstStyle/>
                    <a:p>
                      <a:pPr marL="0" lvl="0" indent="0" algn="l" rtl="0">
                        <a:spcBef>
                          <a:spcPts val="0"/>
                        </a:spcBef>
                        <a:spcAft>
                          <a:spcPts val="0"/>
                        </a:spcAft>
                        <a:buNone/>
                      </a:pPr>
                      <a:r>
                        <a:rPr lang="tr-TR" sz="900" b="1">
                          <a:solidFill>
                            <a:schemeClr val="lt1"/>
                          </a:solidFill>
                        </a:rPr>
                        <a:t>ROLE</a:t>
                      </a:r>
                      <a:endParaRPr sz="900" b="1">
                        <a:solidFill>
                          <a:schemeClr val="lt1"/>
                        </a:solidFill>
                      </a:endParaRPr>
                    </a:p>
                  </a:txBody>
                  <a:tcPr marL="91425" marR="91425" marT="91425" marB="91425"/>
                </a:tc>
                <a:extLst>
                  <a:ext uri="{0D108BD9-81ED-4DB2-BD59-A6C34878D82A}">
                    <a16:rowId xmlns:a16="http://schemas.microsoft.com/office/drawing/2014/main" val="10000"/>
                  </a:ext>
                </a:extLst>
              </a:tr>
              <a:tr h="412250">
                <a:tc>
                  <a:txBody>
                    <a:bodyPr/>
                    <a:lstStyle/>
                    <a:p>
                      <a:pPr marL="0" lvl="0" indent="0" algn="l" rtl="0">
                        <a:spcBef>
                          <a:spcPts val="0"/>
                        </a:spcBef>
                        <a:spcAft>
                          <a:spcPts val="0"/>
                        </a:spcAft>
                        <a:buNone/>
                      </a:pPr>
                      <a:r>
                        <a:rPr lang="tr-TR" sz="900">
                          <a:solidFill>
                            <a:schemeClr val="lt1"/>
                          </a:solidFill>
                        </a:rPr>
                        <a:t>Harshit Chowdhry</a:t>
                      </a:r>
                      <a:endParaRPr sz="900">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sz="900">
                          <a:solidFill>
                            <a:schemeClr val="lt1"/>
                          </a:solidFill>
                        </a:rPr>
                        <a:t>Computer Science with Cyber Physical Systems</a:t>
                      </a:r>
                      <a:endParaRPr sz="900"/>
                    </a:p>
                  </a:txBody>
                  <a:tcPr marL="91425" marR="91425" marT="91425" marB="91425"/>
                </a:tc>
                <a:tc>
                  <a:txBody>
                    <a:bodyPr/>
                    <a:lstStyle/>
                    <a:p>
                      <a:pPr marL="0" lvl="0" indent="0" algn="l" rtl="0">
                        <a:spcBef>
                          <a:spcPts val="0"/>
                        </a:spcBef>
                        <a:spcAft>
                          <a:spcPts val="0"/>
                        </a:spcAft>
                        <a:buNone/>
                      </a:pPr>
                      <a:r>
                        <a:rPr lang="tr-TR" sz="900">
                          <a:solidFill>
                            <a:schemeClr val="lt1"/>
                          </a:solidFill>
                        </a:rPr>
                        <a:t>Team Captain</a:t>
                      </a:r>
                      <a:endParaRPr sz="900">
                        <a:solidFill>
                          <a:schemeClr val="lt1"/>
                        </a:solidFill>
                      </a:endParaRPr>
                    </a:p>
                  </a:txBody>
                  <a:tcPr marL="91425" marR="91425" marT="91425" marB="91425"/>
                </a:tc>
                <a:extLst>
                  <a:ext uri="{0D108BD9-81ED-4DB2-BD59-A6C34878D82A}">
                    <a16:rowId xmlns:a16="http://schemas.microsoft.com/office/drawing/2014/main" val="10001"/>
                  </a:ext>
                </a:extLst>
              </a:tr>
              <a:tr h="412250">
                <a:tc>
                  <a:txBody>
                    <a:bodyPr/>
                    <a:lstStyle/>
                    <a:p>
                      <a:pPr marL="0" lvl="0" indent="0" algn="l" rtl="0">
                        <a:spcBef>
                          <a:spcPts val="0"/>
                        </a:spcBef>
                        <a:spcAft>
                          <a:spcPts val="0"/>
                        </a:spcAft>
                        <a:buNone/>
                      </a:pPr>
                      <a:r>
                        <a:rPr lang="tr-TR" sz="900">
                          <a:solidFill>
                            <a:schemeClr val="lt1"/>
                          </a:solidFill>
                        </a:rPr>
                        <a:t>Manas Mehta</a:t>
                      </a:r>
                      <a:endParaRPr sz="900">
                        <a:solidFill>
                          <a:schemeClr val="lt1"/>
                        </a:solidFill>
                      </a:endParaRPr>
                    </a:p>
                  </a:txBody>
                  <a:tcPr marL="91425" marR="91425" marT="91425" marB="91425"/>
                </a:tc>
                <a:tc>
                  <a:txBody>
                    <a:bodyPr/>
                    <a:lstStyle/>
                    <a:p>
                      <a:pPr marL="0" lvl="0" indent="0" algn="l" rtl="0">
                        <a:spcBef>
                          <a:spcPts val="0"/>
                        </a:spcBef>
                        <a:spcAft>
                          <a:spcPts val="0"/>
                        </a:spcAft>
                        <a:buNone/>
                      </a:pPr>
                      <a:r>
                        <a:rPr lang="tr-TR" sz="900">
                          <a:solidFill>
                            <a:schemeClr val="lt1"/>
                          </a:solidFill>
                        </a:rPr>
                        <a:t>Mechatronics and Automation</a:t>
                      </a:r>
                      <a:endParaRPr sz="900">
                        <a:solidFill>
                          <a:schemeClr val="lt1"/>
                        </a:solidFill>
                      </a:endParaRPr>
                    </a:p>
                  </a:txBody>
                  <a:tcPr marL="91425" marR="91425" marT="91425" marB="91425"/>
                </a:tc>
                <a:tc>
                  <a:txBody>
                    <a:bodyPr/>
                    <a:lstStyle/>
                    <a:p>
                      <a:pPr marL="0" lvl="0" indent="0" algn="l" rtl="0">
                        <a:spcBef>
                          <a:spcPts val="0"/>
                        </a:spcBef>
                        <a:spcAft>
                          <a:spcPts val="0"/>
                        </a:spcAft>
                        <a:buNone/>
                      </a:pPr>
                      <a:r>
                        <a:rPr lang="tr-TR" sz="900">
                          <a:solidFill>
                            <a:schemeClr val="lt1"/>
                          </a:solidFill>
                        </a:rPr>
                        <a:t>Team Vice-captain</a:t>
                      </a:r>
                      <a:endParaRPr sz="900">
                        <a:solidFill>
                          <a:schemeClr val="lt1"/>
                        </a:solidFill>
                      </a:endParaRPr>
                    </a:p>
                  </a:txBody>
                  <a:tcPr marL="91425" marR="91425" marT="91425" marB="91425"/>
                </a:tc>
                <a:extLst>
                  <a:ext uri="{0D108BD9-81ED-4DB2-BD59-A6C34878D82A}">
                    <a16:rowId xmlns:a16="http://schemas.microsoft.com/office/drawing/2014/main" val="10002"/>
                  </a:ext>
                </a:extLst>
              </a:tr>
              <a:tr h="283400">
                <a:tc>
                  <a:txBody>
                    <a:bodyPr/>
                    <a:lstStyle/>
                    <a:p>
                      <a:pPr marL="0" lvl="0" indent="0" algn="l" rtl="0">
                        <a:spcBef>
                          <a:spcPts val="0"/>
                        </a:spcBef>
                        <a:spcAft>
                          <a:spcPts val="0"/>
                        </a:spcAft>
                        <a:buNone/>
                      </a:pPr>
                      <a:r>
                        <a:rPr lang="tr-TR" sz="900">
                          <a:solidFill>
                            <a:schemeClr val="lt1"/>
                          </a:solidFill>
                        </a:rPr>
                        <a:t>Shreyas Kumar</a:t>
                      </a:r>
                      <a:endParaRPr sz="900">
                        <a:solidFill>
                          <a:schemeClr val="lt1"/>
                        </a:solidFill>
                      </a:endParaRPr>
                    </a:p>
                  </a:txBody>
                  <a:tcPr marL="91425" marR="91425" marT="91425" marB="91425"/>
                </a:tc>
                <a:tc>
                  <a:txBody>
                    <a:bodyPr/>
                    <a:lstStyle/>
                    <a:p>
                      <a:pPr marL="0" lvl="0" indent="0" algn="l" rtl="0">
                        <a:spcBef>
                          <a:spcPts val="0"/>
                        </a:spcBef>
                        <a:spcAft>
                          <a:spcPts val="0"/>
                        </a:spcAft>
                        <a:buNone/>
                      </a:pPr>
                      <a:r>
                        <a:rPr lang="tr-TR" sz="900">
                          <a:solidFill>
                            <a:schemeClr val="lt1"/>
                          </a:solidFill>
                        </a:rPr>
                        <a:t>Computer Science</a:t>
                      </a:r>
                      <a:endParaRPr sz="900">
                        <a:solidFill>
                          <a:schemeClr val="lt1"/>
                        </a:solidFill>
                      </a:endParaRPr>
                    </a:p>
                  </a:txBody>
                  <a:tcPr marL="91425" marR="91425" marT="91425" marB="91425"/>
                </a:tc>
                <a:tc>
                  <a:txBody>
                    <a:bodyPr/>
                    <a:lstStyle/>
                    <a:p>
                      <a:pPr marL="0" lvl="0" indent="0" algn="l" rtl="0">
                        <a:spcBef>
                          <a:spcPts val="0"/>
                        </a:spcBef>
                        <a:spcAft>
                          <a:spcPts val="0"/>
                        </a:spcAft>
                        <a:buNone/>
                      </a:pPr>
                      <a:r>
                        <a:rPr lang="tr-TR" sz="900">
                          <a:solidFill>
                            <a:schemeClr val="lt1"/>
                          </a:solidFill>
                        </a:rPr>
                        <a:t>Team Manager</a:t>
                      </a:r>
                      <a:endParaRPr sz="900">
                        <a:solidFill>
                          <a:schemeClr val="lt1"/>
                        </a:solidFill>
                      </a:endParaRPr>
                    </a:p>
                  </a:txBody>
                  <a:tcPr marL="91425" marR="91425" marT="91425" marB="91425"/>
                </a:tc>
                <a:extLst>
                  <a:ext uri="{0D108BD9-81ED-4DB2-BD59-A6C34878D82A}">
                    <a16:rowId xmlns:a16="http://schemas.microsoft.com/office/drawing/2014/main" val="10003"/>
                  </a:ext>
                </a:extLst>
              </a:tr>
              <a:tr h="412250">
                <a:tc>
                  <a:txBody>
                    <a:bodyPr/>
                    <a:lstStyle/>
                    <a:p>
                      <a:pPr marL="0" lvl="0" indent="0" algn="l" rtl="0">
                        <a:spcBef>
                          <a:spcPts val="0"/>
                        </a:spcBef>
                        <a:spcAft>
                          <a:spcPts val="0"/>
                        </a:spcAft>
                        <a:buNone/>
                      </a:pPr>
                      <a:r>
                        <a:rPr lang="tr-TR" sz="900">
                          <a:solidFill>
                            <a:schemeClr val="lt1"/>
                          </a:solidFill>
                        </a:rPr>
                        <a:t>Kevin Bhagat</a:t>
                      </a:r>
                      <a:endParaRPr sz="900">
                        <a:solidFill>
                          <a:schemeClr val="lt1"/>
                        </a:solidFill>
                      </a:endParaRPr>
                    </a:p>
                  </a:txBody>
                  <a:tcPr marL="91425" marR="91425" marT="91425" marB="91425"/>
                </a:tc>
                <a:tc>
                  <a:txBody>
                    <a:bodyPr/>
                    <a:lstStyle/>
                    <a:p>
                      <a:pPr marL="0" lvl="0" indent="0" algn="l" rtl="0">
                        <a:spcBef>
                          <a:spcPts val="0"/>
                        </a:spcBef>
                        <a:spcAft>
                          <a:spcPts val="0"/>
                        </a:spcAft>
                        <a:buNone/>
                      </a:pPr>
                      <a:r>
                        <a:rPr lang="tr-TR" sz="900">
                          <a:solidFill>
                            <a:schemeClr val="lt1"/>
                          </a:solidFill>
                        </a:rPr>
                        <a:t>Mechatronics and Automation</a:t>
                      </a:r>
                      <a:endParaRPr sz="900">
                        <a:solidFill>
                          <a:schemeClr val="lt1"/>
                        </a:solidFill>
                      </a:endParaRPr>
                    </a:p>
                  </a:txBody>
                  <a:tcPr marL="91425" marR="91425" marT="91425" marB="91425"/>
                </a:tc>
                <a:tc>
                  <a:txBody>
                    <a:bodyPr/>
                    <a:lstStyle/>
                    <a:p>
                      <a:pPr marL="0" lvl="0" indent="0" algn="l" rtl="0">
                        <a:spcBef>
                          <a:spcPts val="0"/>
                        </a:spcBef>
                        <a:spcAft>
                          <a:spcPts val="0"/>
                        </a:spcAft>
                        <a:buNone/>
                      </a:pPr>
                      <a:r>
                        <a:rPr lang="tr-TR" sz="900">
                          <a:solidFill>
                            <a:schemeClr val="lt1"/>
                          </a:solidFill>
                        </a:rPr>
                        <a:t>Team Manager</a:t>
                      </a:r>
                      <a:endParaRPr sz="900">
                        <a:solidFill>
                          <a:schemeClr val="lt1"/>
                        </a:solidFill>
                      </a:endParaRPr>
                    </a:p>
                  </a:txBody>
                  <a:tcPr marL="91425" marR="91425" marT="91425" marB="91425"/>
                </a:tc>
                <a:extLst>
                  <a:ext uri="{0D108BD9-81ED-4DB2-BD59-A6C34878D82A}">
                    <a16:rowId xmlns:a16="http://schemas.microsoft.com/office/drawing/2014/main" val="10004"/>
                  </a:ext>
                </a:extLst>
              </a:tr>
              <a:tr h="412250">
                <a:tc>
                  <a:txBody>
                    <a:bodyPr/>
                    <a:lstStyle/>
                    <a:p>
                      <a:pPr marL="0" lvl="0" indent="0" algn="l" rtl="0">
                        <a:spcBef>
                          <a:spcPts val="0"/>
                        </a:spcBef>
                        <a:spcAft>
                          <a:spcPts val="0"/>
                        </a:spcAft>
                        <a:buNone/>
                      </a:pPr>
                      <a:r>
                        <a:rPr lang="tr-TR" sz="900">
                          <a:solidFill>
                            <a:schemeClr val="lt1"/>
                          </a:solidFill>
                        </a:rPr>
                        <a:t>Praharsh</a:t>
                      </a:r>
                      <a:endParaRPr sz="900">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sz="900">
                          <a:solidFill>
                            <a:schemeClr val="lt1"/>
                          </a:solidFill>
                        </a:rPr>
                        <a:t>Computer Science with Cyber Physical Systems</a:t>
                      </a:r>
                      <a:endParaRPr sz="900"/>
                    </a:p>
                  </a:txBody>
                  <a:tcPr marL="91425" marR="91425" marT="91425" marB="91425"/>
                </a:tc>
                <a:tc>
                  <a:txBody>
                    <a:bodyPr/>
                    <a:lstStyle/>
                    <a:p>
                      <a:pPr marL="0" lvl="0" indent="0" algn="l" rtl="0">
                        <a:spcBef>
                          <a:spcPts val="0"/>
                        </a:spcBef>
                        <a:spcAft>
                          <a:spcPts val="0"/>
                        </a:spcAft>
                        <a:buNone/>
                      </a:pPr>
                      <a:r>
                        <a:rPr lang="tr-TR" sz="900">
                          <a:solidFill>
                            <a:schemeClr val="lt1"/>
                          </a:solidFill>
                        </a:rPr>
                        <a:t>Rover Lead</a:t>
                      </a:r>
                      <a:endParaRPr sz="900">
                        <a:solidFill>
                          <a:schemeClr val="lt1"/>
                        </a:solidFill>
                      </a:endParaRPr>
                    </a:p>
                  </a:txBody>
                  <a:tcPr marL="91425" marR="91425" marT="91425" marB="91425"/>
                </a:tc>
                <a:extLst>
                  <a:ext uri="{0D108BD9-81ED-4DB2-BD59-A6C34878D82A}">
                    <a16:rowId xmlns:a16="http://schemas.microsoft.com/office/drawing/2014/main" val="10005"/>
                  </a:ext>
                </a:extLst>
              </a:tr>
              <a:tr h="295050">
                <a:tc>
                  <a:txBody>
                    <a:bodyPr/>
                    <a:lstStyle/>
                    <a:p>
                      <a:pPr marL="0" lvl="0" indent="0" algn="l" rtl="0">
                        <a:spcBef>
                          <a:spcPts val="0"/>
                        </a:spcBef>
                        <a:spcAft>
                          <a:spcPts val="0"/>
                        </a:spcAft>
                        <a:buNone/>
                      </a:pPr>
                      <a:r>
                        <a:rPr lang="tr-TR" sz="900">
                          <a:solidFill>
                            <a:schemeClr val="lt1"/>
                          </a:solidFill>
                        </a:rPr>
                        <a:t>Bharat Rathi</a:t>
                      </a:r>
                      <a:endParaRPr sz="900">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sz="900">
                          <a:solidFill>
                            <a:schemeClr val="lt1"/>
                          </a:solidFill>
                        </a:rPr>
                        <a:t>Electronics and computer</a:t>
                      </a:r>
                      <a:endParaRPr sz="900"/>
                    </a:p>
                  </a:txBody>
                  <a:tcPr marL="91425" marR="91425" marT="91425" marB="91425"/>
                </a:tc>
                <a:tc>
                  <a:txBody>
                    <a:bodyPr/>
                    <a:lstStyle/>
                    <a:p>
                      <a:pPr marL="0" lvl="0" indent="0" algn="l" rtl="0">
                        <a:spcBef>
                          <a:spcPts val="0"/>
                        </a:spcBef>
                        <a:spcAft>
                          <a:spcPts val="0"/>
                        </a:spcAft>
                        <a:buNone/>
                      </a:pPr>
                      <a:r>
                        <a:rPr lang="tr-TR" sz="900">
                          <a:solidFill>
                            <a:schemeClr val="lt1"/>
                          </a:solidFill>
                        </a:rPr>
                        <a:t>Electrical Lead</a:t>
                      </a:r>
                      <a:endParaRPr sz="900">
                        <a:solidFill>
                          <a:schemeClr val="lt1"/>
                        </a:solidFill>
                      </a:endParaRPr>
                    </a:p>
                  </a:txBody>
                  <a:tcPr marL="91425" marR="91425" marT="91425" marB="91425"/>
                </a:tc>
                <a:extLst>
                  <a:ext uri="{0D108BD9-81ED-4DB2-BD59-A6C34878D82A}">
                    <a16:rowId xmlns:a16="http://schemas.microsoft.com/office/drawing/2014/main" val="10006"/>
                  </a:ext>
                </a:extLst>
              </a:tr>
              <a:tr h="283400">
                <a:tc>
                  <a:txBody>
                    <a:bodyPr/>
                    <a:lstStyle/>
                    <a:p>
                      <a:pPr marL="0" lvl="0" indent="0" algn="l" rtl="0">
                        <a:spcBef>
                          <a:spcPts val="0"/>
                        </a:spcBef>
                        <a:spcAft>
                          <a:spcPts val="0"/>
                        </a:spcAft>
                        <a:buNone/>
                      </a:pPr>
                      <a:r>
                        <a:rPr lang="tr-TR" sz="900">
                          <a:solidFill>
                            <a:schemeClr val="lt1"/>
                          </a:solidFill>
                        </a:rPr>
                        <a:t>Prateek</a:t>
                      </a:r>
                      <a:endParaRPr sz="900">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sz="900">
                          <a:solidFill>
                            <a:schemeClr val="lt1"/>
                          </a:solidFill>
                        </a:rPr>
                        <a:t>Mechanical</a:t>
                      </a:r>
                      <a:endParaRPr sz="900"/>
                    </a:p>
                  </a:txBody>
                  <a:tcPr marL="91425" marR="91425" marT="91425" marB="91425"/>
                </a:tc>
                <a:tc>
                  <a:txBody>
                    <a:bodyPr/>
                    <a:lstStyle/>
                    <a:p>
                      <a:pPr marL="0" lvl="0" indent="0" algn="l" rtl="0">
                        <a:spcBef>
                          <a:spcPts val="0"/>
                        </a:spcBef>
                        <a:spcAft>
                          <a:spcPts val="0"/>
                        </a:spcAft>
                        <a:buNone/>
                      </a:pPr>
                      <a:r>
                        <a:rPr lang="tr-TR" sz="900">
                          <a:solidFill>
                            <a:schemeClr val="lt1"/>
                          </a:solidFill>
                        </a:rPr>
                        <a:t>Mechanical Lead</a:t>
                      </a:r>
                      <a:endParaRPr sz="900">
                        <a:solidFill>
                          <a:schemeClr val="lt1"/>
                        </a:solidFill>
                      </a:endParaRPr>
                    </a:p>
                  </a:txBody>
                  <a:tcPr marL="91425" marR="91425" marT="91425" marB="91425"/>
                </a:tc>
                <a:extLst>
                  <a:ext uri="{0D108BD9-81ED-4DB2-BD59-A6C34878D82A}">
                    <a16:rowId xmlns:a16="http://schemas.microsoft.com/office/drawing/2014/main" val="10007"/>
                  </a:ext>
                </a:extLst>
              </a:tr>
              <a:tr h="412250">
                <a:tc>
                  <a:txBody>
                    <a:bodyPr/>
                    <a:lstStyle/>
                    <a:p>
                      <a:pPr marL="0" lvl="0" indent="0" algn="l" rtl="0">
                        <a:spcBef>
                          <a:spcPts val="0"/>
                        </a:spcBef>
                        <a:spcAft>
                          <a:spcPts val="0"/>
                        </a:spcAft>
                        <a:buNone/>
                      </a:pPr>
                      <a:r>
                        <a:rPr lang="tr-TR" sz="900">
                          <a:solidFill>
                            <a:schemeClr val="lt1"/>
                          </a:solidFill>
                        </a:rPr>
                        <a:t>Zahran Sajid</a:t>
                      </a:r>
                      <a:endParaRPr sz="900">
                        <a:solidFill>
                          <a:schemeClr val="lt1"/>
                        </a:solidFill>
                      </a:endParaRPr>
                    </a:p>
                  </a:txBody>
                  <a:tcPr marL="91425" marR="91425" marT="91425" marB="91425"/>
                </a:tc>
                <a:tc>
                  <a:txBody>
                    <a:bodyPr/>
                    <a:lstStyle/>
                    <a:p>
                      <a:pPr marL="0" lvl="0" indent="0" algn="l" rtl="0">
                        <a:spcBef>
                          <a:spcPts val="0"/>
                        </a:spcBef>
                        <a:spcAft>
                          <a:spcPts val="0"/>
                        </a:spcAft>
                        <a:buNone/>
                      </a:pPr>
                      <a:r>
                        <a:rPr lang="tr-TR" sz="900">
                          <a:solidFill>
                            <a:schemeClr val="lt1"/>
                          </a:solidFill>
                        </a:rPr>
                        <a:t>Computer Science with Cyber Physical Systems</a:t>
                      </a:r>
                      <a:endParaRPr sz="900">
                        <a:solidFill>
                          <a:schemeClr val="lt1"/>
                        </a:solidFill>
                      </a:endParaRPr>
                    </a:p>
                  </a:txBody>
                  <a:tcPr marL="91425" marR="91425" marT="91425" marB="91425"/>
                </a:tc>
                <a:tc>
                  <a:txBody>
                    <a:bodyPr/>
                    <a:lstStyle/>
                    <a:p>
                      <a:pPr marL="0" lvl="0" indent="0" algn="l" rtl="0">
                        <a:spcBef>
                          <a:spcPts val="0"/>
                        </a:spcBef>
                        <a:spcAft>
                          <a:spcPts val="0"/>
                        </a:spcAft>
                        <a:buNone/>
                      </a:pPr>
                      <a:r>
                        <a:rPr lang="tr-TR" sz="900">
                          <a:solidFill>
                            <a:schemeClr val="lt1"/>
                          </a:solidFill>
                        </a:rPr>
                        <a:t>Software Lead</a:t>
                      </a:r>
                      <a:endParaRPr sz="900">
                        <a:solidFill>
                          <a:schemeClr val="lt1"/>
                        </a:solidFill>
                      </a:endParaRPr>
                    </a:p>
                  </a:txBody>
                  <a:tcPr marL="91425" marR="91425" marT="91425" marB="91425"/>
                </a:tc>
                <a:extLst>
                  <a:ext uri="{0D108BD9-81ED-4DB2-BD59-A6C34878D82A}">
                    <a16:rowId xmlns:a16="http://schemas.microsoft.com/office/drawing/2014/main" val="10008"/>
                  </a:ext>
                </a:extLst>
              </a:tr>
              <a:tr h="541050">
                <a:tc>
                  <a:txBody>
                    <a:bodyPr/>
                    <a:lstStyle/>
                    <a:p>
                      <a:pPr marL="0" lvl="0" indent="0" algn="l" rtl="0">
                        <a:spcBef>
                          <a:spcPts val="0"/>
                        </a:spcBef>
                        <a:spcAft>
                          <a:spcPts val="0"/>
                        </a:spcAft>
                        <a:buNone/>
                      </a:pPr>
                      <a:r>
                        <a:rPr lang="tr-TR" sz="900">
                          <a:solidFill>
                            <a:schemeClr val="lt1"/>
                          </a:solidFill>
                        </a:rPr>
                        <a:t>Vishnu</a:t>
                      </a:r>
                      <a:endParaRPr sz="900">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sz="900">
                          <a:solidFill>
                            <a:schemeClr val="lt1"/>
                          </a:solidFill>
                        </a:rPr>
                        <a:t>Computer Science with AI and Robotics</a:t>
                      </a:r>
                      <a:endParaRPr sz="900"/>
                    </a:p>
                  </a:txBody>
                  <a:tcPr marL="91425" marR="91425" marT="91425" marB="91425"/>
                </a:tc>
                <a:tc>
                  <a:txBody>
                    <a:bodyPr/>
                    <a:lstStyle/>
                    <a:p>
                      <a:pPr marL="0" lvl="0" indent="0" algn="l" rtl="0">
                        <a:spcBef>
                          <a:spcPts val="0"/>
                        </a:spcBef>
                        <a:spcAft>
                          <a:spcPts val="0"/>
                        </a:spcAft>
                        <a:buNone/>
                      </a:pPr>
                      <a:r>
                        <a:rPr lang="tr-TR" sz="900">
                          <a:solidFill>
                            <a:schemeClr val="lt1"/>
                          </a:solidFill>
                        </a:rPr>
                        <a:t>Science Lead</a:t>
                      </a:r>
                      <a:endParaRPr sz="900">
                        <a:solidFill>
                          <a:schemeClr val="lt1"/>
                        </a:solidFill>
                      </a:endParaRPr>
                    </a:p>
                  </a:txBody>
                  <a:tcPr marL="91425" marR="91425" marT="91425" marB="91425"/>
                </a:tc>
                <a:extLst>
                  <a:ext uri="{0D108BD9-81ED-4DB2-BD59-A6C34878D82A}">
                    <a16:rowId xmlns:a16="http://schemas.microsoft.com/office/drawing/2014/main" val="10009"/>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18"/>
          <p:cNvSpPr txBox="1"/>
          <p:nvPr/>
        </p:nvSpPr>
        <p:spPr>
          <a:xfrm>
            <a:off x="532402" y="1253332"/>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Active</a:t>
            </a:r>
            <a:endParaRPr sz="2400" b="1" i="0" u="none" strike="noStrike" cap="none">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Members List:</a:t>
            </a:r>
            <a:endParaRPr sz="2400" b="1" i="0" u="none" strike="noStrike" cap="none">
              <a:solidFill>
                <a:srgbClr val="F2F2F2"/>
              </a:solidFill>
              <a:latin typeface="Calibri"/>
              <a:ea typeface="Calibri"/>
              <a:cs typeface="Calibri"/>
              <a:sym typeface="Calibri"/>
            </a:endParaRPr>
          </a:p>
        </p:txBody>
      </p:sp>
      <p:sp>
        <p:nvSpPr>
          <p:cNvPr id="113" name="Google Shape;11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6</a:t>
            </a:fld>
            <a:endParaRPr/>
          </a:p>
        </p:txBody>
      </p:sp>
      <p:sp>
        <p:nvSpPr>
          <p:cNvPr id="114" name="Google Shape;114;p18"/>
          <p:cNvSpPr txBox="1"/>
          <p:nvPr/>
        </p:nvSpPr>
        <p:spPr>
          <a:xfrm>
            <a:off x="456759" y="4306019"/>
            <a:ext cx="1623600" cy="5541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115" name="Google Shape;115;p18"/>
          <p:cNvPicPr preferRelativeResize="0"/>
          <p:nvPr/>
        </p:nvPicPr>
        <p:blipFill rotWithShape="1">
          <a:blip r:embed="rId4">
            <a:alphaModFix/>
          </a:blip>
          <a:srcRect/>
          <a:stretch/>
        </p:blipFill>
        <p:spPr>
          <a:xfrm>
            <a:off x="7550025" y="445025"/>
            <a:ext cx="1196781" cy="342161"/>
          </a:xfrm>
          <a:prstGeom prst="rect">
            <a:avLst/>
          </a:prstGeom>
          <a:noFill/>
          <a:ln>
            <a:noFill/>
          </a:ln>
        </p:spPr>
      </p:pic>
      <p:sp>
        <p:nvSpPr>
          <p:cNvPr id="116" name="Google Shape;116;p18"/>
          <p:cNvSpPr txBox="1"/>
          <p:nvPr/>
        </p:nvSpPr>
        <p:spPr>
          <a:xfrm>
            <a:off x="388900" y="379675"/>
            <a:ext cx="8520600" cy="572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56B5BF"/>
                </a:solidFill>
                <a:latin typeface="Calibri"/>
                <a:ea typeface="Calibri"/>
                <a:cs typeface="Calibri"/>
                <a:sym typeface="Calibri"/>
              </a:rPr>
              <a:t>TEAM INFO - Mechanical </a:t>
            </a:r>
            <a:r>
              <a:rPr lang="tr-TR" sz="3600" b="1">
                <a:solidFill>
                  <a:srgbClr val="56B5BF"/>
                </a:solidFill>
                <a:latin typeface="Calibri"/>
                <a:ea typeface="Calibri"/>
                <a:cs typeface="Calibri"/>
                <a:sym typeface="Calibri"/>
              </a:rPr>
              <a:t>Members</a:t>
            </a:r>
            <a:endParaRPr sz="3600" b="1" i="0" u="none" strike="noStrike" cap="none">
              <a:solidFill>
                <a:srgbClr val="56B5BF"/>
              </a:solidFill>
              <a:latin typeface="Calibri"/>
              <a:ea typeface="Calibri"/>
              <a:cs typeface="Calibri"/>
              <a:sym typeface="Calibri"/>
            </a:endParaRPr>
          </a:p>
        </p:txBody>
      </p:sp>
      <p:pic>
        <p:nvPicPr>
          <p:cNvPr id="117" name="Google Shape;117;p18"/>
          <p:cNvPicPr preferRelativeResize="0"/>
          <p:nvPr/>
        </p:nvPicPr>
        <p:blipFill rotWithShape="1">
          <a:blip r:embed="rId5">
            <a:alphaModFix/>
          </a:blip>
          <a:srcRect/>
          <a:stretch/>
        </p:blipFill>
        <p:spPr>
          <a:xfrm>
            <a:off x="388908" y="4285300"/>
            <a:ext cx="2372480" cy="595450"/>
          </a:xfrm>
          <a:prstGeom prst="rect">
            <a:avLst/>
          </a:prstGeom>
          <a:noFill/>
          <a:ln>
            <a:noFill/>
          </a:ln>
        </p:spPr>
      </p:pic>
      <p:graphicFrame>
        <p:nvGraphicFramePr>
          <p:cNvPr id="118" name="Google Shape;118;p18"/>
          <p:cNvGraphicFramePr/>
          <p:nvPr/>
        </p:nvGraphicFramePr>
        <p:xfrm>
          <a:off x="3002200" y="1056425"/>
          <a:ext cx="5314575" cy="3022540"/>
        </p:xfrm>
        <a:graphic>
          <a:graphicData uri="http://schemas.openxmlformats.org/drawingml/2006/table">
            <a:tbl>
              <a:tblPr>
                <a:noFill/>
                <a:tableStyleId>{21124238-54D9-42F1-9C13-264C5FF59769}</a:tableStyleId>
              </a:tblPr>
              <a:tblGrid>
                <a:gridCol w="1771525">
                  <a:extLst>
                    <a:ext uri="{9D8B030D-6E8A-4147-A177-3AD203B41FA5}">
                      <a16:colId xmlns:a16="http://schemas.microsoft.com/office/drawing/2014/main" val="20000"/>
                    </a:ext>
                  </a:extLst>
                </a:gridCol>
                <a:gridCol w="1771525">
                  <a:extLst>
                    <a:ext uri="{9D8B030D-6E8A-4147-A177-3AD203B41FA5}">
                      <a16:colId xmlns:a16="http://schemas.microsoft.com/office/drawing/2014/main" val="20001"/>
                    </a:ext>
                  </a:extLst>
                </a:gridCol>
                <a:gridCol w="1771525">
                  <a:extLst>
                    <a:ext uri="{9D8B030D-6E8A-4147-A177-3AD203B41FA5}">
                      <a16:colId xmlns:a16="http://schemas.microsoft.com/office/drawing/2014/main" val="20002"/>
                    </a:ext>
                  </a:extLst>
                </a:gridCol>
              </a:tblGrid>
              <a:tr h="450850">
                <a:tc>
                  <a:txBody>
                    <a:bodyPr/>
                    <a:lstStyle/>
                    <a:p>
                      <a:pPr marL="0" lvl="0" indent="0" algn="l" rtl="0">
                        <a:spcBef>
                          <a:spcPts val="0"/>
                        </a:spcBef>
                        <a:spcAft>
                          <a:spcPts val="0"/>
                        </a:spcAft>
                        <a:buNone/>
                      </a:pPr>
                      <a:r>
                        <a:rPr lang="tr-TR" b="1">
                          <a:solidFill>
                            <a:schemeClr val="lt1"/>
                          </a:solidFill>
                        </a:rPr>
                        <a:t>NAME</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tr-TR" b="1">
                          <a:solidFill>
                            <a:schemeClr val="lt1"/>
                          </a:solidFill>
                        </a:rPr>
                        <a:t>MAJOR</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tr-TR" b="1">
                          <a:solidFill>
                            <a:schemeClr val="lt1"/>
                          </a:solidFill>
                        </a:rPr>
                        <a:t>ROLE</a:t>
                      </a:r>
                      <a:endParaRPr b="1">
                        <a:solidFill>
                          <a:schemeClr val="lt1"/>
                        </a:solidFill>
                      </a:endParaRPr>
                    </a:p>
                  </a:txBody>
                  <a:tcPr marL="91425" marR="91425" marT="91425" marB="91425"/>
                </a:tc>
                <a:extLst>
                  <a:ext uri="{0D108BD9-81ED-4DB2-BD59-A6C34878D82A}">
                    <a16:rowId xmlns:a16="http://schemas.microsoft.com/office/drawing/2014/main" val="10000"/>
                  </a:ext>
                </a:extLst>
              </a:tr>
              <a:tr h="450850">
                <a:tc>
                  <a:txBody>
                    <a:bodyPr/>
                    <a:lstStyle/>
                    <a:p>
                      <a:pPr marL="0" lvl="0" indent="0" algn="l" rtl="0">
                        <a:spcBef>
                          <a:spcPts val="0"/>
                        </a:spcBef>
                        <a:spcAft>
                          <a:spcPts val="0"/>
                        </a:spcAft>
                        <a:buNone/>
                      </a:pPr>
                      <a:r>
                        <a:rPr lang="tr-TR">
                          <a:solidFill>
                            <a:schemeClr val="lt1"/>
                          </a:solidFill>
                        </a:rPr>
                        <a:t>Pranav Krishnan</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tr-TR">
                          <a:solidFill>
                            <a:schemeClr val="lt1"/>
                          </a:solidFill>
                        </a:rPr>
                        <a:t>Mechanical</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tr-TR">
                          <a:solidFill>
                            <a:schemeClr val="lt1"/>
                          </a:solidFill>
                        </a:rPr>
                        <a:t>Drive system</a:t>
                      </a:r>
                      <a:endParaRPr>
                        <a:solidFill>
                          <a:schemeClr val="lt1"/>
                        </a:solidFill>
                      </a:endParaRPr>
                    </a:p>
                  </a:txBody>
                  <a:tcPr marL="91425" marR="91425" marT="91425" marB="91425"/>
                </a:tc>
                <a:extLst>
                  <a:ext uri="{0D108BD9-81ED-4DB2-BD59-A6C34878D82A}">
                    <a16:rowId xmlns:a16="http://schemas.microsoft.com/office/drawing/2014/main" val="10001"/>
                  </a:ext>
                </a:extLst>
              </a:tr>
              <a:tr h="450850">
                <a:tc>
                  <a:txBody>
                    <a:bodyPr/>
                    <a:lstStyle/>
                    <a:p>
                      <a:pPr marL="0" lvl="0" indent="0" algn="l" rtl="0">
                        <a:spcBef>
                          <a:spcPts val="0"/>
                        </a:spcBef>
                        <a:spcAft>
                          <a:spcPts val="0"/>
                        </a:spcAft>
                        <a:buNone/>
                      </a:pPr>
                      <a:r>
                        <a:rPr lang="tr-TR">
                          <a:solidFill>
                            <a:schemeClr val="lt1"/>
                          </a:solidFill>
                        </a:rPr>
                        <a:t>Prathvi</a:t>
                      </a:r>
                      <a:endParaRPr>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a:solidFill>
                            <a:schemeClr val="lt1"/>
                          </a:solidFill>
                        </a:rPr>
                        <a:t>Mechanical</a:t>
                      </a:r>
                      <a:endParaRPr/>
                    </a:p>
                  </a:txBody>
                  <a:tcPr marL="91425" marR="91425" marT="91425" marB="91425"/>
                </a:tc>
                <a:tc>
                  <a:txBody>
                    <a:bodyPr/>
                    <a:lstStyle/>
                    <a:p>
                      <a:pPr marL="0" lvl="0" indent="0" algn="l" rtl="0">
                        <a:spcBef>
                          <a:spcPts val="0"/>
                        </a:spcBef>
                        <a:spcAft>
                          <a:spcPts val="0"/>
                        </a:spcAft>
                        <a:buNone/>
                      </a:pPr>
                      <a:r>
                        <a:rPr lang="tr-TR">
                          <a:solidFill>
                            <a:schemeClr val="lt1"/>
                          </a:solidFill>
                        </a:rPr>
                        <a:t>Drive system</a:t>
                      </a:r>
                      <a:endParaRPr>
                        <a:solidFill>
                          <a:schemeClr val="lt1"/>
                        </a:solidFill>
                      </a:endParaRPr>
                    </a:p>
                  </a:txBody>
                  <a:tcPr marL="91425" marR="91425" marT="91425" marB="91425"/>
                </a:tc>
                <a:extLst>
                  <a:ext uri="{0D108BD9-81ED-4DB2-BD59-A6C34878D82A}">
                    <a16:rowId xmlns:a16="http://schemas.microsoft.com/office/drawing/2014/main" val="10002"/>
                  </a:ext>
                </a:extLst>
              </a:tr>
              <a:tr h="450850">
                <a:tc>
                  <a:txBody>
                    <a:bodyPr/>
                    <a:lstStyle/>
                    <a:p>
                      <a:pPr marL="0" lvl="0" indent="0" algn="l" rtl="0">
                        <a:spcBef>
                          <a:spcPts val="0"/>
                        </a:spcBef>
                        <a:spcAft>
                          <a:spcPts val="0"/>
                        </a:spcAft>
                        <a:buNone/>
                      </a:pPr>
                      <a:r>
                        <a:rPr lang="tr-TR">
                          <a:solidFill>
                            <a:schemeClr val="lt1"/>
                          </a:solidFill>
                        </a:rPr>
                        <a:t>Rahul Gadekar</a:t>
                      </a:r>
                      <a:endParaRPr>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a:solidFill>
                            <a:schemeClr val="lt1"/>
                          </a:solidFill>
                        </a:rPr>
                        <a:t>Mechatronics and Automation</a:t>
                      </a:r>
                      <a:endParaRPr/>
                    </a:p>
                  </a:txBody>
                  <a:tcPr marL="91425" marR="91425" marT="91425" marB="91425"/>
                </a:tc>
                <a:tc>
                  <a:txBody>
                    <a:bodyPr/>
                    <a:lstStyle/>
                    <a:p>
                      <a:pPr marL="0" lvl="0" indent="0" algn="l" rtl="0">
                        <a:spcBef>
                          <a:spcPts val="0"/>
                        </a:spcBef>
                        <a:spcAft>
                          <a:spcPts val="0"/>
                        </a:spcAft>
                        <a:buNone/>
                      </a:pPr>
                      <a:r>
                        <a:rPr lang="tr-TR">
                          <a:solidFill>
                            <a:schemeClr val="lt1"/>
                          </a:solidFill>
                        </a:rPr>
                        <a:t>Robotic Arm</a:t>
                      </a:r>
                      <a:endParaRPr>
                        <a:solidFill>
                          <a:schemeClr val="lt1"/>
                        </a:solidFill>
                      </a:endParaRPr>
                    </a:p>
                  </a:txBody>
                  <a:tcPr marL="91425" marR="91425" marT="91425" marB="91425"/>
                </a:tc>
                <a:extLst>
                  <a:ext uri="{0D108BD9-81ED-4DB2-BD59-A6C34878D82A}">
                    <a16:rowId xmlns:a16="http://schemas.microsoft.com/office/drawing/2014/main" val="10003"/>
                  </a:ext>
                </a:extLst>
              </a:tr>
              <a:tr h="450850">
                <a:tc>
                  <a:txBody>
                    <a:bodyPr/>
                    <a:lstStyle/>
                    <a:p>
                      <a:pPr marL="0" lvl="0" indent="0" algn="l" rtl="0">
                        <a:spcBef>
                          <a:spcPts val="0"/>
                        </a:spcBef>
                        <a:spcAft>
                          <a:spcPts val="0"/>
                        </a:spcAft>
                        <a:buNone/>
                      </a:pPr>
                      <a:r>
                        <a:rPr lang="tr-TR">
                          <a:solidFill>
                            <a:schemeClr val="lt1"/>
                          </a:solidFill>
                        </a:rPr>
                        <a:t>Abhay </a:t>
                      </a:r>
                      <a:endParaRPr>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a:solidFill>
                            <a:schemeClr val="lt1"/>
                          </a:solidFill>
                        </a:rPr>
                        <a:t>Mechatronics and Automation</a:t>
                      </a:r>
                      <a:endParaRPr/>
                    </a:p>
                  </a:txBody>
                  <a:tcPr marL="91425" marR="91425" marT="91425" marB="91425"/>
                </a:tc>
                <a:tc>
                  <a:txBody>
                    <a:bodyPr/>
                    <a:lstStyle/>
                    <a:p>
                      <a:pPr marL="0" lvl="0" indent="0" algn="l" rtl="0">
                        <a:spcBef>
                          <a:spcPts val="0"/>
                        </a:spcBef>
                        <a:spcAft>
                          <a:spcPts val="0"/>
                        </a:spcAft>
                        <a:buNone/>
                      </a:pPr>
                      <a:r>
                        <a:rPr lang="tr-TR">
                          <a:solidFill>
                            <a:schemeClr val="lt1"/>
                          </a:solidFill>
                        </a:rPr>
                        <a:t>Science Module</a:t>
                      </a:r>
                      <a:endParaRPr>
                        <a:solidFill>
                          <a:schemeClr val="lt1"/>
                        </a:solidFill>
                      </a:endParaRPr>
                    </a:p>
                  </a:txBody>
                  <a:tcPr marL="91425" marR="91425" marT="91425" marB="91425"/>
                </a:tc>
                <a:extLst>
                  <a:ext uri="{0D108BD9-81ED-4DB2-BD59-A6C34878D82A}">
                    <a16:rowId xmlns:a16="http://schemas.microsoft.com/office/drawing/2014/main" val="10004"/>
                  </a:ext>
                </a:extLst>
              </a:tr>
              <a:tr h="450850">
                <a:tc>
                  <a:txBody>
                    <a:bodyPr/>
                    <a:lstStyle/>
                    <a:p>
                      <a:pPr marL="0" lvl="0" indent="0" algn="l" rtl="0">
                        <a:spcBef>
                          <a:spcPts val="0"/>
                        </a:spcBef>
                        <a:spcAft>
                          <a:spcPts val="0"/>
                        </a:spcAft>
                        <a:buNone/>
                      </a:pPr>
                      <a:r>
                        <a:rPr lang="tr-TR">
                          <a:solidFill>
                            <a:schemeClr val="lt1"/>
                          </a:solidFill>
                        </a:rPr>
                        <a:t>Shravan</a:t>
                      </a:r>
                      <a:endParaRPr>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a:solidFill>
                            <a:schemeClr val="lt1"/>
                          </a:solidFill>
                        </a:rPr>
                        <a:t>Mechanical</a:t>
                      </a:r>
                      <a:endParaRPr/>
                    </a:p>
                  </a:txBody>
                  <a:tcPr marL="91425" marR="91425" marT="91425" marB="91425"/>
                </a:tc>
                <a:tc>
                  <a:txBody>
                    <a:bodyPr/>
                    <a:lstStyle/>
                    <a:p>
                      <a:pPr marL="0" lvl="0" indent="0" algn="l" rtl="0">
                        <a:spcBef>
                          <a:spcPts val="0"/>
                        </a:spcBef>
                        <a:spcAft>
                          <a:spcPts val="0"/>
                        </a:spcAft>
                        <a:buNone/>
                      </a:pPr>
                      <a:r>
                        <a:rPr lang="tr-TR">
                          <a:solidFill>
                            <a:schemeClr val="lt1"/>
                          </a:solidFill>
                        </a:rPr>
                        <a:t>Science Module</a:t>
                      </a:r>
                      <a:endParaRPr>
                        <a:solidFill>
                          <a:schemeClr val="lt1"/>
                        </a:solidFill>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19"/>
          <p:cNvSpPr txBox="1"/>
          <p:nvPr/>
        </p:nvSpPr>
        <p:spPr>
          <a:xfrm>
            <a:off x="532402" y="1253332"/>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Active</a:t>
            </a:r>
            <a:endParaRPr sz="2400" b="1" i="0" u="none" strike="noStrike" cap="none">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Members List:</a:t>
            </a:r>
            <a:endParaRPr sz="2400" b="1" i="0" u="none" strike="noStrike" cap="none">
              <a:solidFill>
                <a:srgbClr val="F2F2F2"/>
              </a:solidFill>
              <a:latin typeface="Calibri"/>
              <a:ea typeface="Calibri"/>
              <a:cs typeface="Calibri"/>
              <a:sym typeface="Calibri"/>
            </a:endParaRPr>
          </a:p>
        </p:txBody>
      </p:sp>
      <p:sp>
        <p:nvSpPr>
          <p:cNvPr id="124" name="Google Shape;124;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7</a:t>
            </a:fld>
            <a:endParaRPr/>
          </a:p>
        </p:txBody>
      </p:sp>
      <p:sp>
        <p:nvSpPr>
          <p:cNvPr id="125" name="Google Shape;125;p19"/>
          <p:cNvSpPr txBox="1"/>
          <p:nvPr/>
        </p:nvSpPr>
        <p:spPr>
          <a:xfrm>
            <a:off x="456759" y="4306019"/>
            <a:ext cx="1623600" cy="5541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126" name="Google Shape;126;p19"/>
          <p:cNvPicPr preferRelativeResize="0"/>
          <p:nvPr/>
        </p:nvPicPr>
        <p:blipFill rotWithShape="1">
          <a:blip r:embed="rId4">
            <a:alphaModFix/>
          </a:blip>
          <a:srcRect/>
          <a:stretch/>
        </p:blipFill>
        <p:spPr>
          <a:xfrm>
            <a:off x="7550025" y="445025"/>
            <a:ext cx="1196781" cy="342161"/>
          </a:xfrm>
          <a:prstGeom prst="rect">
            <a:avLst/>
          </a:prstGeom>
          <a:noFill/>
          <a:ln>
            <a:noFill/>
          </a:ln>
        </p:spPr>
      </p:pic>
      <p:sp>
        <p:nvSpPr>
          <p:cNvPr id="127" name="Google Shape;127;p19"/>
          <p:cNvSpPr txBox="1"/>
          <p:nvPr/>
        </p:nvSpPr>
        <p:spPr>
          <a:xfrm>
            <a:off x="388900" y="379675"/>
            <a:ext cx="8520600" cy="572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56B5BF"/>
                </a:solidFill>
                <a:latin typeface="Calibri"/>
                <a:ea typeface="Calibri"/>
                <a:cs typeface="Calibri"/>
                <a:sym typeface="Calibri"/>
              </a:rPr>
              <a:t>TEAM INFO - </a:t>
            </a:r>
            <a:r>
              <a:rPr lang="tr-TR" sz="3600" b="1">
                <a:solidFill>
                  <a:srgbClr val="56B5BF"/>
                </a:solidFill>
                <a:latin typeface="Calibri"/>
                <a:ea typeface="Calibri"/>
                <a:cs typeface="Calibri"/>
                <a:sym typeface="Calibri"/>
              </a:rPr>
              <a:t>Electrical</a:t>
            </a:r>
            <a:r>
              <a:rPr lang="tr-TR" sz="3600" b="1" i="0" u="none" strike="noStrike" cap="none">
                <a:solidFill>
                  <a:srgbClr val="56B5BF"/>
                </a:solidFill>
                <a:latin typeface="Calibri"/>
                <a:ea typeface="Calibri"/>
                <a:cs typeface="Calibri"/>
                <a:sym typeface="Calibri"/>
              </a:rPr>
              <a:t> </a:t>
            </a:r>
            <a:r>
              <a:rPr lang="tr-TR" sz="3600" b="1">
                <a:solidFill>
                  <a:srgbClr val="56B5BF"/>
                </a:solidFill>
                <a:latin typeface="Calibri"/>
                <a:ea typeface="Calibri"/>
                <a:cs typeface="Calibri"/>
                <a:sym typeface="Calibri"/>
              </a:rPr>
              <a:t>Members</a:t>
            </a:r>
            <a:endParaRPr sz="3600" b="1" i="0" u="none" strike="noStrike" cap="none">
              <a:solidFill>
                <a:srgbClr val="56B5BF"/>
              </a:solidFill>
              <a:latin typeface="Calibri"/>
              <a:ea typeface="Calibri"/>
              <a:cs typeface="Calibri"/>
              <a:sym typeface="Calibri"/>
            </a:endParaRPr>
          </a:p>
        </p:txBody>
      </p:sp>
      <p:pic>
        <p:nvPicPr>
          <p:cNvPr id="128" name="Google Shape;128;p19"/>
          <p:cNvPicPr preferRelativeResize="0"/>
          <p:nvPr/>
        </p:nvPicPr>
        <p:blipFill rotWithShape="1">
          <a:blip r:embed="rId5">
            <a:alphaModFix/>
          </a:blip>
          <a:srcRect/>
          <a:stretch/>
        </p:blipFill>
        <p:spPr>
          <a:xfrm>
            <a:off x="388908" y="4285300"/>
            <a:ext cx="2372480" cy="595450"/>
          </a:xfrm>
          <a:prstGeom prst="rect">
            <a:avLst/>
          </a:prstGeom>
          <a:noFill/>
          <a:ln>
            <a:noFill/>
          </a:ln>
        </p:spPr>
      </p:pic>
      <p:graphicFrame>
        <p:nvGraphicFramePr>
          <p:cNvPr id="129" name="Google Shape;129;p19"/>
          <p:cNvGraphicFramePr/>
          <p:nvPr/>
        </p:nvGraphicFramePr>
        <p:xfrm>
          <a:off x="2959638" y="952375"/>
          <a:ext cx="5314575" cy="4071045"/>
        </p:xfrm>
        <a:graphic>
          <a:graphicData uri="http://schemas.openxmlformats.org/drawingml/2006/table">
            <a:tbl>
              <a:tblPr>
                <a:noFill/>
                <a:tableStyleId>{21124238-54D9-42F1-9C13-264C5FF59769}</a:tableStyleId>
              </a:tblPr>
              <a:tblGrid>
                <a:gridCol w="1771525">
                  <a:extLst>
                    <a:ext uri="{9D8B030D-6E8A-4147-A177-3AD203B41FA5}">
                      <a16:colId xmlns:a16="http://schemas.microsoft.com/office/drawing/2014/main" val="20000"/>
                    </a:ext>
                  </a:extLst>
                </a:gridCol>
                <a:gridCol w="1771525">
                  <a:extLst>
                    <a:ext uri="{9D8B030D-6E8A-4147-A177-3AD203B41FA5}">
                      <a16:colId xmlns:a16="http://schemas.microsoft.com/office/drawing/2014/main" val="20001"/>
                    </a:ext>
                  </a:extLst>
                </a:gridCol>
                <a:gridCol w="1771525">
                  <a:extLst>
                    <a:ext uri="{9D8B030D-6E8A-4147-A177-3AD203B41FA5}">
                      <a16:colId xmlns:a16="http://schemas.microsoft.com/office/drawing/2014/main" val="20002"/>
                    </a:ext>
                  </a:extLst>
                </a:gridCol>
              </a:tblGrid>
              <a:tr h="300950">
                <a:tc>
                  <a:txBody>
                    <a:bodyPr/>
                    <a:lstStyle/>
                    <a:p>
                      <a:pPr marL="0" lvl="0" indent="0" algn="l" rtl="0">
                        <a:spcBef>
                          <a:spcPts val="0"/>
                        </a:spcBef>
                        <a:spcAft>
                          <a:spcPts val="0"/>
                        </a:spcAft>
                        <a:buNone/>
                      </a:pPr>
                      <a:r>
                        <a:rPr lang="tr-TR" sz="1100" b="1">
                          <a:solidFill>
                            <a:schemeClr val="lt1"/>
                          </a:solidFill>
                        </a:rPr>
                        <a:t>NAME</a:t>
                      </a:r>
                      <a:endParaRPr sz="1100" b="1">
                        <a:solidFill>
                          <a:schemeClr val="lt1"/>
                        </a:solidFill>
                      </a:endParaRPr>
                    </a:p>
                  </a:txBody>
                  <a:tcPr marL="91425" marR="91425" marT="91425" marB="91425"/>
                </a:tc>
                <a:tc>
                  <a:txBody>
                    <a:bodyPr/>
                    <a:lstStyle/>
                    <a:p>
                      <a:pPr marL="0" lvl="0" indent="0" algn="l" rtl="0">
                        <a:spcBef>
                          <a:spcPts val="0"/>
                        </a:spcBef>
                        <a:spcAft>
                          <a:spcPts val="0"/>
                        </a:spcAft>
                        <a:buNone/>
                      </a:pPr>
                      <a:r>
                        <a:rPr lang="tr-TR" sz="1100" b="1">
                          <a:solidFill>
                            <a:schemeClr val="lt1"/>
                          </a:solidFill>
                        </a:rPr>
                        <a:t>MAJOR</a:t>
                      </a:r>
                      <a:endParaRPr sz="1100" b="1">
                        <a:solidFill>
                          <a:schemeClr val="lt1"/>
                        </a:solidFill>
                      </a:endParaRPr>
                    </a:p>
                  </a:txBody>
                  <a:tcPr marL="91425" marR="91425" marT="91425" marB="91425"/>
                </a:tc>
                <a:tc>
                  <a:txBody>
                    <a:bodyPr/>
                    <a:lstStyle/>
                    <a:p>
                      <a:pPr marL="0" lvl="0" indent="0" algn="l" rtl="0">
                        <a:spcBef>
                          <a:spcPts val="0"/>
                        </a:spcBef>
                        <a:spcAft>
                          <a:spcPts val="0"/>
                        </a:spcAft>
                        <a:buNone/>
                      </a:pPr>
                      <a:r>
                        <a:rPr lang="tr-TR" sz="1100" b="1">
                          <a:solidFill>
                            <a:schemeClr val="lt1"/>
                          </a:solidFill>
                        </a:rPr>
                        <a:t>ROLE</a:t>
                      </a:r>
                      <a:endParaRPr sz="1100" b="1">
                        <a:solidFill>
                          <a:schemeClr val="lt1"/>
                        </a:solidFill>
                      </a:endParaRPr>
                    </a:p>
                  </a:txBody>
                  <a:tcPr marL="91425" marR="91425" marT="91425" marB="91425"/>
                </a:tc>
                <a:extLst>
                  <a:ext uri="{0D108BD9-81ED-4DB2-BD59-A6C34878D82A}">
                    <a16:rowId xmlns:a16="http://schemas.microsoft.com/office/drawing/2014/main" val="10000"/>
                  </a:ext>
                </a:extLst>
              </a:tr>
              <a:tr h="493125">
                <a:tc>
                  <a:txBody>
                    <a:bodyPr/>
                    <a:lstStyle/>
                    <a:p>
                      <a:pPr marL="0" lvl="0" indent="0" algn="l" rtl="0">
                        <a:spcBef>
                          <a:spcPts val="0"/>
                        </a:spcBef>
                        <a:spcAft>
                          <a:spcPts val="0"/>
                        </a:spcAft>
                        <a:buNone/>
                      </a:pPr>
                      <a:r>
                        <a:rPr lang="tr-TR" sz="1100">
                          <a:solidFill>
                            <a:schemeClr val="lt1"/>
                          </a:solidFill>
                        </a:rPr>
                        <a:t>Akhilesh</a:t>
                      </a:r>
                      <a:endParaRPr sz="1100">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sz="1100">
                          <a:solidFill>
                            <a:schemeClr val="lt1"/>
                          </a:solidFill>
                        </a:rPr>
                        <a:t>Electronics and computer</a:t>
                      </a:r>
                      <a:endParaRPr sz="1100"/>
                    </a:p>
                  </a:txBody>
                  <a:tcPr marL="91425" marR="91425" marT="91425" marB="91425"/>
                </a:tc>
                <a:tc>
                  <a:txBody>
                    <a:bodyPr/>
                    <a:lstStyle/>
                    <a:p>
                      <a:pPr marL="0" lvl="0" indent="0" algn="l" rtl="0">
                        <a:spcBef>
                          <a:spcPts val="0"/>
                        </a:spcBef>
                        <a:spcAft>
                          <a:spcPts val="0"/>
                        </a:spcAft>
                        <a:buNone/>
                      </a:pPr>
                      <a:r>
                        <a:rPr lang="tr-TR" sz="1100">
                          <a:solidFill>
                            <a:schemeClr val="lt1"/>
                          </a:solidFill>
                        </a:rPr>
                        <a:t>PCB design of subsystems</a:t>
                      </a:r>
                      <a:endParaRPr sz="1100">
                        <a:solidFill>
                          <a:schemeClr val="lt1"/>
                        </a:solidFill>
                      </a:endParaRPr>
                    </a:p>
                  </a:txBody>
                  <a:tcPr marL="91425" marR="91425" marT="91425" marB="91425"/>
                </a:tc>
                <a:extLst>
                  <a:ext uri="{0D108BD9-81ED-4DB2-BD59-A6C34878D82A}">
                    <a16:rowId xmlns:a16="http://schemas.microsoft.com/office/drawing/2014/main" val="10001"/>
                  </a:ext>
                </a:extLst>
              </a:tr>
              <a:tr h="543350">
                <a:tc>
                  <a:txBody>
                    <a:bodyPr/>
                    <a:lstStyle/>
                    <a:p>
                      <a:pPr marL="0" lvl="0" indent="0" algn="l" rtl="0">
                        <a:spcBef>
                          <a:spcPts val="0"/>
                        </a:spcBef>
                        <a:spcAft>
                          <a:spcPts val="0"/>
                        </a:spcAft>
                        <a:buNone/>
                      </a:pPr>
                      <a:r>
                        <a:rPr lang="tr-TR" sz="1100">
                          <a:solidFill>
                            <a:schemeClr val="lt1"/>
                          </a:solidFill>
                        </a:rPr>
                        <a:t>Shriya</a:t>
                      </a:r>
                      <a:endParaRPr sz="1100">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sz="1100">
                          <a:solidFill>
                            <a:schemeClr val="lt1"/>
                          </a:solidFill>
                        </a:rPr>
                        <a:t>Electronics and computer</a:t>
                      </a:r>
                      <a:endParaRPr sz="11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sz="1100">
                          <a:solidFill>
                            <a:schemeClr val="lt1"/>
                          </a:solidFill>
                        </a:rPr>
                        <a:t>PCB design of subsystems</a:t>
                      </a:r>
                      <a:endParaRPr sz="1100">
                        <a:solidFill>
                          <a:schemeClr val="lt1"/>
                        </a:solidFill>
                      </a:endParaRPr>
                    </a:p>
                  </a:txBody>
                  <a:tcPr marL="91425" marR="91425" marT="91425" marB="91425"/>
                </a:tc>
                <a:extLst>
                  <a:ext uri="{0D108BD9-81ED-4DB2-BD59-A6C34878D82A}">
                    <a16:rowId xmlns:a16="http://schemas.microsoft.com/office/drawing/2014/main" val="10002"/>
                  </a:ext>
                </a:extLst>
              </a:tr>
              <a:tr h="554825">
                <a:tc>
                  <a:txBody>
                    <a:bodyPr/>
                    <a:lstStyle/>
                    <a:p>
                      <a:pPr marL="0" lvl="0" indent="0" algn="l" rtl="0">
                        <a:spcBef>
                          <a:spcPts val="0"/>
                        </a:spcBef>
                        <a:spcAft>
                          <a:spcPts val="0"/>
                        </a:spcAft>
                        <a:buNone/>
                      </a:pPr>
                      <a:r>
                        <a:rPr lang="tr-TR" sz="1100">
                          <a:solidFill>
                            <a:schemeClr val="lt1"/>
                          </a:solidFill>
                        </a:rPr>
                        <a:t>Mayukh Majumder</a:t>
                      </a:r>
                      <a:endParaRPr sz="1100">
                        <a:solidFill>
                          <a:schemeClr val="lt1"/>
                        </a:solidFill>
                      </a:endParaRPr>
                    </a:p>
                  </a:txBody>
                  <a:tcPr marL="91425" marR="91425" marT="91425" marB="91425"/>
                </a:tc>
                <a:tc>
                  <a:txBody>
                    <a:bodyPr/>
                    <a:lstStyle/>
                    <a:p>
                      <a:pPr marL="0" lvl="0" indent="0" algn="l" rtl="0">
                        <a:spcBef>
                          <a:spcPts val="0"/>
                        </a:spcBef>
                        <a:spcAft>
                          <a:spcPts val="0"/>
                        </a:spcAft>
                        <a:buNone/>
                      </a:pPr>
                      <a:r>
                        <a:rPr lang="tr-TR" sz="1100">
                          <a:solidFill>
                            <a:schemeClr val="lt1"/>
                          </a:solidFill>
                        </a:rPr>
                        <a:t>Electronics and Electrical</a:t>
                      </a:r>
                      <a:endParaRPr sz="1100">
                        <a:solidFill>
                          <a:schemeClr val="lt1"/>
                        </a:solidFill>
                      </a:endParaRPr>
                    </a:p>
                  </a:txBody>
                  <a:tcPr marL="91425" marR="91425" marT="91425" marB="91425"/>
                </a:tc>
                <a:tc>
                  <a:txBody>
                    <a:bodyPr/>
                    <a:lstStyle/>
                    <a:p>
                      <a:pPr marL="0" lvl="0" indent="0" algn="l" rtl="0">
                        <a:spcBef>
                          <a:spcPts val="0"/>
                        </a:spcBef>
                        <a:spcAft>
                          <a:spcPts val="0"/>
                        </a:spcAft>
                        <a:buNone/>
                      </a:pPr>
                      <a:r>
                        <a:rPr lang="tr-TR" sz="1100">
                          <a:solidFill>
                            <a:schemeClr val="lt1"/>
                          </a:solidFill>
                        </a:rPr>
                        <a:t>Troubleshooting</a:t>
                      </a:r>
                      <a:endParaRPr sz="1100">
                        <a:solidFill>
                          <a:schemeClr val="lt1"/>
                        </a:solidFill>
                      </a:endParaRPr>
                    </a:p>
                  </a:txBody>
                  <a:tcPr marL="91425" marR="91425" marT="91425" marB="91425"/>
                </a:tc>
                <a:extLst>
                  <a:ext uri="{0D108BD9-81ED-4DB2-BD59-A6C34878D82A}">
                    <a16:rowId xmlns:a16="http://schemas.microsoft.com/office/drawing/2014/main" val="10003"/>
                  </a:ext>
                </a:extLst>
              </a:tr>
              <a:tr h="542950">
                <a:tc>
                  <a:txBody>
                    <a:bodyPr/>
                    <a:lstStyle/>
                    <a:p>
                      <a:pPr marL="0" lvl="0" indent="0" algn="l" rtl="0">
                        <a:spcBef>
                          <a:spcPts val="0"/>
                        </a:spcBef>
                        <a:spcAft>
                          <a:spcPts val="0"/>
                        </a:spcAft>
                        <a:buNone/>
                      </a:pPr>
                      <a:r>
                        <a:rPr lang="tr-TR" sz="1100">
                          <a:solidFill>
                            <a:schemeClr val="lt1"/>
                          </a:solidFill>
                        </a:rPr>
                        <a:t>Suvankar Dey	</a:t>
                      </a:r>
                      <a:endParaRPr sz="1100">
                        <a:solidFill>
                          <a:schemeClr val="lt1"/>
                        </a:solidFill>
                      </a:endParaRPr>
                    </a:p>
                  </a:txBody>
                  <a:tcPr marL="91425" marR="91425" marT="91425" marB="91425"/>
                </a:tc>
                <a:tc>
                  <a:txBody>
                    <a:bodyPr/>
                    <a:lstStyle/>
                    <a:p>
                      <a:pPr marL="0" lvl="0" indent="0" algn="l" rtl="0">
                        <a:spcBef>
                          <a:spcPts val="0"/>
                        </a:spcBef>
                        <a:spcAft>
                          <a:spcPts val="0"/>
                        </a:spcAft>
                        <a:buNone/>
                      </a:pPr>
                      <a:r>
                        <a:rPr lang="tr-TR" sz="1100">
                          <a:solidFill>
                            <a:schemeClr val="lt1"/>
                          </a:solidFill>
                        </a:rPr>
                        <a:t>Electronics and Electrical</a:t>
                      </a:r>
                      <a:endParaRPr sz="1100">
                        <a:solidFill>
                          <a:schemeClr val="lt1"/>
                        </a:solidFill>
                      </a:endParaRPr>
                    </a:p>
                  </a:txBody>
                  <a:tcPr marL="91425" marR="91425" marT="91425" marB="91425"/>
                </a:tc>
                <a:tc>
                  <a:txBody>
                    <a:bodyPr/>
                    <a:lstStyle/>
                    <a:p>
                      <a:pPr marL="0" lvl="0" indent="0" algn="l" rtl="0">
                        <a:spcBef>
                          <a:spcPts val="0"/>
                        </a:spcBef>
                        <a:spcAft>
                          <a:spcPts val="0"/>
                        </a:spcAft>
                        <a:buNone/>
                      </a:pPr>
                      <a:r>
                        <a:rPr lang="tr-TR" sz="1100">
                          <a:solidFill>
                            <a:schemeClr val="lt1"/>
                          </a:solidFill>
                        </a:rPr>
                        <a:t>Circuit designing and testing</a:t>
                      </a:r>
                      <a:endParaRPr sz="1100">
                        <a:solidFill>
                          <a:schemeClr val="lt1"/>
                        </a:solidFill>
                      </a:endParaRPr>
                    </a:p>
                  </a:txBody>
                  <a:tcPr marL="91425" marR="91425" marT="91425" marB="91425"/>
                </a:tc>
                <a:extLst>
                  <a:ext uri="{0D108BD9-81ED-4DB2-BD59-A6C34878D82A}">
                    <a16:rowId xmlns:a16="http://schemas.microsoft.com/office/drawing/2014/main" val="10004"/>
                  </a:ext>
                </a:extLst>
              </a:tr>
              <a:tr h="543350">
                <a:tc>
                  <a:txBody>
                    <a:bodyPr/>
                    <a:lstStyle/>
                    <a:p>
                      <a:pPr marL="0" lvl="0" indent="0" algn="l" rtl="0">
                        <a:spcBef>
                          <a:spcPts val="0"/>
                        </a:spcBef>
                        <a:spcAft>
                          <a:spcPts val="0"/>
                        </a:spcAft>
                        <a:buNone/>
                      </a:pPr>
                      <a:r>
                        <a:rPr lang="tr-TR" sz="1100">
                          <a:solidFill>
                            <a:schemeClr val="lt1"/>
                          </a:solidFill>
                        </a:rPr>
                        <a:t>Joel</a:t>
                      </a:r>
                      <a:endParaRPr sz="1100">
                        <a:solidFill>
                          <a:schemeClr val="lt1"/>
                        </a:solidFill>
                      </a:endParaRPr>
                    </a:p>
                  </a:txBody>
                  <a:tcPr marL="91425" marR="91425" marT="91425" marB="91425"/>
                </a:tc>
                <a:tc>
                  <a:txBody>
                    <a:bodyPr/>
                    <a:lstStyle/>
                    <a:p>
                      <a:pPr marL="0" lvl="0" indent="0" algn="l" rtl="0">
                        <a:spcBef>
                          <a:spcPts val="0"/>
                        </a:spcBef>
                        <a:spcAft>
                          <a:spcPts val="0"/>
                        </a:spcAft>
                        <a:buNone/>
                      </a:pPr>
                      <a:r>
                        <a:rPr lang="tr-TR" sz="1100">
                          <a:solidFill>
                            <a:schemeClr val="lt1"/>
                          </a:solidFill>
                        </a:rPr>
                        <a:t>Electronics and communications</a:t>
                      </a:r>
                      <a:endParaRPr sz="1100">
                        <a:solidFill>
                          <a:schemeClr val="lt1"/>
                        </a:solidFill>
                      </a:endParaRPr>
                    </a:p>
                  </a:txBody>
                  <a:tcPr marL="91425" marR="91425" marT="91425" marB="91425"/>
                </a:tc>
                <a:tc>
                  <a:txBody>
                    <a:bodyPr/>
                    <a:lstStyle/>
                    <a:p>
                      <a:pPr marL="0" lvl="0" indent="0" algn="l" rtl="0">
                        <a:spcBef>
                          <a:spcPts val="0"/>
                        </a:spcBef>
                        <a:spcAft>
                          <a:spcPts val="0"/>
                        </a:spcAft>
                        <a:buNone/>
                      </a:pPr>
                      <a:r>
                        <a:rPr lang="tr-TR" sz="1100">
                          <a:solidFill>
                            <a:schemeClr val="lt1"/>
                          </a:solidFill>
                        </a:rPr>
                        <a:t>Circuit designing and testing</a:t>
                      </a:r>
                      <a:endParaRPr sz="1100">
                        <a:solidFill>
                          <a:schemeClr val="lt1"/>
                        </a:solidFill>
                      </a:endParaRPr>
                    </a:p>
                  </a:txBody>
                  <a:tcPr marL="91425" marR="91425" marT="91425" marB="91425"/>
                </a:tc>
                <a:extLst>
                  <a:ext uri="{0D108BD9-81ED-4DB2-BD59-A6C34878D82A}">
                    <a16:rowId xmlns:a16="http://schemas.microsoft.com/office/drawing/2014/main" val="10005"/>
                  </a:ext>
                </a:extLst>
              </a:tr>
              <a:tr h="474600">
                <a:tc>
                  <a:txBody>
                    <a:bodyPr/>
                    <a:lstStyle/>
                    <a:p>
                      <a:pPr marL="0" lvl="0" indent="0" algn="l" rtl="0">
                        <a:spcBef>
                          <a:spcPts val="0"/>
                        </a:spcBef>
                        <a:spcAft>
                          <a:spcPts val="0"/>
                        </a:spcAft>
                        <a:buNone/>
                      </a:pPr>
                      <a:r>
                        <a:rPr lang="tr-TR" sz="1100">
                          <a:solidFill>
                            <a:schemeClr val="lt1"/>
                          </a:solidFill>
                        </a:rPr>
                        <a:t>Pranav</a:t>
                      </a:r>
                      <a:endParaRPr sz="1100">
                        <a:solidFill>
                          <a:schemeClr val="lt1"/>
                        </a:solidFill>
                      </a:endParaRPr>
                    </a:p>
                  </a:txBody>
                  <a:tcPr marL="91425" marR="91425" marT="91425" marB="91425"/>
                </a:tc>
                <a:tc>
                  <a:txBody>
                    <a:bodyPr/>
                    <a:lstStyle/>
                    <a:p>
                      <a:pPr marL="0" lvl="0" indent="0" algn="l" rtl="0">
                        <a:spcBef>
                          <a:spcPts val="0"/>
                        </a:spcBef>
                        <a:spcAft>
                          <a:spcPts val="0"/>
                        </a:spcAft>
                        <a:buNone/>
                      </a:pPr>
                      <a:r>
                        <a:rPr lang="tr-TR" sz="1100">
                          <a:solidFill>
                            <a:schemeClr val="lt1"/>
                          </a:solidFill>
                        </a:rPr>
                        <a:t>Electronics and Electrical</a:t>
                      </a:r>
                      <a:endParaRPr sz="1100">
                        <a:solidFill>
                          <a:schemeClr val="lt1"/>
                        </a:solidFill>
                      </a:endParaRPr>
                    </a:p>
                  </a:txBody>
                  <a:tcPr marL="91425" marR="91425" marT="91425" marB="91425"/>
                </a:tc>
                <a:tc>
                  <a:txBody>
                    <a:bodyPr/>
                    <a:lstStyle/>
                    <a:p>
                      <a:pPr marL="0" lvl="0" indent="0" algn="l" rtl="0">
                        <a:spcBef>
                          <a:spcPts val="0"/>
                        </a:spcBef>
                        <a:spcAft>
                          <a:spcPts val="0"/>
                        </a:spcAft>
                        <a:buNone/>
                      </a:pPr>
                      <a:r>
                        <a:rPr lang="tr-TR" sz="1100">
                          <a:solidFill>
                            <a:schemeClr val="lt1"/>
                          </a:solidFill>
                        </a:rPr>
                        <a:t>Troubleshooting </a:t>
                      </a:r>
                      <a:endParaRPr sz="1100">
                        <a:solidFill>
                          <a:schemeClr val="lt1"/>
                        </a:solidFill>
                      </a:endParaRPr>
                    </a:p>
                  </a:txBody>
                  <a:tcPr marL="91425" marR="91425" marT="91425" marB="91425"/>
                </a:tc>
                <a:extLst>
                  <a:ext uri="{0D108BD9-81ED-4DB2-BD59-A6C34878D82A}">
                    <a16:rowId xmlns:a16="http://schemas.microsoft.com/office/drawing/2014/main" val="10006"/>
                  </a:ext>
                </a:extLst>
              </a:tr>
              <a:tr h="543350">
                <a:tc>
                  <a:txBody>
                    <a:bodyPr/>
                    <a:lstStyle/>
                    <a:p>
                      <a:pPr marL="0" lvl="0" indent="0" algn="l" rtl="0">
                        <a:spcBef>
                          <a:spcPts val="0"/>
                        </a:spcBef>
                        <a:spcAft>
                          <a:spcPts val="0"/>
                        </a:spcAft>
                        <a:buNone/>
                      </a:pPr>
                      <a:r>
                        <a:rPr lang="tr-TR" sz="1100">
                          <a:solidFill>
                            <a:schemeClr val="lt1"/>
                          </a:solidFill>
                        </a:rPr>
                        <a:t>Sanjay</a:t>
                      </a:r>
                      <a:endParaRPr sz="1100">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sz="1100">
                          <a:solidFill>
                            <a:schemeClr val="lt1"/>
                          </a:solidFill>
                        </a:rPr>
                        <a:t>Electronics and communications</a:t>
                      </a:r>
                      <a:endParaRPr sz="1100">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sz="1100">
                          <a:solidFill>
                            <a:schemeClr val="lt1"/>
                          </a:solidFill>
                        </a:rPr>
                        <a:t>PCB design of subsystems</a:t>
                      </a:r>
                      <a:endParaRPr sz="1100">
                        <a:solidFill>
                          <a:schemeClr val="lt1"/>
                        </a:solidFill>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20"/>
          <p:cNvSpPr txBox="1"/>
          <p:nvPr/>
        </p:nvSpPr>
        <p:spPr>
          <a:xfrm>
            <a:off x="532402" y="1253332"/>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Active</a:t>
            </a:r>
            <a:endParaRPr sz="2400" b="1" i="0" u="none" strike="noStrike" cap="none">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Members List:</a:t>
            </a:r>
            <a:endParaRPr sz="2400" b="1" i="0" u="none" strike="noStrike" cap="none">
              <a:solidFill>
                <a:srgbClr val="F2F2F2"/>
              </a:solidFill>
              <a:latin typeface="Calibri"/>
              <a:ea typeface="Calibri"/>
              <a:cs typeface="Calibri"/>
              <a:sym typeface="Calibri"/>
            </a:endParaRPr>
          </a:p>
        </p:txBody>
      </p:sp>
      <p:sp>
        <p:nvSpPr>
          <p:cNvPr id="135" name="Google Shape;135;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8</a:t>
            </a:fld>
            <a:endParaRPr/>
          </a:p>
        </p:txBody>
      </p:sp>
      <p:sp>
        <p:nvSpPr>
          <p:cNvPr id="136" name="Google Shape;136;p20"/>
          <p:cNvSpPr txBox="1"/>
          <p:nvPr/>
        </p:nvSpPr>
        <p:spPr>
          <a:xfrm>
            <a:off x="456759" y="4306019"/>
            <a:ext cx="1623600" cy="5541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137" name="Google Shape;137;p20"/>
          <p:cNvPicPr preferRelativeResize="0"/>
          <p:nvPr/>
        </p:nvPicPr>
        <p:blipFill rotWithShape="1">
          <a:blip r:embed="rId4">
            <a:alphaModFix/>
          </a:blip>
          <a:srcRect/>
          <a:stretch/>
        </p:blipFill>
        <p:spPr>
          <a:xfrm>
            <a:off x="7550025" y="445025"/>
            <a:ext cx="1196781" cy="342161"/>
          </a:xfrm>
          <a:prstGeom prst="rect">
            <a:avLst/>
          </a:prstGeom>
          <a:noFill/>
          <a:ln>
            <a:noFill/>
          </a:ln>
        </p:spPr>
      </p:pic>
      <p:sp>
        <p:nvSpPr>
          <p:cNvPr id="138" name="Google Shape;138;p20"/>
          <p:cNvSpPr txBox="1"/>
          <p:nvPr/>
        </p:nvSpPr>
        <p:spPr>
          <a:xfrm>
            <a:off x="388900" y="379675"/>
            <a:ext cx="8520600" cy="572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56B5BF"/>
                </a:solidFill>
                <a:latin typeface="Calibri"/>
                <a:ea typeface="Calibri"/>
                <a:cs typeface="Calibri"/>
                <a:sym typeface="Calibri"/>
              </a:rPr>
              <a:t>TEAM INFO - </a:t>
            </a:r>
            <a:r>
              <a:rPr lang="tr-TR" sz="3600" b="1">
                <a:solidFill>
                  <a:srgbClr val="56B5BF"/>
                </a:solidFill>
                <a:latin typeface="Calibri"/>
                <a:ea typeface="Calibri"/>
                <a:cs typeface="Calibri"/>
                <a:sym typeface="Calibri"/>
              </a:rPr>
              <a:t>Science</a:t>
            </a:r>
            <a:r>
              <a:rPr lang="tr-TR" sz="3600" b="1" i="0" u="none" strike="noStrike" cap="none">
                <a:solidFill>
                  <a:srgbClr val="56B5BF"/>
                </a:solidFill>
                <a:latin typeface="Calibri"/>
                <a:ea typeface="Calibri"/>
                <a:cs typeface="Calibri"/>
                <a:sym typeface="Calibri"/>
              </a:rPr>
              <a:t> </a:t>
            </a:r>
            <a:r>
              <a:rPr lang="tr-TR" sz="3600" b="1">
                <a:solidFill>
                  <a:srgbClr val="56B5BF"/>
                </a:solidFill>
                <a:latin typeface="Calibri"/>
                <a:ea typeface="Calibri"/>
                <a:cs typeface="Calibri"/>
                <a:sym typeface="Calibri"/>
              </a:rPr>
              <a:t>Members</a:t>
            </a:r>
            <a:endParaRPr sz="3600" b="1" i="0" u="none" strike="noStrike" cap="none">
              <a:solidFill>
                <a:srgbClr val="56B5BF"/>
              </a:solidFill>
              <a:latin typeface="Calibri"/>
              <a:ea typeface="Calibri"/>
              <a:cs typeface="Calibri"/>
              <a:sym typeface="Calibri"/>
            </a:endParaRPr>
          </a:p>
        </p:txBody>
      </p:sp>
      <p:pic>
        <p:nvPicPr>
          <p:cNvPr id="139" name="Google Shape;139;p20"/>
          <p:cNvPicPr preferRelativeResize="0"/>
          <p:nvPr/>
        </p:nvPicPr>
        <p:blipFill rotWithShape="1">
          <a:blip r:embed="rId5">
            <a:alphaModFix/>
          </a:blip>
          <a:srcRect/>
          <a:stretch/>
        </p:blipFill>
        <p:spPr>
          <a:xfrm>
            <a:off x="388908" y="4285300"/>
            <a:ext cx="2372480" cy="595450"/>
          </a:xfrm>
          <a:prstGeom prst="rect">
            <a:avLst/>
          </a:prstGeom>
          <a:noFill/>
          <a:ln>
            <a:noFill/>
          </a:ln>
        </p:spPr>
      </p:pic>
      <p:graphicFrame>
        <p:nvGraphicFramePr>
          <p:cNvPr id="140" name="Google Shape;140;p20"/>
          <p:cNvGraphicFramePr/>
          <p:nvPr/>
        </p:nvGraphicFramePr>
        <p:xfrm>
          <a:off x="3002200" y="1299225"/>
          <a:ext cx="5314575" cy="2224920"/>
        </p:xfrm>
        <a:graphic>
          <a:graphicData uri="http://schemas.openxmlformats.org/drawingml/2006/table">
            <a:tbl>
              <a:tblPr>
                <a:noFill/>
                <a:tableStyleId>{21124238-54D9-42F1-9C13-264C5FF59769}</a:tableStyleId>
              </a:tblPr>
              <a:tblGrid>
                <a:gridCol w="1771525">
                  <a:extLst>
                    <a:ext uri="{9D8B030D-6E8A-4147-A177-3AD203B41FA5}">
                      <a16:colId xmlns:a16="http://schemas.microsoft.com/office/drawing/2014/main" val="20000"/>
                    </a:ext>
                  </a:extLst>
                </a:gridCol>
                <a:gridCol w="1771525">
                  <a:extLst>
                    <a:ext uri="{9D8B030D-6E8A-4147-A177-3AD203B41FA5}">
                      <a16:colId xmlns:a16="http://schemas.microsoft.com/office/drawing/2014/main" val="20001"/>
                    </a:ext>
                  </a:extLst>
                </a:gridCol>
                <a:gridCol w="177152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tr-TR" b="1">
                          <a:solidFill>
                            <a:schemeClr val="lt1"/>
                          </a:solidFill>
                        </a:rPr>
                        <a:t>NAME</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tr-TR" b="1">
                          <a:solidFill>
                            <a:schemeClr val="lt1"/>
                          </a:solidFill>
                        </a:rPr>
                        <a:t>MAJOR</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tr-TR" b="1">
                          <a:solidFill>
                            <a:schemeClr val="lt1"/>
                          </a:solidFill>
                        </a:rPr>
                        <a:t>ROLE</a:t>
                      </a:r>
                      <a:endParaRPr b="1">
                        <a:solidFill>
                          <a:schemeClr val="lt1"/>
                        </a:solidFill>
                      </a:endParaRPr>
                    </a:p>
                  </a:txBody>
                  <a:tcPr marL="91425" marR="91425" marT="91425" marB="91425"/>
                </a:tc>
                <a:extLst>
                  <a:ext uri="{0D108BD9-81ED-4DB2-BD59-A6C34878D82A}">
                    <a16:rowId xmlns:a16="http://schemas.microsoft.com/office/drawing/2014/main" val="10000"/>
                  </a:ext>
                </a:extLst>
              </a:tr>
              <a:tr h="450850">
                <a:tc>
                  <a:txBody>
                    <a:bodyPr/>
                    <a:lstStyle/>
                    <a:p>
                      <a:pPr marL="0" lvl="0" indent="0" algn="l" rtl="0">
                        <a:spcBef>
                          <a:spcPts val="0"/>
                        </a:spcBef>
                        <a:spcAft>
                          <a:spcPts val="0"/>
                        </a:spcAft>
                        <a:buNone/>
                      </a:pPr>
                      <a:r>
                        <a:rPr lang="tr-TR">
                          <a:solidFill>
                            <a:schemeClr val="lt1"/>
                          </a:solidFill>
                        </a:rPr>
                        <a:t>Swathi</a:t>
                      </a:r>
                      <a:endParaRPr>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a:solidFill>
                            <a:schemeClr val="lt1"/>
                          </a:solidFill>
                        </a:rPr>
                        <a:t>Electronics and communications</a:t>
                      </a:r>
                      <a:endParaRPr/>
                    </a:p>
                  </a:txBody>
                  <a:tcPr marL="91425" marR="91425" marT="91425" marB="91425"/>
                </a:tc>
                <a:tc>
                  <a:txBody>
                    <a:bodyPr/>
                    <a:lstStyle/>
                    <a:p>
                      <a:pPr marL="0" lvl="0" indent="0" algn="l" rtl="0">
                        <a:spcBef>
                          <a:spcPts val="0"/>
                        </a:spcBef>
                        <a:spcAft>
                          <a:spcPts val="0"/>
                        </a:spcAft>
                        <a:buNone/>
                      </a:pPr>
                      <a:r>
                        <a:rPr lang="tr-TR">
                          <a:solidFill>
                            <a:schemeClr val="lt1"/>
                          </a:solidFill>
                        </a:rPr>
                        <a:t>Spectrometer and chemical tests</a:t>
                      </a:r>
                      <a:endParaRPr>
                        <a:solidFill>
                          <a:schemeClr val="lt1"/>
                        </a:solidFill>
                      </a:endParaRPr>
                    </a:p>
                  </a:txBody>
                  <a:tcPr marL="91425" marR="91425" marT="91425" marB="91425"/>
                </a:tc>
                <a:extLst>
                  <a:ext uri="{0D108BD9-81ED-4DB2-BD59-A6C34878D82A}">
                    <a16:rowId xmlns:a16="http://schemas.microsoft.com/office/drawing/2014/main" val="10001"/>
                  </a:ext>
                </a:extLst>
              </a:tr>
              <a:tr h="450850">
                <a:tc>
                  <a:txBody>
                    <a:bodyPr/>
                    <a:lstStyle/>
                    <a:p>
                      <a:pPr marL="0" lvl="0" indent="0" algn="l" rtl="0">
                        <a:spcBef>
                          <a:spcPts val="0"/>
                        </a:spcBef>
                        <a:spcAft>
                          <a:spcPts val="0"/>
                        </a:spcAft>
                        <a:buNone/>
                      </a:pPr>
                      <a:r>
                        <a:rPr lang="tr-TR">
                          <a:solidFill>
                            <a:schemeClr val="lt1"/>
                          </a:solidFill>
                        </a:rPr>
                        <a:t>Nadesh</a:t>
                      </a:r>
                      <a:endParaRPr>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a:solidFill>
                            <a:schemeClr val="lt1"/>
                          </a:solidFill>
                        </a:rPr>
                        <a:t>Electronics and Electrical</a:t>
                      </a:r>
                      <a:endParaRPr/>
                    </a:p>
                  </a:txBody>
                  <a:tcPr marL="91425" marR="91425" marT="91425" marB="91425"/>
                </a:tc>
                <a:tc>
                  <a:txBody>
                    <a:bodyPr/>
                    <a:lstStyle/>
                    <a:p>
                      <a:pPr marL="0" lvl="0" indent="0" algn="l" rtl="0">
                        <a:spcBef>
                          <a:spcPts val="0"/>
                        </a:spcBef>
                        <a:spcAft>
                          <a:spcPts val="0"/>
                        </a:spcAft>
                        <a:buNone/>
                      </a:pPr>
                      <a:r>
                        <a:rPr lang="tr-TR">
                          <a:solidFill>
                            <a:schemeClr val="lt1"/>
                          </a:solidFill>
                        </a:rPr>
                        <a:t>Sensor codes and ROS Integration</a:t>
                      </a:r>
                      <a:endParaRPr>
                        <a:solidFill>
                          <a:schemeClr val="lt1"/>
                        </a:solidFill>
                      </a:endParaRPr>
                    </a:p>
                  </a:txBody>
                  <a:tcPr marL="91425" marR="91425" marT="91425" marB="91425"/>
                </a:tc>
                <a:extLst>
                  <a:ext uri="{0D108BD9-81ED-4DB2-BD59-A6C34878D82A}">
                    <a16:rowId xmlns:a16="http://schemas.microsoft.com/office/drawing/2014/main" val="10002"/>
                  </a:ext>
                </a:extLst>
              </a:tr>
              <a:tr h="450850">
                <a:tc>
                  <a:txBody>
                    <a:bodyPr/>
                    <a:lstStyle/>
                    <a:p>
                      <a:pPr marL="0" lvl="0" indent="0" algn="l" rtl="0">
                        <a:spcBef>
                          <a:spcPts val="0"/>
                        </a:spcBef>
                        <a:spcAft>
                          <a:spcPts val="0"/>
                        </a:spcAft>
                        <a:buNone/>
                      </a:pPr>
                      <a:r>
                        <a:rPr lang="tr-TR">
                          <a:solidFill>
                            <a:schemeClr val="lt1"/>
                          </a:solidFill>
                        </a:rPr>
                        <a:t>Mukund</a:t>
                      </a:r>
                      <a:endParaRPr>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a:solidFill>
                            <a:schemeClr val="lt1"/>
                          </a:solidFill>
                        </a:rPr>
                        <a:t>Electronics and Electrical</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tr-TR">
                          <a:solidFill>
                            <a:schemeClr val="lt1"/>
                          </a:solidFill>
                        </a:rPr>
                        <a:t>Sensor codes and ROS Integration</a:t>
                      </a:r>
                      <a:endParaRPr>
                        <a:solidFill>
                          <a:schemeClr val="lt1"/>
                        </a:solidFill>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graphicFrame>
        <p:nvGraphicFramePr>
          <p:cNvPr id="145" name="Google Shape;145;p21"/>
          <p:cNvGraphicFramePr/>
          <p:nvPr/>
        </p:nvGraphicFramePr>
        <p:xfrm>
          <a:off x="3157863" y="881825"/>
          <a:ext cx="4908675" cy="4011410"/>
        </p:xfrm>
        <a:graphic>
          <a:graphicData uri="http://schemas.openxmlformats.org/drawingml/2006/table">
            <a:tbl>
              <a:tblPr>
                <a:noFill/>
                <a:tableStyleId>{21124238-54D9-42F1-9C13-264C5FF59769}</a:tableStyleId>
              </a:tblPr>
              <a:tblGrid>
                <a:gridCol w="1636225">
                  <a:extLst>
                    <a:ext uri="{9D8B030D-6E8A-4147-A177-3AD203B41FA5}">
                      <a16:colId xmlns:a16="http://schemas.microsoft.com/office/drawing/2014/main" val="20000"/>
                    </a:ext>
                  </a:extLst>
                </a:gridCol>
                <a:gridCol w="1636225">
                  <a:extLst>
                    <a:ext uri="{9D8B030D-6E8A-4147-A177-3AD203B41FA5}">
                      <a16:colId xmlns:a16="http://schemas.microsoft.com/office/drawing/2014/main" val="20001"/>
                    </a:ext>
                  </a:extLst>
                </a:gridCol>
                <a:gridCol w="1636225">
                  <a:extLst>
                    <a:ext uri="{9D8B030D-6E8A-4147-A177-3AD203B41FA5}">
                      <a16:colId xmlns:a16="http://schemas.microsoft.com/office/drawing/2014/main" val="20002"/>
                    </a:ext>
                  </a:extLst>
                </a:gridCol>
              </a:tblGrid>
              <a:tr h="307600">
                <a:tc>
                  <a:txBody>
                    <a:bodyPr/>
                    <a:lstStyle/>
                    <a:p>
                      <a:pPr marL="0" lvl="0" indent="0" algn="l" rtl="0">
                        <a:spcBef>
                          <a:spcPts val="0"/>
                        </a:spcBef>
                        <a:spcAft>
                          <a:spcPts val="0"/>
                        </a:spcAft>
                        <a:buNone/>
                      </a:pPr>
                      <a:r>
                        <a:rPr lang="tr-TR" sz="900" b="1">
                          <a:solidFill>
                            <a:schemeClr val="lt1"/>
                          </a:solidFill>
                        </a:rPr>
                        <a:t>NAME</a:t>
                      </a:r>
                      <a:endParaRPr sz="900" b="1">
                        <a:solidFill>
                          <a:schemeClr val="lt1"/>
                        </a:solidFill>
                      </a:endParaRPr>
                    </a:p>
                  </a:txBody>
                  <a:tcPr marL="91425" marR="91425" marT="91425" marB="91425"/>
                </a:tc>
                <a:tc>
                  <a:txBody>
                    <a:bodyPr/>
                    <a:lstStyle/>
                    <a:p>
                      <a:pPr marL="0" lvl="0" indent="0" algn="l" rtl="0">
                        <a:spcBef>
                          <a:spcPts val="0"/>
                        </a:spcBef>
                        <a:spcAft>
                          <a:spcPts val="0"/>
                        </a:spcAft>
                        <a:buNone/>
                      </a:pPr>
                      <a:r>
                        <a:rPr lang="tr-TR" sz="900" b="1">
                          <a:solidFill>
                            <a:schemeClr val="lt1"/>
                          </a:solidFill>
                        </a:rPr>
                        <a:t>MAJOR</a:t>
                      </a:r>
                      <a:endParaRPr sz="900" b="1">
                        <a:solidFill>
                          <a:schemeClr val="lt1"/>
                        </a:solidFill>
                      </a:endParaRPr>
                    </a:p>
                  </a:txBody>
                  <a:tcPr marL="91425" marR="91425" marT="91425" marB="91425"/>
                </a:tc>
                <a:tc>
                  <a:txBody>
                    <a:bodyPr/>
                    <a:lstStyle/>
                    <a:p>
                      <a:pPr marL="0" lvl="0" indent="0" algn="l" rtl="0">
                        <a:spcBef>
                          <a:spcPts val="0"/>
                        </a:spcBef>
                        <a:spcAft>
                          <a:spcPts val="0"/>
                        </a:spcAft>
                        <a:buNone/>
                      </a:pPr>
                      <a:r>
                        <a:rPr lang="tr-TR" sz="900" b="1">
                          <a:solidFill>
                            <a:schemeClr val="lt1"/>
                          </a:solidFill>
                        </a:rPr>
                        <a:t>ROLE</a:t>
                      </a:r>
                      <a:endParaRPr sz="900" b="1">
                        <a:solidFill>
                          <a:schemeClr val="lt1"/>
                        </a:solidFill>
                      </a:endParaRPr>
                    </a:p>
                  </a:txBody>
                  <a:tcPr marL="91425" marR="91425" marT="91425" marB="91425"/>
                </a:tc>
                <a:extLst>
                  <a:ext uri="{0D108BD9-81ED-4DB2-BD59-A6C34878D82A}">
                    <a16:rowId xmlns:a16="http://schemas.microsoft.com/office/drawing/2014/main" val="10000"/>
                  </a:ext>
                </a:extLst>
              </a:tr>
              <a:tr h="461425">
                <a:tc>
                  <a:txBody>
                    <a:bodyPr/>
                    <a:lstStyle/>
                    <a:p>
                      <a:pPr marL="0" lvl="0" indent="0" algn="l" rtl="0">
                        <a:spcBef>
                          <a:spcPts val="0"/>
                        </a:spcBef>
                        <a:spcAft>
                          <a:spcPts val="0"/>
                        </a:spcAft>
                        <a:buNone/>
                      </a:pPr>
                      <a:r>
                        <a:rPr lang="tr-TR" sz="900">
                          <a:solidFill>
                            <a:schemeClr val="lt1"/>
                          </a:solidFill>
                        </a:rPr>
                        <a:t>Sukesh</a:t>
                      </a:r>
                      <a:endParaRPr sz="900">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sz="900">
                          <a:solidFill>
                            <a:schemeClr val="lt1"/>
                          </a:solidFill>
                        </a:rPr>
                        <a:t>Computer Science with AI and Robotics</a:t>
                      </a:r>
                      <a:endParaRPr sz="900"/>
                    </a:p>
                  </a:txBody>
                  <a:tcPr marL="91425" marR="91425" marT="91425" marB="91425"/>
                </a:tc>
                <a:tc>
                  <a:txBody>
                    <a:bodyPr/>
                    <a:lstStyle/>
                    <a:p>
                      <a:pPr marL="0" lvl="0" indent="0" algn="l" rtl="0">
                        <a:spcBef>
                          <a:spcPts val="0"/>
                        </a:spcBef>
                        <a:spcAft>
                          <a:spcPts val="0"/>
                        </a:spcAft>
                        <a:buNone/>
                      </a:pPr>
                      <a:r>
                        <a:rPr lang="tr-TR" sz="900">
                          <a:solidFill>
                            <a:schemeClr val="lt1"/>
                          </a:solidFill>
                        </a:rPr>
                        <a:t>Autonomous Navigation</a:t>
                      </a:r>
                      <a:endParaRPr sz="900">
                        <a:solidFill>
                          <a:schemeClr val="lt1"/>
                        </a:solidFill>
                      </a:endParaRPr>
                    </a:p>
                  </a:txBody>
                  <a:tcPr marL="91425" marR="91425" marT="91425" marB="91425"/>
                </a:tc>
                <a:extLst>
                  <a:ext uri="{0D108BD9-81ED-4DB2-BD59-A6C34878D82A}">
                    <a16:rowId xmlns:a16="http://schemas.microsoft.com/office/drawing/2014/main" val="10001"/>
                  </a:ext>
                </a:extLst>
              </a:tr>
              <a:tr h="461425">
                <a:tc>
                  <a:txBody>
                    <a:bodyPr/>
                    <a:lstStyle/>
                    <a:p>
                      <a:pPr marL="0" lvl="0" indent="0" algn="l" rtl="0">
                        <a:spcBef>
                          <a:spcPts val="0"/>
                        </a:spcBef>
                        <a:spcAft>
                          <a:spcPts val="0"/>
                        </a:spcAft>
                        <a:buNone/>
                      </a:pPr>
                      <a:r>
                        <a:rPr lang="tr-TR" sz="900">
                          <a:solidFill>
                            <a:schemeClr val="lt1"/>
                          </a:solidFill>
                        </a:rPr>
                        <a:t>Sudeesh</a:t>
                      </a:r>
                      <a:endParaRPr sz="900">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sz="900">
                          <a:solidFill>
                            <a:schemeClr val="lt1"/>
                          </a:solidFill>
                        </a:rPr>
                        <a:t>Electronics and computer</a:t>
                      </a:r>
                      <a:endParaRPr sz="9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sz="900">
                          <a:solidFill>
                            <a:schemeClr val="lt1"/>
                          </a:solidFill>
                        </a:rPr>
                        <a:t>Autonomous Navigation</a:t>
                      </a:r>
                      <a:endParaRPr sz="900">
                        <a:solidFill>
                          <a:schemeClr val="lt1"/>
                        </a:solidFill>
                      </a:endParaRPr>
                    </a:p>
                  </a:txBody>
                  <a:tcPr marL="91425" marR="91425" marT="91425" marB="91425"/>
                </a:tc>
                <a:extLst>
                  <a:ext uri="{0D108BD9-81ED-4DB2-BD59-A6C34878D82A}">
                    <a16:rowId xmlns:a16="http://schemas.microsoft.com/office/drawing/2014/main" val="10002"/>
                  </a:ext>
                </a:extLst>
              </a:tr>
              <a:tr h="461425">
                <a:tc>
                  <a:txBody>
                    <a:bodyPr/>
                    <a:lstStyle/>
                    <a:p>
                      <a:pPr marL="0" lvl="0" indent="0" algn="l" rtl="0">
                        <a:spcBef>
                          <a:spcPts val="0"/>
                        </a:spcBef>
                        <a:spcAft>
                          <a:spcPts val="0"/>
                        </a:spcAft>
                        <a:buNone/>
                      </a:pPr>
                      <a:r>
                        <a:rPr lang="tr-TR" sz="900">
                          <a:solidFill>
                            <a:schemeClr val="lt1"/>
                          </a:solidFill>
                        </a:rPr>
                        <a:t>Sujith</a:t>
                      </a:r>
                      <a:endParaRPr sz="900">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sz="900">
                          <a:solidFill>
                            <a:schemeClr val="lt1"/>
                          </a:solidFill>
                        </a:rPr>
                        <a:t>Computer Science with AI and Robotics</a:t>
                      </a:r>
                      <a:endParaRPr sz="900" b="1"/>
                    </a:p>
                  </a:txBody>
                  <a:tcPr marL="91425" marR="91425" marT="91425" marB="91425"/>
                </a:tc>
                <a:tc>
                  <a:txBody>
                    <a:bodyPr/>
                    <a:lstStyle/>
                    <a:p>
                      <a:pPr marL="0" lvl="0" indent="0" algn="l" rtl="0">
                        <a:spcBef>
                          <a:spcPts val="0"/>
                        </a:spcBef>
                        <a:spcAft>
                          <a:spcPts val="0"/>
                        </a:spcAft>
                        <a:buNone/>
                      </a:pPr>
                      <a:r>
                        <a:rPr lang="tr-TR" sz="900">
                          <a:solidFill>
                            <a:schemeClr val="lt1"/>
                          </a:solidFill>
                        </a:rPr>
                        <a:t>Panoramic Capture</a:t>
                      </a:r>
                      <a:endParaRPr sz="900">
                        <a:solidFill>
                          <a:schemeClr val="lt1"/>
                        </a:solidFill>
                      </a:endParaRPr>
                    </a:p>
                  </a:txBody>
                  <a:tcPr marL="91425" marR="91425" marT="91425" marB="91425"/>
                </a:tc>
                <a:extLst>
                  <a:ext uri="{0D108BD9-81ED-4DB2-BD59-A6C34878D82A}">
                    <a16:rowId xmlns:a16="http://schemas.microsoft.com/office/drawing/2014/main" val="10003"/>
                  </a:ext>
                </a:extLst>
              </a:tr>
              <a:tr h="461425">
                <a:tc>
                  <a:txBody>
                    <a:bodyPr/>
                    <a:lstStyle/>
                    <a:p>
                      <a:pPr marL="0" lvl="0" indent="0" algn="l" rtl="0">
                        <a:spcBef>
                          <a:spcPts val="0"/>
                        </a:spcBef>
                        <a:spcAft>
                          <a:spcPts val="0"/>
                        </a:spcAft>
                        <a:buNone/>
                      </a:pPr>
                      <a:r>
                        <a:rPr lang="tr-TR" sz="900">
                          <a:solidFill>
                            <a:schemeClr val="lt1"/>
                          </a:solidFill>
                        </a:rPr>
                        <a:t>Koushik</a:t>
                      </a:r>
                      <a:endParaRPr sz="900">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sz="900">
                          <a:solidFill>
                            <a:schemeClr val="lt1"/>
                          </a:solidFill>
                        </a:rPr>
                        <a:t>Electronics and computer</a:t>
                      </a:r>
                      <a:endParaRPr sz="900"/>
                    </a:p>
                  </a:txBody>
                  <a:tcPr marL="91425" marR="91425" marT="91425" marB="91425"/>
                </a:tc>
                <a:tc>
                  <a:txBody>
                    <a:bodyPr/>
                    <a:lstStyle/>
                    <a:p>
                      <a:pPr marL="0" lvl="0" indent="0" algn="l" rtl="0">
                        <a:spcBef>
                          <a:spcPts val="0"/>
                        </a:spcBef>
                        <a:spcAft>
                          <a:spcPts val="0"/>
                        </a:spcAft>
                        <a:buNone/>
                      </a:pPr>
                      <a:r>
                        <a:rPr lang="tr-TR" sz="900">
                          <a:solidFill>
                            <a:schemeClr val="lt1"/>
                          </a:solidFill>
                        </a:rPr>
                        <a:t>Robotic Arm and comms module</a:t>
                      </a:r>
                      <a:endParaRPr sz="900">
                        <a:solidFill>
                          <a:schemeClr val="lt1"/>
                        </a:solidFill>
                      </a:endParaRPr>
                    </a:p>
                  </a:txBody>
                  <a:tcPr marL="91425" marR="91425" marT="91425" marB="91425"/>
                </a:tc>
                <a:extLst>
                  <a:ext uri="{0D108BD9-81ED-4DB2-BD59-A6C34878D82A}">
                    <a16:rowId xmlns:a16="http://schemas.microsoft.com/office/drawing/2014/main" val="10004"/>
                  </a:ext>
                </a:extLst>
              </a:tr>
              <a:tr h="461425">
                <a:tc>
                  <a:txBody>
                    <a:bodyPr/>
                    <a:lstStyle/>
                    <a:p>
                      <a:pPr marL="0" lvl="0" indent="0" algn="l" rtl="0">
                        <a:spcBef>
                          <a:spcPts val="0"/>
                        </a:spcBef>
                        <a:spcAft>
                          <a:spcPts val="0"/>
                        </a:spcAft>
                        <a:buNone/>
                      </a:pPr>
                      <a:r>
                        <a:rPr lang="tr-TR" sz="900">
                          <a:solidFill>
                            <a:schemeClr val="lt1"/>
                          </a:solidFill>
                        </a:rPr>
                        <a:t>Girish</a:t>
                      </a:r>
                      <a:endParaRPr sz="900">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sz="900">
                          <a:solidFill>
                            <a:schemeClr val="lt1"/>
                          </a:solidFill>
                        </a:rPr>
                        <a:t>Computer Science with AI and Robotics</a:t>
                      </a:r>
                      <a:endParaRPr sz="900"/>
                    </a:p>
                  </a:txBody>
                  <a:tcPr marL="91425" marR="91425" marT="91425" marB="91425"/>
                </a:tc>
                <a:tc>
                  <a:txBody>
                    <a:bodyPr/>
                    <a:lstStyle/>
                    <a:p>
                      <a:pPr marL="0" lvl="0" indent="0" algn="l" rtl="0">
                        <a:spcBef>
                          <a:spcPts val="0"/>
                        </a:spcBef>
                        <a:spcAft>
                          <a:spcPts val="0"/>
                        </a:spcAft>
                        <a:buNone/>
                      </a:pPr>
                      <a:r>
                        <a:rPr lang="tr-TR" sz="900">
                          <a:solidFill>
                            <a:schemeClr val="lt1"/>
                          </a:solidFill>
                        </a:rPr>
                        <a:t>Science Module </a:t>
                      </a:r>
                      <a:endParaRPr sz="900">
                        <a:solidFill>
                          <a:schemeClr val="lt1"/>
                        </a:solidFill>
                      </a:endParaRPr>
                    </a:p>
                  </a:txBody>
                  <a:tcPr marL="91425" marR="91425" marT="91425" marB="91425"/>
                </a:tc>
                <a:extLst>
                  <a:ext uri="{0D108BD9-81ED-4DB2-BD59-A6C34878D82A}">
                    <a16:rowId xmlns:a16="http://schemas.microsoft.com/office/drawing/2014/main" val="10005"/>
                  </a:ext>
                </a:extLst>
              </a:tr>
              <a:tr h="461425">
                <a:tc>
                  <a:txBody>
                    <a:bodyPr/>
                    <a:lstStyle/>
                    <a:p>
                      <a:pPr marL="0" lvl="0" indent="0" algn="l" rtl="0">
                        <a:spcBef>
                          <a:spcPts val="0"/>
                        </a:spcBef>
                        <a:spcAft>
                          <a:spcPts val="0"/>
                        </a:spcAft>
                        <a:buNone/>
                      </a:pPr>
                      <a:r>
                        <a:rPr lang="tr-TR" sz="900">
                          <a:solidFill>
                            <a:schemeClr val="lt1"/>
                          </a:solidFill>
                        </a:rPr>
                        <a:t>Akshat</a:t>
                      </a:r>
                      <a:endParaRPr sz="900">
                        <a:solidFill>
                          <a:schemeClr val="lt1"/>
                        </a:solidFill>
                      </a:endParaRPr>
                    </a:p>
                  </a:txBody>
                  <a:tcPr marL="91425" marR="91425" marT="91425" marB="91425"/>
                </a:tc>
                <a:tc>
                  <a:txBody>
                    <a:bodyPr/>
                    <a:lstStyle/>
                    <a:p>
                      <a:pPr marL="0" lvl="0" indent="0" algn="l" rtl="0">
                        <a:spcBef>
                          <a:spcPts val="0"/>
                        </a:spcBef>
                        <a:spcAft>
                          <a:spcPts val="0"/>
                        </a:spcAft>
                        <a:buNone/>
                      </a:pPr>
                      <a:r>
                        <a:rPr lang="tr-TR" sz="900">
                          <a:solidFill>
                            <a:schemeClr val="lt1"/>
                          </a:solidFill>
                        </a:rPr>
                        <a:t>Electronics and computer</a:t>
                      </a:r>
                      <a:endParaRPr sz="900">
                        <a:solidFill>
                          <a:schemeClr val="lt1"/>
                        </a:solidFill>
                      </a:endParaRPr>
                    </a:p>
                  </a:txBody>
                  <a:tcPr marL="91425" marR="91425" marT="91425" marB="91425"/>
                </a:tc>
                <a:tc>
                  <a:txBody>
                    <a:bodyPr/>
                    <a:lstStyle/>
                    <a:p>
                      <a:pPr marL="0" lvl="0" indent="0" algn="l" rtl="0">
                        <a:spcBef>
                          <a:spcPts val="0"/>
                        </a:spcBef>
                        <a:spcAft>
                          <a:spcPts val="0"/>
                        </a:spcAft>
                        <a:buNone/>
                      </a:pPr>
                      <a:r>
                        <a:rPr lang="tr-TR" sz="900">
                          <a:solidFill>
                            <a:schemeClr val="lt1"/>
                          </a:solidFill>
                        </a:rPr>
                        <a:t>Command and control setup</a:t>
                      </a:r>
                      <a:endParaRPr sz="900">
                        <a:solidFill>
                          <a:schemeClr val="lt1"/>
                        </a:solidFill>
                      </a:endParaRPr>
                    </a:p>
                  </a:txBody>
                  <a:tcPr marL="91425" marR="91425" marT="91425" marB="91425"/>
                </a:tc>
                <a:extLst>
                  <a:ext uri="{0D108BD9-81ED-4DB2-BD59-A6C34878D82A}">
                    <a16:rowId xmlns:a16="http://schemas.microsoft.com/office/drawing/2014/main" val="10006"/>
                  </a:ext>
                </a:extLst>
              </a:tr>
              <a:tr h="461425">
                <a:tc>
                  <a:txBody>
                    <a:bodyPr/>
                    <a:lstStyle/>
                    <a:p>
                      <a:pPr marL="0" lvl="0" indent="0" algn="l" rtl="0">
                        <a:spcBef>
                          <a:spcPts val="0"/>
                        </a:spcBef>
                        <a:spcAft>
                          <a:spcPts val="0"/>
                        </a:spcAft>
                        <a:buNone/>
                      </a:pPr>
                      <a:r>
                        <a:rPr lang="tr-TR" sz="900">
                          <a:solidFill>
                            <a:schemeClr val="lt1"/>
                          </a:solidFill>
                        </a:rPr>
                        <a:t>Vyapti</a:t>
                      </a:r>
                      <a:endParaRPr sz="900">
                        <a:solidFill>
                          <a:schemeClr val="lt1"/>
                        </a:solidFill>
                      </a:endParaRPr>
                    </a:p>
                  </a:txBody>
                  <a:tcPr marL="91425" marR="91425" marT="91425" marB="91425"/>
                </a:tc>
                <a:tc>
                  <a:txBody>
                    <a:bodyPr/>
                    <a:lstStyle/>
                    <a:p>
                      <a:pPr marL="0" lvl="0" indent="0" algn="l" rtl="0">
                        <a:spcBef>
                          <a:spcPts val="0"/>
                        </a:spcBef>
                        <a:spcAft>
                          <a:spcPts val="0"/>
                        </a:spcAft>
                        <a:buNone/>
                      </a:pPr>
                      <a:r>
                        <a:rPr lang="tr-TR" sz="900">
                          <a:solidFill>
                            <a:schemeClr val="lt1"/>
                          </a:solidFill>
                        </a:rPr>
                        <a:t>Computer Science with AI and Robotics</a:t>
                      </a:r>
                      <a:endParaRPr sz="900">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sz="900">
                          <a:solidFill>
                            <a:schemeClr val="lt1"/>
                          </a:solidFill>
                        </a:rPr>
                        <a:t>Command and control setup</a:t>
                      </a:r>
                      <a:endParaRPr sz="900">
                        <a:solidFill>
                          <a:schemeClr val="lt1"/>
                        </a:solidFill>
                      </a:endParaRPr>
                    </a:p>
                  </a:txBody>
                  <a:tcPr marL="91425" marR="91425" marT="91425" marB="91425"/>
                </a:tc>
                <a:extLst>
                  <a:ext uri="{0D108BD9-81ED-4DB2-BD59-A6C34878D82A}">
                    <a16:rowId xmlns:a16="http://schemas.microsoft.com/office/drawing/2014/main" val="10007"/>
                  </a:ext>
                </a:extLst>
              </a:tr>
              <a:tr h="461425">
                <a:tc>
                  <a:txBody>
                    <a:bodyPr/>
                    <a:lstStyle/>
                    <a:p>
                      <a:pPr marL="0" lvl="0" indent="0" algn="l" rtl="0">
                        <a:spcBef>
                          <a:spcPts val="0"/>
                        </a:spcBef>
                        <a:spcAft>
                          <a:spcPts val="0"/>
                        </a:spcAft>
                        <a:buNone/>
                      </a:pPr>
                      <a:r>
                        <a:rPr lang="tr-TR" sz="900">
                          <a:solidFill>
                            <a:schemeClr val="lt1"/>
                          </a:solidFill>
                        </a:rPr>
                        <a:t>Shanmukh</a:t>
                      </a:r>
                      <a:endParaRPr sz="900">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tr-TR" sz="900">
                          <a:solidFill>
                            <a:schemeClr val="lt1"/>
                          </a:solidFill>
                        </a:rPr>
                        <a:t>Electronics and computer</a:t>
                      </a:r>
                      <a:endParaRPr sz="900">
                        <a:solidFill>
                          <a:schemeClr val="lt1"/>
                        </a:solidFill>
                      </a:endParaRPr>
                    </a:p>
                  </a:txBody>
                  <a:tcPr marL="91425" marR="91425" marT="91425" marB="91425"/>
                </a:tc>
                <a:tc>
                  <a:txBody>
                    <a:bodyPr/>
                    <a:lstStyle/>
                    <a:p>
                      <a:pPr marL="0" lvl="0" indent="0" algn="l" rtl="0">
                        <a:spcBef>
                          <a:spcPts val="0"/>
                        </a:spcBef>
                        <a:spcAft>
                          <a:spcPts val="0"/>
                        </a:spcAft>
                        <a:buNone/>
                      </a:pPr>
                      <a:r>
                        <a:rPr lang="tr-TR" sz="900">
                          <a:solidFill>
                            <a:schemeClr val="lt1"/>
                          </a:solidFill>
                        </a:rPr>
                        <a:t>Autonomous Navigation</a:t>
                      </a:r>
                      <a:endParaRPr sz="900">
                        <a:solidFill>
                          <a:schemeClr val="lt1"/>
                        </a:solidFill>
                      </a:endParaRPr>
                    </a:p>
                  </a:txBody>
                  <a:tcPr marL="91425" marR="91425" marT="91425" marB="91425"/>
                </a:tc>
                <a:extLst>
                  <a:ext uri="{0D108BD9-81ED-4DB2-BD59-A6C34878D82A}">
                    <a16:rowId xmlns:a16="http://schemas.microsoft.com/office/drawing/2014/main" val="10008"/>
                  </a:ext>
                </a:extLst>
              </a:tr>
            </a:tbl>
          </a:graphicData>
        </a:graphic>
      </p:graphicFrame>
      <p:sp>
        <p:nvSpPr>
          <p:cNvPr id="146" name="Google Shape;146;p21"/>
          <p:cNvSpPr txBox="1"/>
          <p:nvPr/>
        </p:nvSpPr>
        <p:spPr>
          <a:xfrm>
            <a:off x="532402" y="1253332"/>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Active</a:t>
            </a:r>
            <a:endParaRPr sz="2400" b="1" i="0" u="none" strike="noStrike" cap="none">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Members List:</a:t>
            </a:r>
            <a:endParaRPr sz="2400" b="1" i="0" u="none" strike="noStrike" cap="none">
              <a:solidFill>
                <a:srgbClr val="F2F2F2"/>
              </a:solidFill>
              <a:latin typeface="Calibri"/>
              <a:ea typeface="Calibri"/>
              <a:cs typeface="Calibri"/>
              <a:sym typeface="Calibri"/>
            </a:endParaRPr>
          </a:p>
        </p:txBody>
      </p:sp>
      <p:sp>
        <p:nvSpPr>
          <p:cNvPr id="147" name="Google Shape;14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9</a:t>
            </a:fld>
            <a:endParaRPr/>
          </a:p>
        </p:txBody>
      </p:sp>
      <p:sp>
        <p:nvSpPr>
          <p:cNvPr id="148" name="Google Shape;148;p21"/>
          <p:cNvSpPr txBox="1"/>
          <p:nvPr/>
        </p:nvSpPr>
        <p:spPr>
          <a:xfrm>
            <a:off x="456759" y="4306019"/>
            <a:ext cx="1623600" cy="5541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put your logo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pic>
        <p:nvPicPr>
          <p:cNvPr id="149" name="Google Shape;149;p21"/>
          <p:cNvPicPr preferRelativeResize="0"/>
          <p:nvPr/>
        </p:nvPicPr>
        <p:blipFill rotWithShape="1">
          <a:blip r:embed="rId4">
            <a:alphaModFix/>
          </a:blip>
          <a:srcRect/>
          <a:stretch/>
        </p:blipFill>
        <p:spPr>
          <a:xfrm>
            <a:off x="7550025" y="445025"/>
            <a:ext cx="1196781" cy="342161"/>
          </a:xfrm>
          <a:prstGeom prst="rect">
            <a:avLst/>
          </a:prstGeom>
          <a:noFill/>
          <a:ln>
            <a:noFill/>
          </a:ln>
        </p:spPr>
      </p:pic>
      <p:sp>
        <p:nvSpPr>
          <p:cNvPr id="150" name="Google Shape;150;p21"/>
          <p:cNvSpPr txBox="1"/>
          <p:nvPr/>
        </p:nvSpPr>
        <p:spPr>
          <a:xfrm>
            <a:off x="388900" y="379675"/>
            <a:ext cx="8520600" cy="572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56B5BF"/>
                </a:solidFill>
                <a:latin typeface="Calibri"/>
                <a:ea typeface="Calibri"/>
                <a:cs typeface="Calibri"/>
                <a:sym typeface="Calibri"/>
              </a:rPr>
              <a:t>TEAM INFO - </a:t>
            </a:r>
            <a:r>
              <a:rPr lang="tr-TR" sz="3600" b="1">
                <a:solidFill>
                  <a:srgbClr val="56B5BF"/>
                </a:solidFill>
                <a:latin typeface="Calibri"/>
                <a:ea typeface="Calibri"/>
                <a:cs typeface="Calibri"/>
                <a:sym typeface="Calibri"/>
              </a:rPr>
              <a:t>Software</a:t>
            </a:r>
            <a:r>
              <a:rPr lang="tr-TR" sz="3600" b="1" i="0" u="none" strike="noStrike" cap="none">
                <a:solidFill>
                  <a:srgbClr val="56B5BF"/>
                </a:solidFill>
                <a:latin typeface="Calibri"/>
                <a:ea typeface="Calibri"/>
                <a:cs typeface="Calibri"/>
                <a:sym typeface="Calibri"/>
              </a:rPr>
              <a:t> </a:t>
            </a:r>
            <a:r>
              <a:rPr lang="tr-TR" sz="3600" b="1">
                <a:solidFill>
                  <a:srgbClr val="56B5BF"/>
                </a:solidFill>
                <a:latin typeface="Calibri"/>
                <a:ea typeface="Calibri"/>
                <a:cs typeface="Calibri"/>
                <a:sym typeface="Calibri"/>
              </a:rPr>
              <a:t>Members</a:t>
            </a:r>
            <a:endParaRPr sz="3600" b="1" i="0" u="none" strike="noStrike" cap="none">
              <a:solidFill>
                <a:srgbClr val="56B5BF"/>
              </a:solidFill>
              <a:latin typeface="Calibri"/>
              <a:ea typeface="Calibri"/>
              <a:cs typeface="Calibri"/>
              <a:sym typeface="Calibri"/>
            </a:endParaRPr>
          </a:p>
        </p:txBody>
      </p:sp>
      <p:pic>
        <p:nvPicPr>
          <p:cNvPr id="151" name="Google Shape;151;p21"/>
          <p:cNvPicPr preferRelativeResize="0"/>
          <p:nvPr/>
        </p:nvPicPr>
        <p:blipFill rotWithShape="1">
          <a:blip r:embed="rId5">
            <a:alphaModFix/>
          </a:blip>
          <a:srcRect/>
          <a:stretch/>
        </p:blipFill>
        <p:spPr>
          <a:xfrm>
            <a:off x="388908" y="4285300"/>
            <a:ext cx="2372480" cy="5954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3040</Words>
  <Application>Microsoft Office PowerPoint</Application>
  <PresentationFormat>On-screen Show (16:9)</PresentationFormat>
  <Paragraphs>392</Paragraphs>
  <Slides>36</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Simple Light</vt:lpstr>
      <vt:lpstr>PowerPoint Presentation</vt:lpstr>
      <vt:lpstr>TEAM INFO</vt:lpstr>
      <vt:lpstr>TEAM INFO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vt:lpstr>
      <vt:lpstr>PowerPoint Presentation</vt:lpstr>
      <vt:lpstr>PowerPoint Presentation</vt:lpstr>
      <vt:lpstr>PowerPoint Presentation</vt:lpstr>
      <vt:lpstr>MANAGEMENT</vt:lpstr>
      <vt:lpstr>ROVER DESIGN</vt:lpstr>
      <vt:lpstr>PowerPoint Presentation</vt:lpstr>
      <vt:lpstr>PowerPoint Presentation</vt:lpstr>
      <vt:lpstr>ROVER DESIGN</vt:lpstr>
      <vt:lpstr>ROVER DESIGN</vt:lpstr>
      <vt:lpstr>PowerPoint Presentation</vt:lpstr>
      <vt:lpstr>ROVER DESIGN</vt:lpstr>
      <vt:lpstr>ROVER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ROVER DESIGN</vt:lpstr>
      <vt:lpstr>PowerPoint Presentation</vt:lpstr>
      <vt:lpstr>PowerPoint Presentation</vt:lpstr>
      <vt:lpstr>ROVER DESIGN</vt:lpstr>
      <vt:lpstr>ROVER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Manas Mehta</cp:lastModifiedBy>
  <cp:revision>1</cp:revision>
  <dcterms:modified xsi:type="dcterms:W3CDTF">2024-05-01T21:02:35Z</dcterms:modified>
</cp:coreProperties>
</file>